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7" r:id="rId1"/>
    <p:sldMasterId id="2147483925" r:id="rId2"/>
  </p:sldMasterIdLst>
  <p:notesMasterIdLst>
    <p:notesMasterId r:id="rId21"/>
  </p:notesMasterIdLst>
  <p:sldIdLst>
    <p:sldId id="320" r:id="rId3"/>
    <p:sldId id="321" r:id="rId4"/>
    <p:sldId id="322" r:id="rId5"/>
    <p:sldId id="323" r:id="rId6"/>
    <p:sldId id="324" r:id="rId7"/>
    <p:sldId id="300" r:id="rId8"/>
    <p:sldId id="310" r:id="rId9"/>
    <p:sldId id="311" r:id="rId10"/>
    <p:sldId id="312" r:id="rId11"/>
    <p:sldId id="301" r:id="rId12"/>
    <p:sldId id="305" r:id="rId13"/>
    <p:sldId id="313" r:id="rId14"/>
    <p:sldId id="292" r:id="rId15"/>
    <p:sldId id="294" r:id="rId16"/>
    <p:sldId id="287" r:id="rId17"/>
    <p:sldId id="319" r:id="rId18"/>
    <p:sldId id="325" r:id="rId19"/>
    <p:sldId id="296" r:id="rId20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87A3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9926" autoAdjust="0"/>
    <p:restoredTop sz="94660"/>
  </p:normalViewPr>
  <p:slideViewPr>
    <p:cSldViewPr>
      <p:cViewPr varScale="1">
        <p:scale>
          <a:sx n="70" d="100"/>
          <a:sy n="70" d="100"/>
        </p:scale>
        <p:origin x="79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FDAA1068-C060-4233-A13D-5642E00333FE}" type="datetimeFigureOut">
              <a:rPr lang="ru-RU"/>
              <a:pPr>
                <a:defRPr/>
              </a:pPr>
              <a:t>24.02.2016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4271C36-FD78-4250-BC0D-135835DF2C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6764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1229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707ECF-4C83-4B3F-9200-FD9EB92D7CC6}" type="slidenum">
              <a:rPr lang="ru-RU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11</a:t>
            </a:fld>
            <a:endParaRPr 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5018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D4D93A-55AD-4BB7-8372-9D4194F2E430}" type="datetimeFigureOut">
              <a:rPr lang="ru-RU"/>
              <a:pPr>
                <a:defRPr/>
              </a:pPr>
              <a:t>24.02.2016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6F19A-63AC-4A2D-8465-8E0B23717A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4726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C3B831-24AE-4400-9730-866B562FF08B}" type="datetimeFigureOut">
              <a:rPr lang="ru-RU"/>
              <a:pPr>
                <a:defRPr/>
              </a:pPr>
              <a:t>24.02.2016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784BBA-5A7C-4F3B-A859-20C0C3CE09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9830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F47A7-72A4-4C23-8FBC-08D413C192E7}" type="datetimeFigureOut">
              <a:rPr lang="ru-RU"/>
              <a:pPr>
                <a:defRPr/>
              </a:pPr>
              <a:t>24.02.2016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6A360-DE17-4D84-933C-D133C43758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28248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F9FA2-5BBF-4881-9F7A-AA22891B5FC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817E5-1C03-4E38-A4ED-26C1E5AECB8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72673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F9FA2-5BBF-4881-9F7A-AA22891B5FC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817E5-1C03-4E38-A4ED-26C1E5AECB8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77020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F9FA2-5BBF-4881-9F7A-AA22891B5FC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817E5-1C03-4E38-A4ED-26C1E5AECB8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81097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F9FA2-5BBF-4881-9F7A-AA22891B5FC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817E5-1C03-4E38-A4ED-26C1E5AECB8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73798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F9FA2-5BBF-4881-9F7A-AA22891B5FC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817E5-1C03-4E38-A4ED-26C1E5AECB8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69602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F9FA2-5BBF-4881-9F7A-AA22891B5FC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817E5-1C03-4E38-A4ED-26C1E5AECB8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10353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F9FA2-5BBF-4881-9F7A-AA22891B5FC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817E5-1C03-4E38-A4ED-26C1E5AECB8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65393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F9FA2-5BBF-4881-9F7A-AA22891B5FC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817E5-1C03-4E38-A4ED-26C1E5AECB8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0468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1E3C7F-2144-4F65-8046-4E02967C83C0}" type="datetimeFigureOut">
              <a:rPr lang="ru-RU"/>
              <a:pPr>
                <a:defRPr/>
              </a:pPr>
              <a:t>24.02.2016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03F4C-D31D-4D7C-8693-0838BA0C89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0707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F9FA2-5BBF-4881-9F7A-AA22891B5FC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817E5-1C03-4E38-A4ED-26C1E5AECB8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63470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F9FA2-5BBF-4881-9F7A-AA22891B5FC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817E5-1C03-4E38-A4ED-26C1E5AECB8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68933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F9FA2-5BBF-4881-9F7A-AA22891B5FC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817E5-1C03-4E38-A4ED-26C1E5AECB8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1341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2598D0-378B-41FE-963A-80B541FFB701}" type="datetimeFigureOut">
              <a:rPr lang="ru-RU"/>
              <a:pPr>
                <a:defRPr/>
              </a:pPr>
              <a:t>24.02.2016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069E63-C506-4E67-AB86-6F18014C89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53327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027EBC-2729-4600-9386-527761BCF619}" type="datetimeFigureOut">
              <a:rPr lang="ru-RU"/>
              <a:pPr>
                <a:defRPr/>
              </a:pPr>
              <a:t>24.02.2016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BC5457-3B2E-4352-9BC9-5904FA3BA7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2926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3DBCDB-8035-48E7-BB18-D3E26AC93C3C}" type="datetimeFigureOut">
              <a:rPr lang="ru-RU"/>
              <a:pPr>
                <a:defRPr/>
              </a:pPr>
              <a:t>24.02.2016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7753EA-F1DD-4EAE-ADC2-0B42D17A80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7234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0D6ED-82CA-41DC-B4F0-B4121BB01C79}" type="datetimeFigureOut">
              <a:rPr lang="ru-RU"/>
              <a:pPr>
                <a:defRPr/>
              </a:pPr>
              <a:t>24.02.2016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AABA1B-337B-4B8B-81CB-3748EA9C50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1552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574B91-18DA-402C-9AC9-A01E5B650B3A}" type="datetimeFigureOut">
              <a:rPr lang="ru-RU"/>
              <a:pPr>
                <a:defRPr/>
              </a:pPr>
              <a:t>24.02.2016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0EF6D8-457C-46F1-9265-2020D19D25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6608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B29D1F-36E7-4761-BEBF-DBA01FB6A1B7}" type="datetimeFigureOut">
              <a:rPr lang="ru-RU"/>
              <a:pPr>
                <a:defRPr/>
              </a:pPr>
              <a:t>24.02.2016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833A04-0A6A-4CB9-8637-13FE2DB688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8959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8F67D7-E9B1-4AD0-94D6-18FD1522882A}" type="datetimeFigureOut">
              <a:rPr lang="ru-RU"/>
              <a:pPr>
                <a:defRPr/>
              </a:pPr>
              <a:t>24.02.2016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6F410F-127B-4414-8AA5-B1443D44A2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1768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174A6D8F-5EFA-4614-8975-23A12C1662DA}" type="datetimeFigureOut">
              <a:rPr lang="ru-RU"/>
              <a:pPr>
                <a:defRPr/>
              </a:pPr>
              <a:t>24.02.2016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BCBCBC"/>
                </a:solidFill>
              </a:defRPr>
            </a:lvl1pPr>
          </a:lstStyle>
          <a:p>
            <a:pPr>
              <a:defRPr/>
            </a:pPr>
            <a:fld id="{681E1F99-EC10-4F86-B308-C7715F5D1B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24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anose="05020102010507070707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anose="05020102010507070707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anose="05000000000000000000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anose="05040102010807070707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anose="05020102010507070707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F95F9FA2-5BBF-4881-9F7A-AA22891B5FC9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24.02.2016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4AD817E5-1C03-4E38-A4ED-26C1E5AECB8A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34440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6" r:id="rId1"/>
    <p:sldLayoutId id="2147483927" r:id="rId2"/>
    <p:sldLayoutId id="2147483928" r:id="rId3"/>
    <p:sldLayoutId id="2147483929" r:id="rId4"/>
    <p:sldLayoutId id="2147483930" r:id="rId5"/>
    <p:sldLayoutId id="2147483931" r:id="rId6"/>
    <p:sldLayoutId id="2147483932" r:id="rId7"/>
    <p:sldLayoutId id="2147483933" r:id="rId8"/>
    <p:sldLayoutId id="2147483934" r:id="rId9"/>
    <p:sldLayoutId id="2147483935" r:id="rId10"/>
    <p:sldLayoutId id="214748393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hyperlink" Target="&#1055;&#1088;&#1077;&#1079;&#1077;&#1085;&#1090;&#1072;&#1094;&#1080;&#1103;1.ppt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2420888"/>
            <a:ext cx="8229600" cy="1828800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ГАОУ РТ Тувинский </a:t>
            </a:r>
            <a:br>
              <a:rPr lang="ru-RU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республиканский лицей-интернат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9712" y="5037535"/>
            <a:ext cx="1800200" cy="138618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2080" y="5037535"/>
            <a:ext cx="2304256" cy="1377358"/>
          </a:xfrm>
          <a:prstGeom prst="rect">
            <a:avLst/>
          </a:prstGeom>
        </p:spPr>
      </p:pic>
      <p:sp>
        <p:nvSpPr>
          <p:cNvPr id="7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92414" y="332656"/>
            <a:ext cx="7088832" cy="1728043"/>
          </a:xfrm>
        </p:spPr>
        <p:txBody>
          <a:bodyPr>
            <a:normAutofit fontScale="92500" lnSpcReduction="20000"/>
          </a:bodyPr>
          <a:lstStyle/>
          <a:p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Всероссийский конкурс педагогического 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мастерства</a:t>
            </a:r>
          </a:p>
          <a:p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«Мой лучший урок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ЛИДЕРЫ В ОБРАЗОВАНИИ</a:t>
            </a:r>
          </a:p>
          <a:p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ТОП-500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9835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1785938" y="214313"/>
            <a:ext cx="5143500" cy="857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48640" indent="-411480" algn="ctr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800" i="1" dirty="0">
                <a:solidFill>
                  <a:srgbClr val="7030A0"/>
                </a:solidFill>
              </a:rPr>
              <a:t>« Углеродные цепи».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571500" y="2071688"/>
            <a:ext cx="3286125" cy="12858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48640" indent="-411480" algn="ctr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800" dirty="0">
                <a:solidFill>
                  <a:srgbClr val="7030A0"/>
                </a:solidFill>
              </a:rPr>
              <a:t>Разветвленный</a:t>
            </a:r>
          </a:p>
          <a:p>
            <a:pPr marL="548640" indent="-411480" algn="ctr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800" dirty="0">
                <a:solidFill>
                  <a:srgbClr val="7030A0"/>
                </a:solidFill>
              </a:rPr>
              <a:t>С-С-С-С-С-С-С</a:t>
            </a:r>
          </a:p>
          <a:p>
            <a:pPr marL="548640" indent="-411480" algn="ctr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800" dirty="0">
                <a:solidFill>
                  <a:srgbClr val="7030A0"/>
                </a:solidFill>
              </a:rPr>
              <a:t> </a:t>
            </a:r>
            <a:r>
              <a:rPr lang="ru-RU" sz="2800" dirty="0"/>
              <a:t> </a:t>
            </a:r>
            <a:endParaRPr lang="ru-RU" sz="2800" i="1" dirty="0">
              <a:solidFill>
                <a:srgbClr val="7030A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143500" y="2071688"/>
            <a:ext cx="3500438" cy="13573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48640" indent="-411480" algn="ctr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800" dirty="0">
                <a:solidFill>
                  <a:srgbClr val="7030A0"/>
                </a:solidFill>
              </a:rPr>
              <a:t>Неразветвленный</a:t>
            </a:r>
          </a:p>
          <a:p>
            <a:pPr marL="548640" indent="-411480" algn="ctr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800" dirty="0">
                <a:solidFill>
                  <a:srgbClr val="7030A0"/>
                </a:solidFill>
              </a:rPr>
              <a:t>С-С-С-С-С-С</a:t>
            </a:r>
          </a:p>
          <a:p>
            <a:pPr marL="548640" indent="-411480" algn="ctr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800" dirty="0">
                <a:solidFill>
                  <a:srgbClr val="7030A0"/>
                </a:solidFill>
              </a:rPr>
              <a:t>    С </a:t>
            </a:r>
            <a:endParaRPr lang="ru-RU" sz="2800" i="1" dirty="0">
              <a:solidFill>
                <a:srgbClr val="7030A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143125" y="4214813"/>
            <a:ext cx="5143500" cy="17859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48640" indent="-411480" algn="ctr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800" dirty="0">
                <a:solidFill>
                  <a:srgbClr val="7030A0"/>
                </a:solidFill>
              </a:rPr>
              <a:t>Циклический</a:t>
            </a:r>
            <a:endParaRPr lang="ru-RU" sz="2800" i="1" dirty="0">
              <a:solidFill>
                <a:srgbClr val="7030A0"/>
              </a:solidFill>
            </a:endParaRPr>
          </a:p>
          <a:p>
            <a:pPr marL="548640" indent="-411480" algn="ctr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800" dirty="0">
                <a:solidFill>
                  <a:srgbClr val="7030A0"/>
                </a:solidFill>
              </a:rPr>
              <a:t>С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800" dirty="0">
                <a:solidFill>
                  <a:srgbClr val="7030A0"/>
                </a:solidFill>
              </a:rPr>
              <a:t>                     С         С</a:t>
            </a: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 flipV="1">
            <a:off x="4500563" y="5214938"/>
            <a:ext cx="285750" cy="214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4643438" y="5643563"/>
            <a:ext cx="642937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5000625" y="5286375"/>
            <a:ext cx="285750" cy="2143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rot="5400000">
            <a:off x="7037387" y="2963863"/>
            <a:ext cx="21431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Стрелка вниз 28"/>
          <p:cNvSpPr/>
          <p:nvPr/>
        </p:nvSpPr>
        <p:spPr>
          <a:xfrm>
            <a:off x="6286500" y="1071563"/>
            <a:ext cx="142875" cy="9286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32" name="Стрелка вниз 31"/>
          <p:cNvSpPr/>
          <p:nvPr/>
        </p:nvSpPr>
        <p:spPr>
          <a:xfrm flipH="1">
            <a:off x="2714625" y="1071563"/>
            <a:ext cx="80963" cy="9286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35" name="Стрелка вниз 34"/>
          <p:cNvSpPr/>
          <p:nvPr/>
        </p:nvSpPr>
        <p:spPr>
          <a:xfrm>
            <a:off x="4500563" y="1143000"/>
            <a:ext cx="71437" cy="30003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Заголовок 4"/>
          <p:cNvPicPr>
            <a:picLocks noGrp="1" noChangeArrowheads="1"/>
          </p:cNvPicPr>
          <p:nvPr>
            <p:ph type="title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388" y="268288"/>
            <a:ext cx="8429625" cy="1243012"/>
          </a:xfrm>
        </p:spPr>
      </p:pic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750887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750887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4" name="Содержимое 11"/>
          <p:cNvSpPr txBox="1">
            <a:spLocks/>
          </p:cNvSpPr>
          <p:nvPr/>
        </p:nvSpPr>
        <p:spPr>
          <a:xfrm>
            <a:off x="1500188" y="3929063"/>
            <a:ext cx="2043112" cy="7858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eaLnBrk="1" hangingPunct="1">
              <a:defRPr/>
            </a:pPr>
            <a:r>
              <a:rPr lang="ru-RU" dirty="0">
                <a:solidFill>
                  <a:srgbClr val="7030A0"/>
                </a:solidFill>
              </a:rPr>
              <a:t> Неразветвленные</a:t>
            </a:r>
          </a:p>
        </p:txBody>
      </p:sp>
      <p:sp>
        <p:nvSpPr>
          <p:cNvPr id="15" name="Содержимое 11"/>
          <p:cNvSpPr txBox="1">
            <a:spLocks/>
          </p:cNvSpPr>
          <p:nvPr/>
        </p:nvSpPr>
        <p:spPr>
          <a:xfrm>
            <a:off x="1500188" y="5143500"/>
            <a:ext cx="2043112" cy="7858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eaLnBrk="1" hangingPunct="1">
              <a:defRPr/>
            </a:pPr>
            <a:r>
              <a:rPr lang="ru-RU" dirty="0">
                <a:solidFill>
                  <a:srgbClr val="7030A0"/>
                </a:solidFill>
              </a:rPr>
              <a:t> Разветвленные</a:t>
            </a:r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2"/>
          </p:nvPr>
        </p:nvSpPr>
        <p:spPr>
          <a:xfrm>
            <a:off x="571500" y="2928938"/>
            <a:ext cx="1757363" cy="78581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25000" lnSpcReduction="20000"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7200" dirty="0" smtClean="0">
                <a:solidFill>
                  <a:srgbClr val="7030A0"/>
                </a:solidFill>
              </a:rPr>
              <a:t>Предельные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7200" dirty="0" smtClean="0">
                <a:solidFill>
                  <a:srgbClr val="7030A0"/>
                </a:solidFill>
              </a:rPr>
              <a:t>(насыщенные)</a:t>
            </a:r>
            <a:endParaRPr lang="ru-RU" dirty="0">
              <a:solidFill>
                <a:srgbClr val="7030A0"/>
              </a:solidFill>
              <a:hlinkClick r:id="rId4" action="ppaction://hlinkpres?slideindex=1&amp;slidetitle=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214938" y="1643063"/>
            <a:ext cx="3357562" cy="7858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2400" dirty="0">
                <a:solidFill>
                  <a:srgbClr val="7030A0"/>
                </a:solidFill>
              </a:rPr>
              <a:t>Циклические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857250" y="1643063"/>
            <a:ext cx="3357563" cy="7858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2400" dirty="0">
                <a:solidFill>
                  <a:srgbClr val="7030A0"/>
                </a:solidFill>
              </a:rPr>
              <a:t>Ациклические</a:t>
            </a:r>
          </a:p>
        </p:txBody>
      </p:sp>
      <p:sp>
        <p:nvSpPr>
          <p:cNvPr id="16" name="Содержимое 11"/>
          <p:cNvSpPr txBox="1">
            <a:spLocks/>
          </p:cNvSpPr>
          <p:nvPr/>
        </p:nvSpPr>
        <p:spPr>
          <a:xfrm>
            <a:off x="5000625" y="2928938"/>
            <a:ext cx="1785938" cy="7858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 eaLnBrk="1" hangingPunct="1">
              <a:defRPr/>
            </a:pPr>
            <a:r>
              <a:rPr lang="ru-RU" dirty="0">
                <a:solidFill>
                  <a:srgbClr val="7030A0"/>
                </a:solidFill>
              </a:rPr>
              <a:t>Карбо-</a:t>
            </a:r>
          </a:p>
          <a:p>
            <a:pPr algn="ctr" eaLnBrk="1" hangingPunct="1">
              <a:defRPr/>
            </a:pPr>
            <a:r>
              <a:rPr lang="ru-RU" dirty="0">
                <a:solidFill>
                  <a:srgbClr val="7030A0"/>
                </a:solidFill>
              </a:rPr>
              <a:t>циклические</a:t>
            </a:r>
          </a:p>
        </p:txBody>
      </p:sp>
      <p:sp>
        <p:nvSpPr>
          <p:cNvPr id="13" name="Содержимое 11"/>
          <p:cNvSpPr txBox="1">
            <a:spLocks/>
          </p:cNvSpPr>
          <p:nvPr/>
        </p:nvSpPr>
        <p:spPr>
          <a:xfrm>
            <a:off x="2571750" y="2928938"/>
            <a:ext cx="1785938" cy="7858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70000" lnSpcReduction="20000"/>
          </a:bodyPr>
          <a:lstStyle/>
          <a:p>
            <a:pPr eaLnBrk="1" hangingPunct="1">
              <a:defRPr/>
            </a:pPr>
            <a:r>
              <a:rPr lang="ru-RU" sz="2400" dirty="0">
                <a:solidFill>
                  <a:srgbClr val="7030A0"/>
                </a:solidFill>
              </a:rPr>
              <a:t>Непредельные</a:t>
            </a:r>
          </a:p>
          <a:p>
            <a:pPr eaLnBrk="1" hangingPunct="1">
              <a:defRPr/>
            </a:pPr>
            <a:r>
              <a:rPr lang="ru-RU" sz="2400" dirty="0">
                <a:solidFill>
                  <a:srgbClr val="7030A0"/>
                </a:solidFill>
              </a:rPr>
              <a:t>(ненасыщенные)</a:t>
            </a:r>
            <a:r>
              <a:rPr lang="ru-RU" sz="1100" dirty="0">
                <a:solidFill>
                  <a:srgbClr val="7030A0"/>
                </a:solidFill>
              </a:rPr>
              <a:t> </a:t>
            </a:r>
          </a:p>
        </p:txBody>
      </p:sp>
      <p:sp>
        <p:nvSpPr>
          <p:cNvPr id="18" name="Содержимое 11"/>
          <p:cNvSpPr txBox="1">
            <a:spLocks/>
          </p:cNvSpPr>
          <p:nvPr/>
        </p:nvSpPr>
        <p:spPr>
          <a:xfrm>
            <a:off x="5786438" y="4071938"/>
            <a:ext cx="2043112" cy="7858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eaLnBrk="1" hangingPunct="1">
              <a:defRPr/>
            </a:pPr>
            <a:r>
              <a:rPr lang="ru-RU" dirty="0">
                <a:solidFill>
                  <a:srgbClr val="7030A0"/>
                </a:solidFill>
              </a:rPr>
              <a:t>Алициклические </a:t>
            </a:r>
          </a:p>
        </p:txBody>
      </p:sp>
      <p:sp>
        <p:nvSpPr>
          <p:cNvPr id="19" name="Содержимое 11"/>
          <p:cNvSpPr txBox="1">
            <a:spLocks/>
          </p:cNvSpPr>
          <p:nvPr/>
        </p:nvSpPr>
        <p:spPr>
          <a:xfrm>
            <a:off x="5786438" y="5072063"/>
            <a:ext cx="2043112" cy="7858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eaLnBrk="1" hangingPunct="1">
              <a:defRPr/>
            </a:pPr>
            <a:r>
              <a:rPr lang="ru-RU" dirty="0">
                <a:solidFill>
                  <a:srgbClr val="7030A0"/>
                </a:solidFill>
              </a:rPr>
              <a:t>Ароматические </a:t>
            </a:r>
          </a:p>
        </p:txBody>
      </p:sp>
      <p:sp>
        <p:nvSpPr>
          <p:cNvPr id="20" name="Содержимое 11"/>
          <p:cNvSpPr txBox="1">
            <a:spLocks/>
          </p:cNvSpPr>
          <p:nvPr/>
        </p:nvSpPr>
        <p:spPr>
          <a:xfrm>
            <a:off x="7072313" y="2928938"/>
            <a:ext cx="1643062" cy="7858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 eaLnBrk="1" hangingPunct="1">
              <a:defRPr/>
            </a:pPr>
            <a:r>
              <a:rPr lang="ru-RU" dirty="0">
                <a:solidFill>
                  <a:srgbClr val="7030A0"/>
                </a:solidFill>
              </a:rPr>
              <a:t>Гетеро-</a:t>
            </a:r>
          </a:p>
          <a:p>
            <a:pPr algn="ctr" eaLnBrk="1" hangingPunct="1">
              <a:defRPr/>
            </a:pPr>
            <a:r>
              <a:rPr lang="ru-RU" dirty="0">
                <a:solidFill>
                  <a:srgbClr val="7030A0"/>
                </a:solidFill>
              </a:rPr>
              <a:t>циклические</a:t>
            </a:r>
          </a:p>
        </p:txBody>
      </p:sp>
      <p:sp>
        <p:nvSpPr>
          <p:cNvPr id="21" name="Стрелка вниз 20"/>
          <p:cNvSpPr/>
          <p:nvPr/>
        </p:nvSpPr>
        <p:spPr>
          <a:xfrm>
            <a:off x="6715125" y="1285875"/>
            <a:ext cx="357188" cy="2857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23" name="Стрелка вниз 22"/>
          <p:cNvSpPr/>
          <p:nvPr/>
        </p:nvSpPr>
        <p:spPr>
          <a:xfrm>
            <a:off x="1357313" y="2500313"/>
            <a:ext cx="357187" cy="2857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24" name="Стрелка вниз 23"/>
          <p:cNvSpPr/>
          <p:nvPr/>
        </p:nvSpPr>
        <p:spPr>
          <a:xfrm>
            <a:off x="2286000" y="1285875"/>
            <a:ext cx="357188" cy="2857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25" name="Стрелка вниз 24"/>
          <p:cNvSpPr/>
          <p:nvPr/>
        </p:nvSpPr>
        <p:spPr>
          <a:xfrm>
            <a:off x="7786688" y="2571750"/>
            <a:ext cx="357187" cy="2857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26" name="Стрелка вниз 25"/>
          <p:cNvSpPr/>
          <p:nvPr/>
        </p:nvSpPr>
        <p:spPr>
          <a:xfrm>
            <a:off x="5929313" y="2571750"/>
            <a:ext cx="357187" cy="2857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27" name="Стрелка вниз 26"/>
          <p:cNvSpPr/>
          <p:nvPr/>
        </p:nvSpPr>
        <p:spPr>
          <a:xfrm>
            <a:off x="3143250" y="2571750"/>
            <a:ext cx="357188" cy="2857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1285" name="Содержимое 38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2498725" cy="3763963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2" grpId="0" build="p" animBg="1"/>
      <p:bldP spid="11" grpId="0" animBg="1"/>
      <p:bldP spid="10" grpId="0" animBg="1"/>
      <p:bldP spid="16" grpId="0" animBg="1"/>
      <p:bldP spid="13" grpId="0" animBg="1"/>
      <p:bldP spid="18" grpId="0" animBg="1"/>
      <p:bldP spid="19" grpId="0" animBg="1"/>
      <p:bldP spid="2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pic>
        <p:nvPicPr>
          <p:cNvPr id="13315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0825" y="1700213"/>
            <a:ext cx="11522075" cy="32575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Rectangle 2"/>
          <p:cNvPicPr>
            <a:picLocks noGrp="1" noChangeArrowheads="1"/>
          </p:cNvPicPr>
          <p:nvPr>
            <p:ph type="title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850" y="96838"/>
            <a:ext cx="8242300" cy="1122362"/>
          </a:xfrm>
        </p:spPr>
      </p:pic>
      <p:sp>
        <p:nvSpPr>
          <p:cNvPr id="38916" name="Oval 4"/>
          <p:cNvSpPr>
            <a:spLocks noChangeArrowheads="1"/>
          </p:cNvSpPr>
          <p:nvPr/>
        </p:nvSpPr>
        <p:spPr bwMode="auto">
          <a:xfrm>
            <a:off x="2268538" y="1557338"/>
            <a:ext cx="4608512" cy="13668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9F9F9"/>
              </a:buClr>
              <a:buSzPct val="65000"/>
              <a:buFont typeface="Wingdings 2" panose="05020102010507070707" pitchFamily="18" charset="2"/>
              <a:buChar char="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80000"/>
              <a:buFont typeface="Wingdings 2" panose="05020102010507070707" pitchFamily="18" charset="2"/>
              <a:buChar char="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95000"/>
              <a:buFont typeface="Wingdings" panose="05000000000000000000" pitchFamily="2" charset="2"/>
              <a:buChar char="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2400" b="1">
                <a:latin typeface="Calibri" panose="020F0502020204030204" pitchFamily="34" charset="0"/>
              </a:rPr>
              <a:t>Типы номенклатуры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2400" b="1">
                <a:latin typeface="Calibri" panose="020F0502020204030204" pitchFamily="34" charset="0"/>
              </a:rPr>
              <a:t>органических соединений</a:t>
            </a:r>
          </a:p>
        </p:txBody>
      </p:sp>
      <p:sp>
        <p:nvSpPr>
          <p:cNvPr id="38917" name="Oval 5"/>
          <p:cNvSpPr>
            <a:spLocks noChangeArrowheads="1"/>
          </p:cNvSpPr>
          <p:nvPr/>
        </p:nvSpPr>
        <p:spPr bwMode="auto">
          <a:xfrm>
            <a:off x="250825" y="3789363"/>
            <a:ext cx="3455988" cy="863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9F9F9"/>
              </a:buClr>
              <a:buSzPct val="65000"/>
              <a:buFont typeface="Wingdings 2" panose="05020102010507070707" pitchFamily="18" charset="2"/>
              <a:buChar char="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80000"/>
              <a:buFont typeface="Wingdings 2" panose="05020102010507070707" pitchFamily="18" charset="2"/>
              <a:buChar char="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95000"/>
              <a:buFont typeface="Wingdings" panose="05000000000000000000" pitchFamily="2" charset="2"/>
              <a:buChar char="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800" b="1">
                <a:latin typeface="Calibri" panose="020F0502020204030204" pitchFamily="34" charset="0"/>
              </a:rPr>
              <a:t>Тривиальная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800" b="1">
                <a:latin typeface="Calibri" panose="020F0502020204030204" pitchFamily="34" charset="0"/>
              </a:rPr>
              <a:t>(по способу получения)</a:t>
            </a:r>
          </a:p>
        </p:txBody>
      </p:sp>
      <p:sp>
        <p:nvSpPr>
          <p:cNvPr id="38919" name="Oval 7"/>
          <p:cNvSpPr>
            <a:spLocks noChangeArrowheads="1"/>
          </p:cNvSpPr>
          <p:nvPr/>
        </p:nvSpPr>
        <p:spPr bwMode="auto">
          <a:xfrm>
            <a:off x="2195513" y="5300663"/>
            <a:ext cx="4643437" cy="10795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9F9F9"/>
              </a:buClr>
              <a:buSzPct val="65000"/>
              <a:buFont typeface="Wingdings 2" panose="05020102010507070707" pitchFamily="18" charset="2"/>
              <a:buChar char="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80000"/>
              <a:buFont typeface="Wingdings 2" panose="05020102010507070707" pitchFamily="18" charset="2"/>
              <a:buChar char="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95000"/>
              <a:buFont typeface="Wingdings" panose="05000000000000000000" pitchFamily="2" charset="2"/>
              <a:buChar char="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800" b="1">
                <a:latin typeface="Calibri" panose="020F0502020204030204" pitchFamily="34" charset="0"/>
              </a:rPr>
              <a:t>Рационально-функциональная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800" b="1">
                <a:latin typeface="Calibri" panose="020F0502020204030204" pitchFamily="34" charset="0"/>
              </a:rPr>
              <a:t>(основа - простейшие соединения)</a:t>
            </a:r>
          </a:p>
        </p:txBody>
      </p:sp>
      <p:sp>
        <p:nvSpPr>
          <p:cNvPr id="38920" name="Oval 8"/>
          <p:cNvSpPr>
            <a:spLocks noChangeArrowheads="1"/>
          </p:cNvSpPr>
          <p:nvPr/>
        </p:nvSpPr>
        <p:spPr bwMode="auto">
          <a:xfrm>
            <a:off x="5580063" y="3860800"/>
            <a:ext cx="3348037" cy="863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9F9F9"/>
              </a:buClr>
              <a:buSzPct val="65000"/>
              <a:buFont typeface="Wingdings 2" panose="05020102010507070707" pitchFamily="18" charset="2"/>
              <a:buChar char="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80000"/>
              <a:buFont typeface="Wingdings 2" panose="05020102010507070707" pitchFamily="18" charset="2"/>
              <a:buChar char="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95000"/>
              <a:buFont typeface="Wingdings" panose="05000000000000000000" pitchFamily="2" charset="2"/>
              <a:buChar char="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800" b="1">
                <a:latin typeface="Calibri" panose="020F0502020204030204" pitchFamily="34" charset="0"/>
              </a:rPr>
              <a:t>Номенклатура ИЮПАК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800" b="1">
                <a:latin typeface="Calibri" panose="020F0502020204030204" pitchFamily="34" charset="0"/>
              </a:rPr>
              <a:t>(заместительная)</a:t>
            </a:r>
          </a:p>
        </p:txBody>
      </p:sp>
      <p:sp>
        <p:nvSpPr>
          <p:cNvPr id="38921" name="Line 9"/>
          <p:cNvSpPr>
            <a:spLocks noChangeShapeType="1"/>
          </p:cNvSpPr>
          <p:nvPr/>
        </p:nvSpPr>
        <p:spPr bwMode="auto">
          <a:xfrm flipH="1">
            <a:off x="1908175" y="2997200"/>
            <a:ext cx="2232025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8922" name="Line 10"/>
          <p:cNvSpPr>
            <a:spLocks noChangeShapeType="1"/>
          </p:cNvSpPr>
          <p:nvPr/>
        </p:nvSpPr>
        <p:spPr bwMode="auto">
          <a:xfrm>
            <a:off x="4859338" y="2997200"/>
            <a:ext cx="2520950" cy="7191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8923" name="Line 11"/>
          <p:cNvSpPr>
            <a:spLocks noChangeShapeType="1"/>
          </p:cNvSpPr>
          <p:nvPr/>
        </p:nvSpPr>
        <p:spPr bwMode="auto">
          <a:xfrm>
            <a:off x="4500563" y="2997200"/>
            <a:ext cx="0" cy="2160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8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8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8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8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8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8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6" grpId="0" animBg="1"/>
      <p:bldP spid="38917" grpId="0" animBg="1"/>
      <p:bldP spid="38919" grpId="0" animBg="1"/>
      <p:bldP spid="38920" grpId="0" animBg="1"/>
      <p:bldP spid="38921" grpId="0" animBg="1"/>
      <p:bldP spid="38922" grpId="0" animBg="1"/>
      <p:bldP spid="3892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Заголовок 1"/>
          <p:cNvPicPr>
            <a:picLocks noGrp="1" noChangeArrowheads="1"/>
          </p:cNvPicPr>
          <p:nvPr>
            <p:ph type="title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138" y="493713"/>
            <a:ext cx="7785100" cy="1944687"/>
          </a:xfrm>
        </p:spPr>
      </p:pic>
      <p:sp>
        <p:nvSpPr>
          <p:cNvPr id="19459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2427287"/>
          </a:xfrm>
        </p:spPr>
        <p:txBody>
          <a:bodyPr>
            <a:normAutofit fontScale="92500" lnSpcReduction="10000"/>
          </a:bodyPr>
          <a:lstStyle/>
          <a:p>
            <a:pPr marL="868680" lvl="1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3000" dirty="0" smtClean="0">
                <a:solidFill>
                  <a:srgbClr val="7030A0"/>
                </a:solidFill>
              </a:rPr>
              <a:t>                               СН</a:t>
            </a:r>
            <a:r>
              <a:rPr lang="ru-RU" sz="2200" dirty="0" smtClean="0">
                <a:solidFill>
                  <a:srgbClr val="7030A0"/>
                </a:solidFill>
              </a:rPr>
              <a:t>3</a:t>
            </a:r>
            <a:endParaRPr lang="ru-RU" sz="3000" dirty="0" smtClean="0">
              <a:solidFill>
                <a:srgbClr val="7030A0"/>
              </a:solidFill>
            </a:endParaRPr>
          </a:p>
          <a:p>
            <a:pPr algn="ctr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3200" dirty="0" smtClean="0">
                <a:solidFill>
                  <a:srgbClr val="7030A0"/>
                </a:solidFill>
              </a:rPr>
              <a:t>1       2     3    4</a:t>
            </a:r>
          </a:p>
          <a:p>
            <a:pPr algn="ctr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3200" dirty="0" smtClean="0">
                <a:solidFill>
                  <a:srgbClr val="7030A0"/>
                </a:solidFill>
              </a:rPr>
              <a:t>    СН</a:t>
            </a:r>
            <a:r>
              <a:rPr lang="ru-RU" sz="2400" dirty="0" smtClean="0">
                <a:solidFill>
                  <a:srgbClr val="7030A0"/>
                </a:solidFill>
              </a:rPr>
              <a:t>3</a:t>
            </a:r>
            <a:r>
              <a:rPr lang="ru-RU" sz="3200" dirty="0" smtClean="0">
                <a:solidFill>
                  <a:srgbClr val="7030A0"/>
                </a:solidFill>
              </a:rPr>
              <a:t>-СН-СН-СН</a:t>
            </a:r>
            <a:r>
              <a:rPr lang="ru-RU" sz="2400" dirty="0" smtClean="0">
                <a:solidFill>
                  <a:srgbClr val="7030A0"/>
                </a:solidFill>
              </a:rPr>
              <a:t>3  </a:t>
            </a:r>
          </a:p>
          <a:p>
            <a:pPr algn="ctr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sz="2400" dirty="0" smtClean="0">
              <a:solidFill>
                <a:srgbClr val="7030A0"/>
              </a:solidFill>
            </a:endParaRPr>
          </a:p>
          <a:p>
            <a:pPr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800" dirty="0" smtClean="0">
                <a:solidFill>
                  <a:srgbClr val="7030A0"/>
                </a:solidFill>
              </a:rPr>
              <a:t>                                        ОН</a:t>
            </a:r>
            <a:endParaRPr lang="ru-RU" sz="3600" dirty="0" smtClean="0">
              <a:solidFill>
                <a:srgbClr val="7030A0"/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rot="5400000" flipH="1" flipV="1">
            <a:off x="4071144" y="4144169"/>
            <a:ext cx="428625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rot="5400000">
            <a:off x="4106863" y="4965700"/>
            <a:ext cx="357188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2143125" y="1571625"/>
            <a:ext cx="235743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>
            <a:off x="4428331" y="1642269"/>
            <a:ext cx="14287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5357813" y="1643063"/>
            <a:ext cx="285750" cy="1428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5643563" y="1643063"/>
            <a:ext cx="214312" cy="1428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V="1">
            <a:off x="6072188" y="1571625"/>
            <a:ext cx="500062" cy="2143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6572250" y="1571625"/>
            <a:ext cx="357188" cy="2143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Дуга 18"/>
          <p:cNvSpPr/>
          <p:nvPr/>
        </p:nvSpPr>
        <p:spPr>
          <a:xfrm rot="19681898">
            <a:off x="4040188" y="1638300"/>
            <a:ext cx="1285875" cy="785813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Заголовок 1"/>
          <p:cNvPicPr>
            <a:picLocks noGrp="1" noChangeArrowheads="1"/>
          </p:cNvPicPr>
          <p:nvPr>
            <p:ph type="title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6988" y="-6350"/>
            <a:ext cx="3943350" cy="817563"/>
          </a:xfrm>
        </p:spPr>
      </p:pic>
      <p:sp>
        <p:nvSpPr>
          <p:cNvPr id="21507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6628" name="Содержимое 3"/>
          <p:cNvSpPr>
            <a:spLocks noGrp="1"/>
          </p:cNvSpPr>
          <p:nvPr>
            <p:ph sz="half" idx="1"/>
          </p:nvPr>
        </p:nvSpPr>
        <p:spPr>
          <a:xfrm>
            <a:off x="214282" y="928670"/>
            <a:ext cx="8666163" cy="5330843"/>
          </a:xfrm>
          <a:ln>
            <a:miter lim="800000"/>
            <a:headEnd/>
            <a:tailEnd/>
          </a:ln>
          <a:extLst/>
        </p:spPr>
        <p:txBody>
          <a:bodyPr numCol="2">
            <a:normAutofit fontScale="92500" lnSpcReduction="10000"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 panose="05020102010507070707" pitchFamily="18" charset="2"/>
              <a:buNone/>
              <a:defRPr/>
            </a:pPr>
            <a:endParaRPr lang="ru-RU" sz="2000" dirty="0" smtClean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 panose="05020102010507070707" pitchFamily="18" charset="2"/>
              <a:buNone/>
              <a:defRPr/>
            </a:pPr>
            <a:r>
              <a:rPr lang="ru-RU" sz="2800" i="1" dirty="0" smtClean="0">
                <a:solidFill>
                  <a:srgbClr val="7030A0"/>
                </a:solidFill>
              </a:rPr>
              <a:t>Раз, два, три, четыре, пять,</a:t>
            </a:r>
            <a:endParaRPr lang="ru-RU" sz="2800" dirty="0" smtClean="0">
              <a:solidFill>
                <a:srgbClr val="7030A0"/>
              </a:solidFill>
            </a:endParaRP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 panose="05020102010507070707" pitchFamily="18" charset="2"/>
              <a:buNone/>
              <a:defRPr/>
            </a:pPr>
            <a:r>
              <a:rPr lang="ru-RU" sz="2800" i="1" dirty="0" smtClean="0">
                <a:solidFill>
                  <a:srgbClr val="7030A0"/>
                </a:solidFill>
              </a:rPr>
              <a:t>Станем атомы считать.</a:t>
            </a:r>
            <a:endParaRPr lang="ru-RU" sz="2800" dirty="0" smtClean="0">
              <a:solidFill>
                <a:srgbClr val="7030A0"/>
              </a:solidFill>
            </a:endParaRP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 panose="05020102010507070707" pitchFamily="18" charset="2"/>
              <a:buNone/>
              <a:defRPr/>
            </a:pPr>
            <a:r>
              <a:rPr lang="ru-RU" sz="2800" i="1" dirty="0" smtClean="0">
                <a:solidFill>
                  <a:srgbClr val="7030A0"/>
                </a:solidFill>
              </a:rPr>
              <a:t>Учим новые слова: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 panose="05020102010507070707" pitchFamily="18" charset="2"/>
              <a:buNone/>
              <a:defRPr/>
            </a:pPr>
            <a:r>
              <a:rPr lang="ru-RU" sz="2800" b="1" i="1" dirty="0" smtClean="0">
                <a:solidFill>
                  <a:srgbClr val="7030A0"/>
                </a:solidFill>
              </a:rPr>
              <a:t>Мета</a:t>
            </a:r>
            <a:r>
              <a:rPr lang="ru-RU" sz="2800" i="1" dirty="0" smtClean="0">
                <a:solidFill>
                  <a:srgbClr val="7030A0"/>
                </a:solidFill>
              </a:rPr>
              <a:t> – раз, а </a:t>
            </a:r>
            <a:r>
              <a:rPr lang="ru-RU" sz="2800" b="1" i="1" dirty="0" smtClean="0">
                <a:solidFill>
                  <a:srgbClr val="7030A0"/>
                </a:solidFill>
              </a:rPr>
              <a:t>эта </a:t>
            </a:r>
            <a:r>
              <a:rPr lang="ru-RU" sz="2800" i="1" dirty="0" smtClean="0">
                <a:solidFill>
                  <a:srgbClr val="7030A0"/>
                </a:solidFill>
              </a:rPr>
              <a:t>– два.</a:t>
            </a:r>
            <a:endParaRPr lang="ru-RU" sz="2800" dirty="0" smtClean="0">
              <a:solidFill>
                <a:srgbClr val="7030A0"/>
              </a:solidFill>
            </a:endParaRP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 panose="05020102010507070707" pitchFamily="18" charset="2"/>
              <a:buNone/>
              <a:defRPr/>
            </a:pPr>
            <a:r>
              <a:rPr lang="ru-RU" sz="2800" i="1" dirty="0" smtClean="0">
                <a:solidFill>
                  <a:srgbClr val="7030A0"/>
                </a:solidFill>
              </a:rPr>
              <a:t>Три –</a:t>
            </a:r>
            <a:r>
              <a:rPr lang="ru-RU" sz="2800" b="1" i="1" dirty="0" smtClean="0">
                <a:solidFill>
                  <a:srgbClr val="7030A0"/>
                </a:solidFill>
              </a:rPr>
              <a:t> пропан</a:t>
            </a:r>
            <a:r>
              <a:rPr lang="ru-RU" sz="2800" i="1" dirty="0" smtClean="0">
                <a:solidFill>
                  <a:srgbClr val="7030A0"/>
                </a:solidFill>
              </a:rPr>
              <a:t>, бутан –                  </a:t>
            </a:r>
            <a:r>
              <a:rPr lang="ru-RU" sz="2800" b="1" i="1" dirty="0" smtClean="0">
                <a:solidFill>
                  <a:srgbClr val="7030A0"/>
                </a:solidFill>
              </a:rPr>
              <a:t>четыре</a:t>
            </a:r>
            <a:r>
              <a:rPr lang="ru-RU" sz="2800" i="1" dirty="0" smtClean="0">
                <a:solidFill>
                  <a:srgbClr val="7030A0"/>
                </a:solidFill>
              </a:rPr>
              <a:t>,</a:t>
            </a:r>
            <a:endParaRPr lang="ru-RU" sz="2800" dirty="0" smtClean="0">
              <a:solidFill>
                <a:srgbClr val="7030A0"/>
              </a:solidFill>
            </a:endParaRP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 panose="05020102010507070707" pitchFamily="18" charset="2"/>
              <a:buNone/>
              <a:defRPr/>
            </a:pPr>
            <a:r>
              <a:rPr lang="ru-RU" sz="2800" i="1" dirty="0" smtClean="0">
                <a:solidFill>
                  <a:srgbClr val="7030A0"/>
                </a:solidFill>
              </a:rPr>
              <a:t>Все соседи по квартире.</a:t>
            </a:r>
            <a:endParaRPr lang="ru-RU" sz="2800" dirty="0" smtClean="0">
              <a:solidFill>
                <a:srgbClr val="7030A0"/>
              </a:solidFill>
            </a:endParaRP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 panose="05020102010507070707" pitchFamily="18" charset="2"/>
              <a:buNone/>
              <a:defRPr/>
            </a:pPr>
            <a:r>
              <a:rPr lang="ru-RU" sz="2800" i="1" dirty="0" smtClean="0">
                <a:solidFill>
                  <a:srgbClr val="7030A0"/>
                </a:solidFill>
              </a:rPr>
              <a:t>Вьется атомная лента,</a:t>
            </a:r>
            <a:endParaRPr lang="ru-RU" sz="2800" dirty="0" smtClean="0">
              <a:solidFill>
                <a:srgbClr val="7030A0"/>
              </a:solidFill>
            </a:endParaRP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 panose="05020102010507070707" pitchFamily="18" charset="2"/>
              <a:buNone/>
              <a:defRPr/>
            </a:pPr>
            <a:r>
              <a:rPr lang="ru-RU" sz="2800" i="1" dirty="0" smtClean="0">
                <a:solidFill>
                  <a:srgbClr val="7030A0"/>
                </a:solidFill>
              </a:rPr>
              <a:t>Номер пятый будет </a:t>
            </a:r>
            <a:r>
              <a:rPr lang="ru-RU" sz="2800" b="1" i="1" dirty="0" smtClean="0">
                <a:solidFill>
                  <a:srgbClr val="7030A0"/>
                </a:solidFill>
              </a:rPr>
              <a:t>пента</a:t>
            </a:r>
            <a:r>
              <a:rPr lang="ru-RU" sz="2800" i="1" dirty="0" smtClean="0">
                <a:solidFill>
                  <a:srgbClr val="7030A0"/>
                </a:solidFill>
              </a:rPr>
              <a:t>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 panose="05020102010507070707" pitchFamily="18" charset="2"/>
              <a:buNone/>
              <a:defRPr/>
            </a:pPr>
            <a:endParaRPr lang="ru-RU" sz="2800" i="1" dirty="0" smtClean="0">
              <a:solidFill>
                <a:srgbClr val="7030A0"/>
              </a:solidFill>
            </a:endParaRP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 panose="05020102010507070707" pitchFamily="18" charset="2"/>
              <a:buNone/>
              <a:defRPr/>
            </a:pPr>
            <a:endParaRPr lang="ru-RU" sz="2800" i="1" dirty="0" smtClean="0">
              <a:solidFill>
                <a:srgbClr val="7030A0"/>
              </a:solidFill>
            </a:endParaRP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 panose="05020102010507070707" pitchFamily="18" charset="2"/>
              <a:buNone/>
              <a:defRPr/>
            </a:pPr>
            <a:endParaRPr lang="ru-RU" sz="2800" i="1" dirty="0" smtClean="0">
              <a:solidFill>
                <a:srgbClr val="7030A0"/>
              </a:solidFill>
            </a:endParaRP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 panose="05020102010507070707" pitchFamily="18" charset="2"/>
              <a:buNone/>
              <a:defRPr/>
            </a:pPr>
            <a:r>
              <a:rPr lang="ru-RU" sz="2800" i="1" dirty="0" smtClean="0">
                <a:solidFill>
                  <a:srgbClr val="7030A0"/>
                </a:solidFill>
              </a:rPr>
              <a:t>Шесть – </a:t>
            </a:r>
            <a:r>
              <a:rPr lang="ru-RU" sz="2800" b="1" i="1" dirty="0" err="1" smtClean="0">
                <a:solidFill>
                  <a:srgbClr val="7030A0"/>
                </a:solidFill>
              </a:rPr>
              <a:t>гексан</a:t>
            </a:r>
            <a:r>
              <a:rPr lang="ru-RU" sz="2800" i="1" dirty="0" smtClean="0">
                <a:solidFill>
                  <a:srgbClr val="7030A0"/>
                </a:solidFill>
              </a:rPr>
              <a:t>, а семь-  </a:t>
            </a:r>
            <a:r>
              <a:rPr lang="ru-RU" sz="2800" b="1" i="1" dirty="0" smtClean="0">
                <a:solidFill>
                  <a:srgbClr val="7030A0"/>
                </a:solidFill>
              </a:rPr>
              <a:t>гептан</a:t>
            </a:r>
            <a:r>
              <a:rPr lang="ru-RU" sz="2800" i="1" dirty="0" smtClean="0">
                <a:solidFill>
                  <a:srgbClr val="7030A0"/>
                </a:solidFill>
              </a:rPr>
              <a:t>.</a:t>
            </a:r>
            <a:endParaRPr lang="ru-RU" sz="2800" dirty="0" smtClean="0">
              <a:solidFill>
                <a:srgbClr val="7030A0"/>
              </a:solidFill>
            </a:endParaRP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 panose="05020102010507070707" pitchFamily="18" charset="2"/>
              <a:buNone/>
              <a:defRPr/>
            </a:pPr>
            <a:r>
              <a:rPr lang="ru-RU" sz="2800" i="1" dirty="0" smtClean="0">
                <a:solidFill>
                  <a:srgbClr val="7030A0"/>
                </a:solidFill>
              </a:rPr>
              <a:t>Углероды, по местам!</a:t>
            </a:r>
            <a:endParaRPr lang="ru-RU" sz="2800" dirty="0" smtClean="0">
              <a:solidFill>
                <a:srgbClr val="7030A0"/>
              </a:solidFill>
            </a:endParaRP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 panose="05020102010507070707" pitchFamily="18" charset="2"/>
              <a:buNone/>
              <a:defRPr/>
            </a:pPr>
            <a:r>
              <a:rPr lang="ru-RU" sz="2800" i="1" dirty="0" smtClean="0">
                <a:solidFill>
                  <a:srgbClr val="7030A0"/>
                </a:solidFill>
              </a:rPr>
              <a:t> А в </a:t>
            </a:r>
            <a:r>
              <a:rPr lang="ru-RU" sz="2800" b="1" i="1" dirty="0" smtClean="0">
                <a:solidFill>
                  <a:srgbClr val="7030A0"/>
                </a:solidFill>
              </a:rPr>
              <a:t>октане</a:t>
            </a:r>
            <a:r>
              <a:rPr lang="ru-RU" sz="2800" i="1" dirty="0" smtClean="0">
                <a:solidFill>
                  <a:srgbClr val="7030A0"/>
                </a:solidFill>
              </a:rPr>
              <a:t>, как в октаве,</a:t>
            </a:r>
            <a:endParaRPr lang="ru-RU" sz="2800" dirty="0" smtClean="0">
              <a:solidFill>
                <a:srgbClr val="7030A0"/>
              </a:solidFill>
            </a:endParaRP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 panose="05020102010507070707" pitchFamily="18" charset="2"/>
              <a:buNone/>
              <a:defRPr/>
            </a:pPr>
            <a:r>
              <a:rPr lang="ru-RU" sz="2800" i="1" dirty="0" smtClean="0">
                <a:solidFill>
                  <a:srgbClr val="7030A0"/>
                </a:solidFill>
              </a:rPr>
              <a:t> Восемь атомов в составе.</a:t>
            </a:r>
            <a:endParaRPr lang="ru-RU" sz="2800" dirty="0" smtClean="0">
              <a:solidFill>
                <a:srgbClr val="7030A0"/>
              </a:solidFill>
            </a:endParaRP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 panose="05020102010507070707" pitchFamily="18" charset="2"/>
              <a:buNone/>
              <a:defRPr/>
            </a:pPr>
            <a:r>
              <a:rPr lang="ru-RU" sz="2800" i="1" dirty="0" smtClean="0">
                <a:solidFill>
                  <a:srgbClr val="7030A0"/>
                </a:solidFill>
              </a:rPr>
              <a:t>Соответственно Закону</a:t>
            </a:r>
            <a:endParaRPr lang="ru-RU" sz="2800" dirty="0" smtClean="0">
              <a:solidFill>
                <a:srgbClr val="7030A0"/>
              </a:solidFill>
            </a:endParaRP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 panose="05020102010507070707" pitchFamily="18" charset="2"/>
              <a:buNone/>
              <a:defRPr/>
            </a:pPr>
            <a:r>
              <a:rPr lang="ru-RU" sz="2800" i="1" dirty="0" smtClean="0">
                <a:solidFill>
                  <a:srgbClr val="7030A0"/>
                </a:solidFill>
              </a:rPr>
              <a:t>Атом девять значит </a:t>
            </a:r>
            <a:r>
              <a:rPr lang="ru-RU" sz="2800" b="1" i="1" dirty="0" smtClean="0">
                <a:solidFill>
                  <a:srgbClr val="7030A0"/>
                </a:solidFill>
              </a:rPr>
              <a:t>нона</a:t>
            </a:r>
            <a:r>
              <a:rPr lang="ru-RU" sz="2800" i="1" dirty="0" smtClean="0">
                <a:solidFill>
                  <a:srgbClr val="7030A0"/>
                </a:solidFill>
              </a:rPr>
              <a:t>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 panose="05020102010507070707" pitchFamily="18" charset="2"/>
              <a:buNone/>
              <a:defRPr/>
            </a:pPr>
            <a:r>
              <a:rPr lang="ru-RU" sz="2800" i="1" dirty="0" smtClean="0">
                <a:solidFill>
                  <a:srgbClr val="7030A0"/>
                </a:solidFill>
              </a:rPr>
              <a:t> Наконец, как истукан,</a:t>
            </a:r>
            <a:endParaRPr lang="ru-RU" sz="2800" dirty="0" smtClean="0">
              <a:solidFill>
                <a:srgbClr val="7030A0"/>
              </a:solidFill>
            </a:endParaRP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 panose="05020102010507070707" pitchFamily="18" charset="2"/>
              <a:buNone/>
              <a:defRPr/>
            </a:pPr>
            <a:r>
              <a:rPr lang="ru-RU" sz="2800" i="1" dirty="0" smtClean="0">
                <a:solidFill>
                  <a:srgbClr val="7030A0"/>
                </a:solidFill>
              </a:rPr>
              <a:t>Возвышается </a:t>
            </a:r>
            <a:r>
              <a:rPr lang="ru-RU" sz="2800" b="1" i="1" dirty="0" smtClean="0">
                <a:solidFill>
                  <a:srgbClr val="7030A0"/>
                </a:solidFill>
              </a:rPr>
              <a:t>декан</a:t>
            </a:r>
            <a:r>
              <a:rPr lang="ru-RU" sz="2800" i="1" dirty="0" smtClean="0">
                <a:solidFill>
                  <a:srgbClr val="7030A0"/>
                </a:solidFill>
              </a:rPr>
              <a:t>.</a:t>
            </a:r>
            <a:endParaRPr lang="ru-RU" sz="2800" dirty="0" smtClean="0">
              <a:solidFill>
                <a:srgbClr val="7030A0"/>
              </a:solidFill>
            </a:endParaRPr>
          </a:p>
          <a:p>
            <a:pPr marL="29210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ru-RU" sz="2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/>
            </a:pPr>
            <a:r>
              <a:rPr lang="ru-RU" sz="2800" dirty="0" smtClean="0"/>
              <a:t>Задание №3. Назовите по правилам систематической номенклатуры</a:t>
            </a:r>
            <a:endParaRPr lang="ru-RU" sz="2800" dirty="0"/>
          </a:p>
        </p:txBody>
      </p:sp>
      <p:sp>
        <p:nvSpPr>
          <p:cNvPr id="23555" name="Объект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708525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marL="136525" indent="0">
              <a:buNone/>
            </a:pPr>
            <a:r>
              <a:rPr lang="ru-RU" dirty="0" smtClean="0">
                <a:solidFill>
                  <a:schemeClr val="bg1"/>
                </a:solidFill>
              </a:rPr>
              <a:t>Задачник ,</a:t>
            </a:r>
          </a:p>
          <a:p>
            <a:r>
              <a:rPr lang="ru-RU" dirty="0" err="1" smtClean="0">
                <a:solidFill>
                  <a:schemeClr val="bg1"/>
                </a:solidFill>
              </a:rPr>
              <a:t>Стр</a:t>
            </a:r>
            <a:r>
              <a:rPr lang="ru-RU" dirty="0" smtClean="0">
                <a:solidFill>
                  <a:schemeClr val="bg1"/>
                </a:solidFill>
              </a:rPr>
              <a:t> 8, </a:t>
            </a:r>
            <a:r>
              <a:rPr lang="ru-RU" dirty="0" err="1" smtClean="0">
                <a:solidFill>
                  <a:schemeClr val="bg1"/>
                </a:solidFill>
              </a:rPr>
              <a:t>упр</a:t>
            </a:r>
            <a:r>
              <a:rPr lang="ru-RU" dirty="0" smtClean="0">
                <a:solidFill>
                  <a:schemeClr val="bg1"/>
                </a:solidFill>
              </a:rPr>
              <a:t> 1-5</a:t>
            </a:r>
          </a:p>
          <a:p>
            <a:r>
              <a:rPr lang="ru-RU" dirty="0" err="1" smtClean="0">
                <a:solidFill>
                  <a:schemeClr val="bg1"/>
                </a:solidFill>
              </a:rPr>
              <a:t>стр</a:t>
            </a:r>
            <a:r>
              <a:rPr lang="ru-RU" dirty="0" smtClean="0">
                <a:solidFill>
                  <a:schemeClr val="bg1"/>
                </a:solidFill>
              </a:rPr>
              <a:t> 75 </a:t>
            </a:r>
            <a:r>
              <a:rPr lang="ru-RU" dirty="0" err="1" smtClean="0">
                <a:solidFill>
                  <a:schemeClr val="bg1"/>
                </a:solidFill>
              </a:rPr>
              <a:t>упр</a:t>
            </a:r>
            <a:r>
              <a:rPr lang="ru-RU" dirty="0" smtClean="0">
                <a:solidFill>
                  <a:schemeClr val="bg1"/>
                </a:solidFill>
              </a:rPr>
              <a:t> 9-2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260648"/>
            <a:ext cx="8229600" cy="1828800"/>
          </a:xfrm>
        </p:spPr>
        <p:txBody>
          <a:bodyPr>
            <a:normAutofit fontScale="90000"/>
          </a:bodyPr>
          <a:lstStyle/>
          <a:p>
            <a:r>
              <a:rPr lang="ru-RU" dirty="0">
                <a:effectLst/>
              </a:rPr>
              <a:t>Содержание оценочного листа:</a:t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4691429"/>
              </p:ext>
            </p:extLst>
          </p:nvPr>
        </p:nvGraphicFramePr>
        <p:xfrm>
          <a:off x="457200" y="1767268"/>
          <a:ext cx="7571184" cy="38214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96472"/>
                <a:gridCol w="2716738"/>
                <a:gridCol w="2257974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</a:rPr>
                        <a:t>Что сделать?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effectLst/>
                        </a:rPr>
                        <a:t>Как?</a:t>
                      </a:r>
                      <a:endParaRPr lang="ru-RU" sz="1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</a:rPr>
                        <a:t>Отметка (+ или -)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</a:rPr>
                        <a:t>Ответил на вопрос учителя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400">
                          <a:effectLst/>
                        </a:rPr>
                        <a:t>Полный ответ.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</a:rPr>
                        <a:t>Дополнение ответа одноклассника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400">
                          <a:effectLst/>
                        </a:rPr>
                        <a:t>Ответ содержит  важную информацию или другой взгляд на проблему.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</a:rPr>
                        <a:t>Работа в группе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400">
                          <a:effectLst/>
                        </a:rPr>
                        <a:t>Участвовал в обсуждении задания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</a:rPr>
                        <a:t>Выполнил задание 6 из учебника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400">
                          <a:effectLst/>
                        </a:rPr>
                        <a:t>Правильные ответы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</a:rPr>
                        <a:t>Знаю классификацию органических веществ и правила систематической номенклатуры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400">
                          <a:effectLst/>
                        </a:rPr>
                        <a:t>Могу объяснить учителю, однокласснику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</a:rPr>
                        <a:t>«5» -+++++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</a:rPr>
                        <a:t>«4»-++++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</a:rPr>
                        <a:t>«3»-+++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71075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WordArt 2"/>
          <p:cNvSpPr>
            <a:spLocks noChangeArrowheads="1" noChangeShapeType="1" noTextEdit="1"/>
          </p:cNvSpPr>
          <p:nvPr/>
        </p:nvSpPr>
        <p:spPr bwMode="auto">
          <a:xfrm>
            <a:off x="1907704" y="609600"/>
            <a:ext cx="5318125" cy="56880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Спасибо всем</a:t>
            </a:r>
          </a:p>
          <a:p>
            <a:pPr algn="ctr"/>
            <a:r>
              <a:rPr lang="ru-RU" sz="3600" kern="10" dirty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 </a:t>
            </a:r>
          </a:p>
          <a:p>
            <a:pPr algn="ctr"/>
            <a:r>
              <a:rPr lang="ru-RU" sz="3600" kern="10" dirty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за </a:t>
            </a:r>
            <a:r>
              <a:rPr lang="ru-RU" sz="3600" kern="10" dirty="0" smtClean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внимание!</a:t>
            </a:r>
            <a:endParaRPr lang="ru-RU" sz="3600" kern="10" dirty="0">
              <a:ln w="19050">
                <a:solidFill>
                  <a:srgbClr val="FF0000"/>
                </a:solidFill>
                <a:round/>
                <a:headEnd/>
                <a:tailEnd/>
              </a:ln>
              <a:solidFill>
                <a:srgbClr val="FFFF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 panose="020B0806030902050204" pitchFamily="34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071938" y="609600"/>
            <a:ext cx="4614862" cy="1828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4580" name="Текст 4"/>
          <p:cNvSpPr>
            <a:spLocks noGrp="1"/>
          </p:cNvSpPr>
          <p:nvPr>
            <p:ph type="body" idx="1"/>
          </p:nvPr>
        </p:nvSpPr>
        <p:spPr>
          <a:xfrm>
            <a:off x="1600200" y="2508250"/>
            <a:ext cx="7086600" cy="1509713"/>
          </a:xfrm>
        </p:spPr>
        <p:txBody>
          <a:bodyPr/>
          <a:lstStyle/>
          <a:p>
            <a:pPr marL="73025" eaLnBrk="1" hangingPunct="1"/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Демчик</a:t>
            </a:r>
            <a:r>
              <a:rPr lang="ru-RU" dirty="0" smtClean="0"/>
              <a:t> </a:t>
            </a:r>
            <a:r>
              <a:rPr lang="ru-RU" dirty="0" err="1" smtClean="0"/>
              <a:t>Аржана</a:t>
            </a:r>
            <a:r>
              <a:rPr lang="ru-RU" dirty="0" smtClean="0"/>
              <a:t> Алексеевна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47864" y="1600200"/>
            <a:ext cx="5616624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dirty="0" smtClean="0"/>
              <a:t>Предмет</a:t>
            </a:r>
            <a:r>
              <a:rPr lang="ru-RU" sz="2400" dirty="0"/>
              <a:t>: </a:t>
            </a:r>
            <a:r>
              <a:rPr lang="ru-RU" sz="2400" dirty="0" smtClean="0"/>
              <a:t>химия</a:t>
            </a:r>
            <a:endParaRPr lang="ru-RU" sz="2400" dirty="0"/>
          </a:p>
          <a:p>
            <a:pPr marL="0" indent="0" algn="just">
              <a:buNone/>
            </a:pPr>
            <a:r>
              <a:rPr lang="ru-RU" sz="2400" dirty="0"/>
              <a:t>Тема</a:t>
            </a:r>
            <a:r>
              <a:rPr lang="ru-RU" sz="2400" b="1" i="1" dirty="0"/>
              <a:t>: </a:t>
            </a:r>
            <a:r>
              <a:rPr lang="ru-RU" sz="2400" b="1" i="1" dirty="0" smtClean="0"/>
              <a:t>«Классификация и номенклатура органических соединений»</a:t>
            </a:r>
            <a:endParaRPr lang="ru-RU" sz="2400" b="1" i="1" dirty="0"/>
          </a:p>
          <a:p>
            <a:pPr marL="0" indent="0" algn="just">
              <a:buNone/>
            </a:pPr>
            <a:r>
              <a:rPr lang="ru-RU" sz="2400" dirty="0" smtClean="0"/>
              <a:t>Раздел: введение в органическую химию</a:t>
            </a:r>
          </a:p>
          <a:p>
            <a:pPr marL="0" indent="0" algn="just">
              <a:buNone/>
            </a:pPr>
            <a:r>
              <a:rPr lang="ru-RU" sz="2400" dirty="0" smtClean="0"/>
              <a:t>Урок - 4</a:t>
            </a:r>
          </a:p>
          <a:p>
            <a:pPr marL="0" indent="0" algn="just">
              <a:buNone/>
            </a:pPr>
            <a:r>
              <a:rPr lang="ru-RU" sz="2400" dirty="0"/>
              <a:t>Класс: 10 «А</a:t>
            </a:r>
            <a:r>
              <a:rPr lang="ru-RU" sz="2400" dirty="0" smtClean="0"/>
              <a:t>»</a:t>
            </a:r>
          </a:p>
          <a:p>
            <a:pPr marL="0" lvl="0" indent="0" algn="just">
              <a:buNone/>
            </a:pPr>
            <a:r>
              <a:rPr lang="ru-RU" sz="1800" dirty="0" smtClean="0"/>
              <a:t>Учебник: </a:t>
            </a:r>
            <a:r>
              <a:rPr lang="ru-RU" sz="1800" dirty="0"/>
              <a:t>Кузнецова Н.Е.. Химия: 10 класс: профильный уровень: учебник для учащихся общеобразовательных учреждений/ Н.Е. Кузнецова, Н.Н. </a:t>
            </a:r>
            <a:r>
              <a:rPr lang="ru-RU" sz="1800" dirty="0" err="1"/>
              <a:t>Гара</a:t>
            </a:r>
            <a:r>
              <a:rPr lang="ru-RU" sz="1800" dirty="0"/>
              <a:t>, И.М. Титова/ под ред. проф. Н.Е. Кузнецова.-3-е изд., </a:t>
            </a:r>
            <a:r>
              <a:rPr lang="ru-RU" sz="1800" dirty="0" err="1"/>
              <a:t>перераб</a:t>
            </a:r>
            <a:r>
              <a:rPr lang="ru-RU" sz="1800" dirty="0"/>
              <a:t> .-М.:</a:t>
            </a:r>
            <a:r>
              <a:rPr lang="ru-RU" sz="1800" dirty="0" err="1"/>
              <a:t>Вентана</a:t>
            </a:r>
            <a:r>
              <a:rPr lang="ru-RU" sz="1800" dirty="0"/>
              <a:t>-Граф, 2011.-384С.: ил.; </a:t>
            </a:r>
          </a:p>
          <a:p>
            <a:pPr marL="0" indent="0" algn="just">
              <a:buNone/>
            </a:pPr>
            <a:endParaRPr lang="ru-RU" sz="2400" dirty="0"/>
          </a:p>
          <a:p>
            <a:pPr marL="0" indent="0" algn="just">
              <a:buNone/>
            </a:pPr>
            <a:endParaRPr lang="ru-RU" sz="2400" dirty="0"/>
          </a:p>
        </p:txBody>
      </p:sp>
      <p:pic>
        <p:nvPicPr>
          <p:cNvPr id="36866" name="Picture 2" descr="IMG_20160129_15170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533" y="1844824"/>
            <a:ext cx="2540000" cy="25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19713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txBody>
          <a:bodyPr>
            <a:normAutofit fontScale="90000"/>
          </a:bodyPr>
          <a:lstStyle/>
          <a:p>
            <a:pPr algn="l"/>
            <a:r>
              <a:rPr lang="ru-RU" sz="3600" b="1" i="1" dirty="0" smtClean="0"/>
              <a:t>Тип урока: </a:t>
            </a:r>
            <a:r>
              <a:rPr lang="ru-RU" sz="3600" b="1" dirty="0" smtClean="0"/>
              <a:t>«</a:t>
            </a:r>
            <a:r>
              <a:rPr lang="ru-RU" sz="3600" dirty="0" smtClean="0"/>
              <a:t>Изучение </a:t>
            </a:r>
            <a:r>
              <a:rPr lang="ru-RU" sz="3600" dirty="0"/>
              <a:t>и закрепление новых знаний</a:t>
            </a:r>
            <a:r>
              <a:rPr lang="ru-RU" sz="3600" dirty="0" smtClean="0"/>
              <a:t>»</a:t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b="1" i="1" dirty="0" smtClean="0"/>
              <a:t>Технология: </a:t>
            </a:r>
            <a:r>
              <a:rPr lang="ru-RU" sz="3600" dirty="0" smtClean="0"/>
              <a:t>проблемного обучения</a:t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/>
              <a:t>Использованы следующие обще дидактические </a:t>
            </a:r>
            <a:r>
              <a:rPr lang="ru-RU" sz="3600" b="1" i="1" dirty="0"/>
              <a:t>методы</a:t>
            </a:r>
            <a:r>
              <a:rPr lang="ru-RU" sz="3600" dirty="0"/>
              <a:t>: словесный, проблемно-поисковый, </a:t>
            </a:r>
            <a:r>
              <a:rPr lang="ru-RU" sz="3600" dirty="0" smtClean="0"/>
              <a:t>наглядный.</a:t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/>
              <a:t>На уроке чередовались фронтальная, индивидуальная, групповая работа обучающихся.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562004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>
            <a:normAutofit/>
          </a:bodyPr>
          <a:lstStyle/>
          <a:p>
            <a:pPr algn="l"/>
            <a:r>
              <a:rPr lang="ru-RU" sz="2400" b="1" dirty="0"/>
              <a:t>Цели урока 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i="1" dirty="0"/>
              <a:t>Обучающие:</a:t>
            </a:r>
            <a:r>
              <a:rPr lang="ru-RU" sz="2400" dirty="0"/>
              <a:t> знакомство обучающихся с общей классификацией органических соединений; выявление особенностей классификации органических веществ по характеру углеродного скелета и по функциональной группе; знакомство с номенклатурой органических веществ.</a:t>
            </a:r>
            <a:br>
              <a:rPr lang="ru-RU" sz="2400" dirty="0"/>
            </a:br>
            <a:r>
              <a:rPr lang="ru-RU" sz="2400" i="1" dirty="0"/>
              <a:t>Развивающие:</a:t>
            </a:r>
            <a:r>
              <a:rPr lang="ru-RU" sz="2400" dirty="0"/>
              <a:t> совершенствование навыков сравнения, анализа и обобщения предложенного материала; совершенствование регулятивных навыков и навыков работы в группе.</a:t>
            </a:r>
            <a:br>
              <a:rPr lang="ru-RU" sz="2400" dirty="0"/>
            </a:br>
            <a:r>
              <a:rPr lang="ru-RU" sz="2400" i="1" dirty="0"/>
              <a:t>Воспитательные: </a:t>
            </a:r>
            <a:r>
              <a:rPr lang="ru-RU" sz="2400" dirty="0"/>
              <a:t>воспитание</a:t>
            </a:r>
            <a:r>
              <a:rPr lang="ru-RU" sz="2400" i="1" dirty="0"/>
              <a:t> </a:t>
            </a:r>
            <a:r>
              <a:rPr lang="ru-RU" sz="2400" dirty="0"/>
              <a:t>уважительного отношения к чужой позиции, умение аргументированно представлять свою точку зрения; формирование личности как носителя научной картины мира.</a:t>
            </a:r>
            <a:br>
              <a:rPr lang="ru-RU" sz="2400" dirty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96110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772400" cy="650503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Планируемые результаты: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467544" y="1052736"/>
            <a:ext cx="8424936" cy="5544616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ru-RU" sz="2400" dirty="0"/>
              <a:t>- </a:t>
            </a:r>
            <a:r>
              <a:rPr lang="ru-RU" sz="2400" i="1" dirty="0"/>
              <a:t>предметные: </a:t>
            </a:r>
            <a:r>
              <a:rPr lang="ru-RU" sz="2400" dirty="0"/>
              <a:t>сформировать у обучающихся общее представление о том, как классифицируют органические вещества;  познакомится с этимологией  названий органических соединений по систематической номенклатуре; продолжить формирование знаний об органических веществах.</a:t>
            </a:r>
          </a:p>
          <a:p>
            <a:pPr algn="l"/>
            <a:r>
              <a:rPr lang="ru-RU" sz="2400" dirty="0"/>
              <a:t>- </a:t>
            </a:r>
            <a:r>
              <a:rPr lang="ru-RU" sz="2400" i="1" dirty="0" err="1"/>
              <a:t>метапредметные</a:t>
            </a:r>
            <a:r>
              <a:rPr lang="ru-RU" sz="2400" i="1" dirty="0"/>
              <a:t>:</a:t>
            </a:r>
            <a:endParaRPr lang="ru-RU" sz="2400" dirty="0"/>
          </a:p>
          <a:p>
            <a:pPr algn="l"/>
            <a:r>
              <a:rPr lang="ru-RU" sz="2400" dirty="0"/>
              <a:t>•	</a:t>
            </a:r>
            <a:r>
              <a:rPr lang="ru-RU" sz="2400" i="1" dirty="0"/>
              <a:t>регулятивные</a:t>
            </a:r>
            <a:r>
              <a:rPr lang="ru-RU" sz="2400" dirty="0"/>
              <a:t>: развить навыки управления своей деятельностью; контроля и оценивания результатов своей и чужой деятельности; формулирования результатов своей деятельности в устной и письменной виде; умение вносить коррекцию в результаты  по ходу этой деятельности;</a:t>
            </a:r>
          </a:p>
          <a:p>
            <a:pPr algn="l"/>
            <a:r>
              <a:rPr lang="ru-RU" sz="2400" dirty="0"/>
              <a:t>•	</a:t>
            </a:r>
            <a:r>
              <a:rPr lang="ru-RU" sz="2400" i="1" dirty="0"/>
              <a:t>коммуникативные</a:t>
            </a:r>
            <a:r>
              <a:rPr lang="ru-RU" sz="2400" dirty="0"/>
              <a:t>: развивать умения вести диалог, аргументировать  свое мнение;   сотрудничать в ходе научного труда;</a:t>
            </a:r>
          </a:p>
          <a:p>
            <a:pPr algn="l"/>
            <a:r>
              <a:rPr lang="ru-RU" sz="2400" dirty="0"/>
              <a:t>•	</a:t>
            </a:r>
            <a:r>
              <a:rPr lang="ru-RU" sz="2400" i="1" dirty="0"/>
              <a:t>познавательные</a:t>
            </a:r>
            <a:r>
              <a:rPr lang="ru-RU" sz="2400" dirty="0"/>
              <a:t>: совершенствовать умения работать с предложенными источниками информации, преобразовывать информацию из одного вида в другой, выдвигать гипотезы по решению проблемы, осознавать конечный результат и его практическую значимость.</a:t>
            </a:r>
          </a:p>
          <a:p>
            <a:pPr algn="l"/>
            <a:r>
              <a:rPr lang="ru-RU" sz="2400" i="1" dirty="0"/>
              <a:t>- личностные: </a:t>
            </a:r>
            <a:r>
              <a:rPr lang="ru-RU" sz="2400" dirty="0"/>
              <a:t>формирование личности, способной на учебное сотрудничество, самостоятельной и ответственной за свои поступки, а так же готовой к созидательной научной деятельности.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747482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12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571500" y="273050"/>
            <a:ext cx="8115300" cy="5853113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4200" b="1" dirty="0" smtClean="0">
                <a:solidFill>
                  <a:srgbClr val="FF0000"/>
                </a:solidFill>
              </a:rPr>
              <a:t>План урока: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Char char="ü"/>
              <a:defRPr/>
            </a:pPr>
            <a:endParaRPr lang="ru-RU" sz="3600" b="1" dirty="0" smtClean="0">
              <a:solidFill>
                <a:srgbClr val="FF0000"/>
              </a:solidFill>
            </a:endParaRPr>
          </a:p>
          <a:p>
            <a:pPr>
              <a:defRPr/>
            </a:pPr>
            <a:r>
              <a:rPr lang="ru-RU" sz="3300" dirty="0" smtClean="0">
                <a:solidFill>
                  <a:srgbClr val="7030A0"/>
                </a:solidFill>
              </a:rPr>
              <a:t>1</a:t>
            </a:r>
            <a:r>
              <a:rPr lang="ru-RU" sz="3300" dirty="0" smtClean="0"/>
              <a:t> </a:t>
            </a:r>
            <a:r>
              <a:rPr lang="ru-RU" sz="3300" dirty="0" smtClean="0">
                <a:solidFill>
                  <a:srgbClr val="7030A0"/>
                </a:solidFill>
              </a:rPr>
              <a:t>Организация (мотивация и </a:t>
            </a:r>
            <a:r>
              <a:rPr lang="ru-RU" sz="3300" dirty="0" err="1" smtClean="0">
                <a:solidFill>
                  <a:srgbClr val="7030A0"/>
                </a:solidFill>
              </a:rPr>
              <a:t>целепологание</a:t>
            </a:r>
            <a:r>
              <a:rPr lang="ru-RU" sz="3300" dirty="0" smtClean="0">
                <a:solidFill>
                  <a:srgbClr val="7030A0"/>
                </a:solidFill>
              </a:rPr>
              <a:t>).</a:t>
            </a:r>
          </a:p>
          <a:p>
            <a:pPr>
              <a:defRPr/>
            </a:pPr>
            <a:r>
              <a:rPr lang="ru-RU" sz="3300" dirty="0" smtClean="0">
                <a:solidFill>
                  <a:srgbClr val="7030A0"/>
                </a:solidFill>
              </a:rPr>
              <a:t>2. Этап усвоения новых знаний</a:t>
            </a:r>
          </a:p>
          <a:p>
            <a:pPr>
              <a:defRPr/>
            </a:pPr>
            <a:r>
              <a:rPr lang="ru-RU" sz="3300" dirty="0" smtClean="0">
                <a:solidFill>
                  <a:srgbClr val="7030A0"/>
                </a:solidFill>
              </a:rPr>
              <a:t>- многообразие органических веществ. </a:t>
            </a:r>
          </a:p>
          <a:p>
            <a:pPr>
              <a:defRPr/>
            </a:pPr>
            <a:r>
              <a:rPr lang="ru-RU" sz="3300" dirty="0">
                <a:solidFill>
                  <a:srgbClr val="7030A0"/>
                </a:solidFill>
              </a:rPr>
              <a:t>-</a:t>
            </a:r>
            <a:r>
              <a:rPr lang="ru-RU" sz="3300" dirty="0" smtClean="0">
                <a:solidFill>
                  <a:srgbClr val="7030A0"/>
                </a:solidFill>
              </a:rPr>
              <a:t>Классификация органических соединений.</a:t>
            </a:r>
          </a:p>
          <a:p>
            <a:pPr>
              <a:defRPr/>
            </a:pPr>
            <a:r>
              <a:rPr lang="ru-RU" sz="3300" dirty="0">
                <a:solidFill>
                  <a:srgbClr val="7030A0"/>
                </a:solidFill>
              </a:rPr>
              <a:t>-</a:t>
            </a:r>
            <a:r>
              <a:rPr lang="ru-RU" sz="3300" dirty="0" smtClean="0">
                <a:solidFill>
                  <a:srgbClr val="7030A0"/>
                </a:solidFill>
              </a:rPr>
              <a:t>Номенклатура органических веществ и ее виды.</a:t>
            </a:r>
          </a:p>
          <a:p>
            <a:pPr>
              <a:defRPr/>
            </a:pPr>
            <a:r>
              <a:rPr lang="ru-RU" sz="3300" dirty="0">
                <a:solidFill>
                  <a:srgbClr val="7030A0"/>
                </a:solidFill>
              </a:rPr>
              <a:t>-</a:t>
            </a:r>
            <a:r>
              <a:rPr lang="ru-RU" sz="3300" dirty="0" smtClean="0">
                <a:solidFill>
                  <a:srgbClr val="7030A0"/>
                </a:solidFill>
              </a:rPr>
              <a:t>Составления структурных формул по названию органического соединения.</a:t>
            </a:r>
          </a:p>
          <a:p>
            <a:pPr>
              <a:defRPr/>
            </a:pPr>
            <a:r>
              <a:rPr lang="ru-RU" sz="3300" dirty="0">
                <a:solidFill>
                  <a:srgbClr val="7030A0"/>
                </a:solidFill>
              </a:rPr>
              <a:t>-</a:t>
            </a:r>
            <a:r>
              <a:rPr lang="ru-RU" sz="3300" dirty="0" smtClean="0">
                <a:solidFill>
                  <a:srgbClr val="7030A0"/>
                </a:solidFill>
              </a:rPr>
              <a:t>Составления названий органических  соединений по структурной формуле.</a:t>
            </a:r>
          </a:p>
          <a:p>
            <a:pPr>
              <a:defRPr/>
            </a:pPr>
            <a:r>
              <a:rPr lang="ru-RU" sz="3300" dirty="0">
                <a:solidFill>
                  <a:srgbClr val="7030A0"/>
                </a:solidFill>
              </a:rPr>
              <a:t>3</a:t>
            </a:r>
            <a:r>
              <a:rPr lang="ru-RU" sz="3300" dirty="0" smtClean="0">
                <a:solidFill>
                  <a:srgbClr val="7030A0"/>
                </a:solidFill>
              </a:rPr>
              <a:t>. Закрепление новых знаний. Рефлексия</a:t>
            </a:r>
          </a:p>
          <a:p>
            <a:pPr>
              <a:defRPr/>
            </a:pPr>
            <a:r>
              <a:rPr lang="ru-RU" sz="3300" dirty="0">
                <a:solidFill>
                  <a:srgbClr val="7030A0"/>
                </a:solidFill>
              </a:rPr>
              <a:t>4</a:t>
            </a:r>
            <a:r>
              <a:rPr lang="ru-RU" sz="3300" dirty="0" smtClean="0">
                <a:solidFill>
                  <a:srgbClr val="7030A0"/>
                </a:solidFill>
              </a:rPr>
              <a:t>. Информация о домашнем задании.</a:t>
            </a:r>
          </a:p>
          <a:p>
            <a:pPr marL="651510" indent="-51435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Char char="ü"/>
              <a:defRPr/>
            </a:pPr>
            <a:endParaRPr lang="ru-RU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548680"/>
            <a:ext cx="8229600" cy="1828800"/>
          </a:xfrm>
        </p:spPr>
        <p:txBody>
          <a:bodyPr/>
          <a:lstStyle/>
          <a:p>
            <a:pPr>
              <a:defRPr/>
            </a:pPr>
            <a:r>
              <a:rPr lang="ru-RU" sz="1800" dirty="0">
                <a:solidFill>
                  <a:schemeClr val="accent3">
                    <a:lumMod val="50000"/>
                  </a:schemeClr>
                </a:solidFill>
                <a:effectLst/>
              </a:rPr>
              <a:t>Задание №1. 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  <a:effectLst/>
              </a:rPr>
              <a:t>представленные формулы органических соединений, разделите 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  <a:effectLst/>
              </a:rPr>
              <a:t>по группам.</a:t>
            </a:r>
            <a:br>
              <a:rPr lang="ru-RU" sz="1800" dirty="0">
                <a:solidFill>
                  <a:schemeClr val="accent3">
                    <a:lumMod val="50000"/>
                  </a:schemeClr>
                </a:solidFill>
                <a:effectLst/>
              </a:rPr>
            </a:br>
            <a:r>
              <a:rPr lang="ru-RU" sz="1800" dirty="0">
                <a:solidFill>
                  <a:schemeClr val="accent3">
                    <a:lumMod val="50000"/>
                  </a:schemeClr>
                </a:solidFill>
                <a:effectLst/>
              </a:rPr>
              <a:t>По какому признаку вы их разделили? Сделайте устный отчет о проделанной работе :</a:t>
            </a:r>
            <a:r>
              <a:rPr lang="ru-RU" sz="1800" dirty="0">
                <a:effectLst/>
              </a:rPr>
              <a:t/>
            </a:r>
            <a:br>
              <a:rPr lang="ru-RU" sz="1800" dirty="0">
                <a:effectLst/>
              </a:rPr>
            </a:br>
            <a:r>
              <a:rPr lang="ru-RU" sz="1800" dirty="0" smtClean="0">
                <a:effectLst/>
              </a:rPr>
              <a:t>…</a:t>
            </a:r>
            <a:r>
              <a:rPr lang="ru-RU" sz="1800" dirty="0">
                <a:effectLst/>
              </a:rPr>
              <a:t/>
            </a:r>
            <a:br>
              <a:rPr lang="ru-RU" sz="1800" dirty="0">
                <a:effectLst/>
              </a:rPr>
            </a:br>
            <a:endParaRPr lang="ru-RU" sz="1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750" y="2378075"/>
            <a:ext cx="8147050" cy="3930650"/>
          </a:xfrm>
        </p:spPr>
        <p:txBody>
          <a:bodyPr/>
          <a:lstStyle/>
          <a:p>
            <a:pPr>
              <a:defRPr/>
            </a:pPr>
            <a:r>
              <a:rPr lang="ru-RU" sz="3600" b="1" dirty="0">
                <a:solidFill>
                  <a:schemeClr val="bg2">
                    <a:lumMod val="75000"/>
                  </a:schemeClr>
                </a:solidFill>
              </a:rPr>
              <a:t>СН</a:t>
            </a:r>
            <a:r>
              <a:rPr lang="ru-RU" sz="3600" b="1" baseline="-25000" dirty="0">
                <a:solidFill>
                  <a:schemeClr val="bg2">
                    <a:lumMod val="75000"/>
                  </a:schemeClr>
                </a:solidFill>
              </a:rPr>
              <a:t>4 , </a:t>
            </a:r>
            <a:r>
              <a:rPr lang="az-Cyrl-AZ" sz="3600" b="1" baseline="-25000" dirty="0">
                <a:solidFill>
                  <a:schemeClr val="bg2">
                    <a:lumMod val="75000"/>
                  </a:schemeClr>
                </a:solidFill>
              </a:rPr>
              <a:t>     </a:t>
            </a:r>
            <a:r>
              <a:rPr lang="ru-RU" sz="3600" b="1" dirty="0">
                <a:solidFill>
                  <a:schemeClr val="bg2">
                    <a:lumMod val="75000"/>
                  </a:schemeClr>
                </a:solidFill>
              </a:rPr>
              <a:t>С</a:t>
            </a:r>
            <a:r>
              <a:rPr lang="ru-RU" sz="3600" b="1" baseline="-25000" dirty="0">
                <a:solidFill>
                  <a:schemeClr val="bg2">
                    <a:lumMod val="75000"/>
                  </a:schemeClr>
                </a:solidFill>
              </a:rPr>
              <a:t>6</a:t>
            </a:r>
            <a:r>
              <a:rPr lang="ru-RU" sz="3600" b="1" dirty="0">
                <a:solidFill>
                  <a:schemeClr val="bg2">
                    <a:lumMod val="75000"/>
                  </a:schemeClr>
                </a:solidFill>
              </a:rPr>
              <a:t>Н</a:t>
            </a:r>
            <a:r>
              <a:rPr lang="ru-RU" sz="3600" b="1" baseline="-25000" dirty="0">
                <a:solidFill>
                  <a:schemeClr val="bg2">
                    <a:lumMod val="75000"/>
                  </a:schemeClr>
                </a:solidFill>
              </a:rPr>
              <a:t>7</a:t>
            </a:r>
            <a:r>
              <a:rPr lang="en-US" sz="3600" b="1" dirty="0">
                <a:solidFill>
                  <a:schemeClr val="bg2">
                    <a:lumMod val="75000"/>
                  </a:schemeClr>
                </a:solidFill>
              </a:rPr>
              <a:t>N</a:t>
            </a:r>
            <a:r>
              <a:rPr lang="ru-RU" sz="3600" b="1" dirty="0">
                <a:solidFill>
                  <a:schemeClr val="bg2">
                    <a:lumMod val="75000"/>
                  </a:schemeClr>
                </a:solidFill>
              </a:rPr>
              <a:t>,</a:t>
            </a:r>
            <a:r>
              <a:rPr lang="az-Cyrl-AZ" sz="3600" b="1" dirty="0">
                <a:solidFill>
                  <a:schemeClr val="bg2">
                    <a:lumMod val="75000"/>
                  </a:schemeClr>
                </a:solidFill>
              </a:rPr>
              <a:t>     </a:t>
            </a:r>
            <a:r>
              <a:rPr lang="ru-RU" sz="3600" b="1" dirty="0">
                <a:solidFill>
                  <a:schemeClr val="bg2">
                    <a:lumMod val="75000"/>
                  </a:schemeClr>
                </a:solidFill>
              </a:rPr>
              <a:t>С</a:t>
            </a:r>
            <a:r>
              <a:rPr lang="ru-RU" sz="3600" b="1" baseline="-25000" dirty="0">
                <a:solidFill>
                  <a:schemeClr val="bg2">
                    <a:lumMod val="75000"/>
                  </a:schemeClr>
                </a:solidFill>
              </a:rPr>
              <a:t>2</a:t>
            </a:r>
            <a:r>
              <a:rPr lang="ru-RU" sz="3600" b="1" dirty="0">
                <a:solidFill>
                  <a:schemeClr val="bg2">
                    <a:lumMod val="75000"/>
                  </a:schemeClr>
                </a:solidFill>
              </a:rPr>
              <a:t>Н</a:t>
            </a:r>
            <a:r>
              <a:rPr lang="ru-RU" sz="3600" b="1" baseline="-25000" dirty="0">
                <a:solidFill>
                  <a:schemeClr val="bg2">
                    <a:lumMod val="75000"/>
                  </a:schemeClr>
                </a:solidFill>
              </a:rPr>
              <a:t>6</a:t>
            </a:r>
            <a:r>
              <a:rPr lang="ru-RU" sz="3600" b="1" dirty="0">
                <a:solidFill>
                  <a:schemeClr val="bg2">
                    <a:lumMod val="75000"/>
                  </a:schemeClr>
                </a:solidFill>
              </a:rPr>
              <a:t>О, </a:t>
            </a:r>
            <a:endParaRPr lang="ru-RU" sz="3600" dirty="0">
              <a:solidFill>
                <a:schemeClr val="bg2">
                  <a:lumMod val="75000"/>
                </a:schemeClr>
              </a:solidFill>
            </a:endParaRPr>
          </a:p>
          <a:p>
            <a:pPr>
              <a:defRPr/>
            </a:pPr>
            <a:r>
              <a:rPr lang="ru-RU" sz="3600" b="1" dirty="0">
                <a:solidFill>
                  <a:schemeClr val="bg2">
                    <a:lumMod val="75000"/>
                  </a:schemeClr>
                </a:solidFill>
              </a:rPr>
              <a:t>С</a:t>
            </a:r>
            <a:r>
              <a:rPr lang="ru-RU" sz="3600" b="1" baseline="-25000" dirty="0">
                <a:solidFill>
                  <a:schemeClr val="bg2">
                    <a:lumMod val="75000"/>
                  </a:schemeClr>
                </a:solidFill>
              </a:rPr>
              <a:t>4</a:t>
            </a:r>
            <a:r>
              <a:rPr lang="ru-RU" sz="3600" b="1" dirty="0">
                <a:solidFill>
                  <a:schemeClr val="bg2">
                    <a:lumMod val="75000"/>
                  </a:schemeClr>
                </a:solidFill>
              </a:rPr>
              <a:t>Н</a:t>
            </a:r>
            <a:r>
              <a:rPr lang="ru-RU" sz="3600" b="1" baseline="-25000" dirty="0">
                <a:solidFill>
                  <a:schemeClr val="bg2">
                    <a:lumMod val="75000"/>
                  </a:schemeClr>
                </a:solidFill>
              </a:rPr>
              <a:t>4</a:t>
            </a:r>
            <a:r>
              <a:rPr lang="ru-RU" sz="3600" b="1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sz="3600" b="1" dirty="0">
                <a:solidFill>
                  <a:schemeClr val="bg2">
                    <a:lumMod val="75000"/>
                  </a:schemeClr>
                </a:solidFill>
              </a:rPr>
              <a:t>N</a:t>
            </a:r>
            <a:r>
              <a:rPr lang="ru-RU" sz="3600" b="1" baseline="-25000" dirty="0">
                <a:solidFill>
                  <a:schemeClr val="bg2">
                    <a:lumMod val="75000"/>
                  </a:schemeClr>
                </a:solidFill>
              </a:rPr>
              <a:t>2</a:t>
            </a:r>
            <a:r>
              <a:rPr lang="ru-RU" sz="3600" b="1" dirty="0">
                <a:solidFill>
                  <a:schemeClr val="bg2">
                    <a:lumMod val="75000"/>
                  </a:schemeClr>
                </a:solidFill>
              </a:rPr>
              <a:t>,</a:t>
            </a:r>
            <a:r>
              <a:rPr lang="az-Cyrl-AZ" sz="3600" b="1" dirty="0">
                <a:solidFill>
                  <a:schemeClr val="bg2">
                    <a:lumMod val="75000"/>
                  </a:schemeClr>
                </a:solidFill>
              </a:rPr>
              <a:t>    </a:t>
            </a:r>
            <a:r>
              <a:rPr lang="ru-RU" sz="3600" b="1" dirty="0">
                <a:solidFill>
                  <a:schemeClr val="bg2">
                    <a:lumMod val="75000"/>
                  </a:schemeClr>
                </a:solidFill>
              </a:rPr>
              <a:t> С</a:t>
            </a:r>
            <a:r>
              <a:rPr lang="ru-RU" sz="3600" b="1" baseline="-25000" dirty="0">
                <a:solidFill>
                  <a:schemeClr val="bg2">
                    <a:lumMod val="75000"/>
                  </a:schemeClr>
                </a:solidFill>
              </a:rPr>
              <a:t>2</a:t>
            </a:r>
            <a:r>
              <a:rPr lang="ru-RU" sz="3600" b="1" dirty="0">
                <a:solidFill>
                  <a:schemeClr val="bg2">
                    <a:lumMod val="75000"/>
                  </a:schemeClr>
                </a:solidFill>
              </a:rPr>
              <a:t>Н</a:t>
            </a:r>
            <a:r>
              <a:rPr lang="ru-RU" sz="3600" b="1" baseline="-25000" dirty="0">
                <a:solidFill>
                  <a:schemeClr val="bg2">
                    <a:lumMod val="75000"/>
                  </a:schemeClr>
                </a:solidFill>
              </a:rPr>
              <a:t>4</a:t>
            </a:r>
            <a:r>
              <a:rPr lang="ru-RU" sz="3600" b="1" dirty="0">
                <a:solidFill>
                  <a:schemeClr val="bg2">
                    <a:lumMod val="75000"/>
                  </a:schemeClr>
                </a:solidFill>
              </a:rPr>
              <a:t>О</a:t>
            </a:r>
            <a:r>
              <a:rPr lang="ru-RU" sz="3600" b="1" baseline="-25000" dirty="0">
                <a:solidFill>
                  <a:schemeClr val="bg2">
                    <a:lumMod val="75000"/>
                  </a:schemeClr>
                </a:solidFill>
              </a:rPr>
              <a:t>2</a:t>
            </a:r>
            <a:r>
              <a:rPr lang="ru-RU" sz="3600" b="1" dirty="0">
                <a:solidFill>
                  <a:schemeClr val="bg2">
                    <a:lumMod val="75000"/>
                  </a:schemeClr>
                </a:solidFill>
              </a:rPr>
              <a:t>,</a:t>
            </a:r>
            <a:r>
              <a:rPr lang="az-Cyrl-AZ" sz="3600" b="1" dirty="0">
                <a:solidFill>
                  <a:schemeClr val="bg2">
                    <a:lumMod val="75000"/>
                  </a:schemeClr>
                </a:solidFill>
              </a:rPr>
              <a:t>    </a:t>
            </a:r>
            <a:r>
              <a:rPr lang="ru-RU" sz="3600" b="1" dirty="0">
                <a:solidFill>
                  <a:schemeClr val="bg2">
                    <a:lumMod val="75000"/>
                  </a:schemeClr>
                </a:solidFill>
              </a:rPr>
              <a:t>СН</a:t>
            </a:r>
            <a:r>
              <a:rPr lang="ru-RU" sz="3600" b="1" baseline="-25000" dirty="0">
                <a:solidFill>
                  <a:schemeClr val="bg2">
                    <a:lumMod val="75000"/>
                  </a:schemeClr>
                </a:solidFill>
              </a:rPr>
              <a:t>2</a:t>
            </a:r>
            <a:r>
              <a:rPr lang="ru-RU" sz="3600" b="1" dirty="0">
                <a:solidFill>
                  <a:schemeClr val="bg2">
                    <a:lumMod val="75000"/>
                  </a:schemeClr>
                </a:solidFill>
              </a:rPr>
              <a:t>О, </a:t>
            </a:r>
            <a:r>
              <a:rPr lang="az-Cyrl-AZ" sz="3600" b="1" dirty="0">
                <a:solidFill>
                  <a:schemeClr val="bg2">
                    <a:lumMod val="75000"/>
                  </a:schemeClr>
                </a:solidFill>
              </a:rPr>
              <a:t>   </a:t>
            </a:r>
            <a:r>
              <a:rPr lang="ru-RU" sz="3600" b="1" dirty="0">
                <a:solidFill>
                  <a:schemeClr val="bg2">
                    <a:lumMod val="75000"/>
                  </a:schemeClr>
                </a:solidFill>
              </a:rPr>
              <a:t>С</a:t>
            </a:r>
            <a:r>
              <a:rPr lang="ru-RU" sz="3600" b="1" baseline="-25000" dirty="0">
                <a:solidFill>
                  <a:schemeClr val="bg2">
                    <a:lumMod val="75000"/>
                  </a:schemeClr>
                </a:solidFill>
              </a:rPr>
              <a:t>6</a:t>
            </a:r>
            <a:r>
              <a:rPr lang="ru-RU" sz="3600" b="1" dirty="0">
                <a:solidFill>
                  <a:schemeClr val="bg2">
                    <a:lumMod val="75000"/>
                  </a:schemeClr>
                </a:solidFill>
              </a:rPr>
              <a:t>Н</a:t>
            </a:r>
            <a:r>
              <a:rPr lang="ru-RU" sz="3600" b="1" baseline="-25000" dirty="0">
                <a:solidFill>
                  <a:schemeClr val="bg2">
                    <a:lumMod val="75000"/>
                  </a:schemeClr>
                </a:solidFill>
              </a:rPr>
              <a:t>6</a:t>
            </a:r>
            <a:r>
              <a:rPr lang="ru-RU" sz="3600" b="1" dirty="0">
                <a:solidFill>
                  <a:schemeClr val="bg2">
                    <a:lumMod val="75000"/>
                  </a:schemeClr>
                </a:solidFill>
              </a:rPr>
              <a:t>,С</a:t>
            </a:r>
            <a:r>
              <a:rPr lang="ru-RU" sz="3600" b="1" baseline="-25000" dirty="0">
                <a:solidFill>
                  <a:schemeClr val="bg2">
                    <a:lumMod val="75000"/>
                  </a:schemeClr>
                </a:solidFill>
              </a:rPr>
              <a:t>2</a:t>
            </a:r>
            <a:r>
              <a:rPr lang="ru-RU" sz="3600" b="1" dirty="0">
                <a:solidFill>
                  <a:schemeClr val="bg2">
                    <a:lumMod val="75000"/>
                  </a:schemeClr>
                </a:solidFill>
              </a:rPr>
              <a:t>Н</a:t>
            </a:r>
            <a:r>
              <a:rPr lang="ru-RU" sz="3600" b="1" baseline="-25000" dirty="0">
                <a:solidFill>
                  <a:schemeClr val="bg2">
                    <a:lumMod val="75000"/>
                  </a:schemeClr>
                </a:solidFill>
              </a:rPr>
              <a:t>4</a:t>
            </a:r>
            <a:r>
              <a:rPr lang="ru-RU" sz="3600" b="1" dirty="0">
                <a:solidFill>
                  <a:schemeClr val="bg2">
                    <a:lumMod val="75000"/>
                  </a:schemeClr>
                </a:solidFill>
              </a:rPr>
              <a:t>, </a:t>
            </a:r>
            <a:r>
              <a:rPr lang="az-Cyrl-AZ" sz="3600" b="1" dirty="0">
                <a:solidFill>
                  <a:schemeClr val="bg2">
                    <a:lumMod val="75000"/>
                  </a:schemeClr>
                </a:solidFill>
              </a:rPr>
              <a:t>   </a:t>
            </a:r>
            <a:r>
              <a:rPr lang="ru-RU" sz="3600" b="1" dirty="0">
                <a:solidFill>
                  <a:schemeClr val="bg2">
                    <a:lumMod val="75000"/>
                  </a:schemeClr>
                </a:solidFill>
              </a:rPr>
              <a:t>С</a:t>
            </a:r>
            <a:r>
              <a:rPr lang="ru-RU" sz="3600" b="1" baseline="-25000" dirty="0">
                <a:solidFill>
                  <a:schemeClr val="bg2">
                    <a:lumMod val="75000"/>
                  </a:schemeClr>
                </a:solidFill>
              </a:rPr>
              <a:t>6</a:t>
            </a:r>
            <a:r>
              <a:rPr lang="ru-RU" sz="3600" b="1" dirty="0">
                <a:solidFill>
                  <a:schemeClr val="bg2">
                    <a:lumMod val="75000"/>
                  </a:schemeClr>
                </a:solidFill>
              </a:rPr>
              <a:t>Н</a:t>
            </a:r>
            <a:r>
              <a:rPr lang="ru-RU" sz="3600" b="1" baseline="-25000" dirty="0">
                <a:solidFill>
                  <a:schemeClr val="bg2">
                    <a:lumMod val="75000"/>
                  </a:schemeClr>
                </a:solidFill>
              </a:rPr>
              <a:t>12</a:t>
            </a:r>
            <a:r>
              <a:rPr lang="ru-RU" sz="3600" b="1" dirty="0">
                <a:solidFill>
                  <a:schemeClr val="bg2">
                    <a:lumMod val="75000"/>
                  </a:schemeClr>
                </a:solidFill>
              </a:rPr>
              <a:t>О</a:t>
            </a:r>
            <a:r>
              <a:rPr lang="ru-RU" sz="3600" b="1" baseline="-25000" dirty="0">
                <a:solidFill>
                  <a:schemeClr val="bg2">
                    <a:lumMod val="75000"/>
                  </a:schemeClr>
                </a:solidFill>
              </a:rPr>
              <a:t>6</a:t>
            </a:r>
            <a:r>
              <a:rPr lang="ru-RU" sz="3600" b="1" dirty="0">
                <a:solidFill>
                  <a:schemeClr val="bg2">
                    <a:lumMod val="75000"/>
                  </a:schemeClr>
                </a:solidFill>
              </a:rPr>
              <a:t>,</a:t>
            </a:r>
            <a:r>
              <a:rPr lang="az-Cyrl-AZ" sz="3600" b="1" dirty="0">
                <a:solidFill>
                  <a:schemeClr val="bg2">
                    <a:lumMod val="75000"/>
                  </a:schemeClr>
                </a:solidFill>
              </a:rPr>
              <a:t>     </a:t>
            </a:r>
            <a:r>
              <a:rPr lang="ru-RU" sz="3600" b="1" dirty="0">
                <a:solidFill>
                  <a:schemeClr val="bg2">
                    <a:lumMod val="75000"/>
                  </a:schemeClr>
                </a:solidFill>
              </a:rPr>
              <a:t> С</a:t>
            </a:r>
            <a:r>
              <a:rPr lang="ru-RU" sz="3600" b="1" baseline="-25000" dirty="0">
                <a:solidFill>
                  <a:schemeClr val="bg2">
                    <a:lumMod val="75000"/>
                  </a:schemeClr>
                </a:solidFill>
              </a:rPr>
              <a:t>2</a:t>
            </a:r>
            <a:r>
              <a:rPr lang="ru-RU" sz="3600" b="1" dirty="0">
                <a:solidFill>
                  <a:schemeClr val="bg2">
                    <a:lumMod val="75000"/>
                  </a:schemeClr>
                </a:solidFill>
              </a:rPr>
              <a:t>Н</a:t>
            </a:r>
            <a:r>
              <a:rPr lang="ru-RU" sz="3600" b="1" baseline="-25000" dirty="0">
                <a:solidFill>
                  <a:schemeClr val="bg2">
                    <a:lumMod val="75000"/>
                  </a:schemeClr>
                </a:solidFill>
              </a:rPr>
              <a:t>5</a:t>
            </a:r>
            <a:r>
              <a:rPr lang="ru-RU" sz="3600" b="1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sz="3600" b="1" dirty="0">
                <a:solidFill>
                  <a:schemeClr val="bg2">
                    <a:lumMod val="75000"/>
                  </a:schemeClr>
                </a:solidFill>
              </a:rPr>
              <a:t>N</a:t>
            </a:r>
            <a:r>
              <a:rPr lang="ru-RU" sz="3600" b="1" baseline="-25000" dirty="0">
                <a:solidFill>
                  <a:schemeClr val="bg2">
                    <a:lumMod val="75000"/>
                  </a:schemeClr>
                </a:solidFill>
              </a:rPr>
              <a:t>2</a:t>
            </a:r>
            <a:r>
              <a:rPr lang="ru-RU" sz="3600" b="1" dirty="0">
                <a:solidFill>
                  <a:schemeClr val="bg2">
                    <a:lumMod val="75000"/>
                  </a:schemeClr>
                </a:solidFill>
              </a:rPr>
              <a:t>,</a:t>
            </a:r>
            <a:r>
              <a:rPr lang="az-Cyrl-AZ" sz="3600" b="1" dirty="0">
                <a:solidFill>
                  <a:schemeClr val="bg2">
                    <a:lumMod val="75000"/>
                  </a:schemeClr>
                </a:solidFill>
              </a:rPr>
              <a:t>  </a:t>
            </a:r>
            <a:r>
              <a:rPr lang="ru-RU" sz="3600" b="1" dirty="0">
                <a:solidFill>
                  <a:schemeClr val="bg2">
                    <a:lumMod val="75000"/>
                  </a:schemeClr>
                </a:solidFill>
              </a:rPr>
              <a:t> С</a:t>
            </a:r>
            <a:r>
              <a:rPr lang="ru-RU" sz="3600" b="1" baseline="-25000" dirty="0">
                <a:solidFill>
                  <a:schemeClr val="bg2">
                    <a:lumMod val="75000"/>
                  </a:schemeClr>
                </a:solidFill>
              </a:rPr>
              <a:t>5</a:t>
            </a:r>
            <a:r>
              <a:rPr lang="ru-RU" sz="3600" b="1" dirty="0">
                <a:solidFill>
                  <a:schemeClr val="bg2">
                    <a:lumMod val="75000"/>
                  </a:schemeClr>
                </a:solidFill>
              </a:rPr>
              <a:t>Н</a:t>
            </a:r>
            <a:r>
              <a:rPr lang="ru-RU" sz="3600" b="1" baseline="-25000" dirty="0">
                <a:solidFill>
                  <a:schemeClr val="bg2">
                    <a:lumMod val="75000"/>
                  </a:schemeClr>
                </a:solidFill>
              </a:rPr>
              <a:t>10,</a:t>
            </a:r>
            <a:r>
              <a:rPr lang="az-Cyrl-AZ" sz="3600" b="1" baseline="-25000" dirty="0">
                <a:solidFill>
                  <a:schemeClr val="bg2">
                    <a:lumMod val="75000"/>
                  </a:schemeClr>
                </a:solidFill>
              </a:rPr>
              <a:t>         </a:t>
            </a:r>
            <a:r>
              <a:rPr lang="ru-RU" sz="3600" b="1" dirty="0">
                <a:solidFill>
                  <a:schemeClr val="bg2">
                    <a:lumMod val="75000"/>
                  </a:schemeClr>
                </a:solidFill>
              </a:rPr>
              <a:t>С</a:t>
            </a:r>
            <a:r>
              <a:rPr lang="ru-RU" sz="3600" b="1" baseline="-25000" dirty="0">
                <a:solidFill>
                  <a:schemeClr val="bg2">
                    <a:lumMod val="75000"/>
                  </a:schemeClr>
                </a:solidFill>
              </a:rPr>
              <a:t>4</a:t>
            </a:r>
            <a:r>
              <a:rPr lang="ru-RU" sz="3600" b="1" dirty="0">
                <a:solidFill>
                  <a:schemeClr val="bg2">
                    <a:lumMod val="75000"/>
                  </a:schemeClr>
                </a:solidFill>
              </a:rPr>
              <a:t>Н</a:t>
            </a:r>
            <a:r>
              <a:rPr lang="ru-RU" sz="3600" b="1" baseline="-25000" dirty="0">
                <a:solidFill>
                  <a:schemeClr val="bg2">
                    <a:lumMod val="75000"/>
                  </a:schemeClr>
                </a:solidFill>
              </a:rPr>
              <a:t>5</a:t>
            </a:r>
            <a:r>
              <a:rPr lang="ru-RU" sz="3600" b="1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sz="3600" b="1" dirty="0">
                <a:solidFill>
                  <a:schemeClr val="bg2">
                    <a:lumMod val="75000"/>
                  </a:schemeClr>
                </a:solidFill>
              </a:rPr>
              <a:t>N</a:t>
            </a:r>
            <a:r>
              <a:rPr lang="ru-RU" sz="3600" b="1" dirty="0">
                <a:solidFill>
                  <a:schemeClr val="bg2">
                    <a:lumMod val="75000"/>
                  </a:schemeClr>
                </a:solidFill>
              </a:rPr>
              <a:t>.</a:t>
            </a:r>
            <a:endParaRPr lang="ru-RU" sz="36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85938" y="214313"/>
            <a:ext cx="5143500" cy="857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48640" indent="-411480" algn="ctr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800" i="1" dirty="0">
                <a:solidFill>
                  <a:srgbClr val="7030A0"/>
                </a:solidFill>
              </a:rPr>
              <a:t>« Органические </a:t>
            </a:r>
            <a:r>
              <a:rPr lang="ru-RU" sz="2800" i="1" dirty="0" err="1">
                <a:solidFill>
                  <a:srgbClr val="7030A0"/>
                </a:solidFill>
              </a:rPr>
              <a:t>соединеня</a:t>
            </a:r>
            <a:r>
              <a:rPr lang="ru-RU" sz="2800" i="1" dirty="0">
                <a:solidFill>
                  <a:srgbClr val="7030A0"/>
                </a:solidFill>
              </a:rPr>
              <a:t>».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71500" y="2071688"/>
            <a:ext cx="3286125" cy="12858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48640" indent="-411480" algn="ctr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800" dirty="0">
                <a:solidFill>
                  <a:srgbClr val="7030A0"/>
                </a:solidFill>
              </a:rPr>
              <a:t>Углеводороды</a:t>
            </a:r>
          </a:p>
          <a:p>
            <a:pPr marL="548640" indent="-411480" algn="ctr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800" dirty="0">
                <a:solidFill>
                  <a:srgbClr val="7030A0"/>
                </a:solidFill>
              </a:rPr>
              <a:t> </a:t>
            </a:r>
            <a:r>
              <a:rPr lang="ru-RU" sz="2800" dirty="0"/>
              <a:t> </a:t>
            </a:r>
            <a:endParaRPr lang="ru-RU" sz="2800" i="1" dirty="0">
              <a:solidFill>
                <a:srgbClr val="7030A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143500" y="2071688"/>
            <a:ext cx="3500438" cy="13573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48640" indent="-411480" algn="ctr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800" i="1" dirty="0" err="1">
                <a:solidFill>
                  <a:srgbClr val="7030A0"/>
                </a:solidFill>
              </a:rPr>
              <a:t>Кислородо</a:t>
            </a:r>
            <a:r>
              <a:rPr lang="ru-RU" sz="2800" i="1" dirty="0">
                <a:solidFill>
                  <a:srgbClr val="7030A0"/>
                </a:solidFill>
              </a:rPr>
              <a:t>-</a:t>
            </a:r>
          </a:p>
          <a:p>
            <a:pPr marL="548640" indent="-411480" algn="ctr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800" i="1" dirty="0">
                <a:solidFill>
                  <a:srgbClr val="7030A0"/>
                </a:solidFill>
              </a:rPr>
              <a:t>содержащие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143125" y="4214813"/>
            <a:ext cx="5143500" cy="17859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48640" indent="-411480" algn="ctr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800" dirty="0">
                <a:solidFill>
                  <a:srgbClr val="7030A0"/>
                </a:solidFill>
              </a:rPr>
              <a:t>Азотосодержащие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4500563" y="5214938"/>
            <a:ext cx="285750" cy="214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4643438" y="5643563"/>
            <a:ext cx="642937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000625" y="5286375"/>
            <a:ext cx="285750" cy="2143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>
            <a:off x="7037387" y="2963863"/>
            <a:ext cx="21431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Стрелка вниз 10"/>
          <p:cNvSpPr/>
          <p:nvPr/>
        </p:nvSpPr>
        <p:spPr>
          <a:xfrm>
            <a:off x="6286500" y="1071563"/>
            <a:ext cx="142875" cy="9286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 flipH="1">
            <a:off x="2714625" y="1071563"/>
            <a:ext cx="80963" cy="9286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4500563" y="1143000"/>
            <a:ext cx="71437" cy="30003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476672"/>
            <a:ext cx="8229600" cy="1656184"/>
          </a:xfrm>
        </p:spPr>
        <p:txBody>
          <a:bodyPr/>
          <a:lstStyle/>
          <a:p>
            <a:pPr>
              <a:defRPr/>
            </a:pPr>
            <a:r>
              <a:rPr lang="ru-RU" sz="2000" dirty="0">
                <a:solidFill>
                  <a:schemeClr val="accent6">
                    <a:lumMod val="75000"/>
                  </a:schemeClr>
                </a:solidFill>
                <a:effectLst/>
              </a:rPr>
              <a:t>Задание </a:t>
            </a: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  <a:effectLst/>
              </a:rPr>
              <a:t>№2. 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  <a:effectLst/>
              </a:rPr>
              <a:t>представленные формулы органических соединений, разделите по группам.</a:t>
            </a:r>
            <a:br>
              <a:rPr lang="ru-RU" sz="2000" dirty="0">
                <a:solidFill>
                  <a:schemeClr val="accent6">
                    <a:lumMod val="75000"/>
                  </a:schemeClr>
                </a:solidFill>
                <a:effectLst/>
              </a:rPr>
            </a:br>
            <a:r>
              <a:rPr lang="ru-RU" sz="2000" dirty="0">
                <a:solidFill>
                  <a:schemeClr val="accent6">
                    <a:lumMod val="75000"/>
                  </a:schemeClr>
                </a:solidFill>
                <a:effectLst/>
              </a:rPr>
              <a:t>По какому признаку вы их разделили? Сделайте устный отчет о проделанной работе :</a:t>
            </a:r>
            <a:endParaRPr lang="ru-RU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38250" y="2492375"/>
            <a:ext cx="6400800" cy="2449513"/>
          </a:xfrm>
        </p:spPr>
        <p:txBody>
          <a:bodyPr/>
          <a:lstStyle/>
          <a:p>
            <a:pPr>
              <a:defRPr/>
            </a:pPr>
            <a:r>
              <a:rPr lang="ru-RU" dirty="0">
                <a:solidFill>
                  <a:schemeClr val="bg2">
                    <a:lumMod val="75000"/>
                  </a:schemeClr>
                </a:solidFill>
              </a:rPr>
              <a:t>СН2=СН2,    СН3—СН3, </a:t>
            </a:r>
            <a:endParaRPr lang="ru-RU" dirty="0" smtClean="0">
              <a:solidFill>
                <a:schemeClr val="bg2">
                  <a:lumMod val="75000"/>
                </a:schemeClr>
              </a:solidFill>
            </a:endParaRPr>
          </a:p>
          <a:p>
            <a:pPr>
              <a:defRPr/>
            </a:pP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СН2=СН-СН2-СН3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</a:rPr>
              <a:t>, </a:t>
            </a:r>
          </a:p>
          <a:p>
            <a:pPr>
              <a:defRPr/>
            </a:pPr>
            <a:r>
              <a:rPr lang="ru-RU" dirty="0">
                <a:solidFill>
                  <a:schemeClr val="bg2">
                    <a:lumMod val="75000"/>
                  </a:schemeClr>
                </a:solidFill>
              </a:rPr>
              <a:t>СН3- СН2-СН3,     </a:t>
            </a:r>
          </a:p>
          <a:p>
            <a:pPr>
              <a:defRPr/>
            </a:pPr>
            <a:r>
              <a:rPr lang="ru-RU" dirty="0">
                <a:solidFill>
                  <a:schemeClr val="bg2">
                    <a:lumMod val="75000"/>
                  </a:schemeClr>
                </a:solidFill>
              </a:rPr>
              <a:t> СН3-СН=СН-СН3,    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1160</TotalTime>
  <Words>546</Words>
  <Application>Microsoft Office PowerPoint</Application>
  <PresentationFormat>Экран (4:3)</PresentationFormat>
  <Paragraphs>137</Paragraphs>
  <Slides>18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18</vt:i4>
      </vt:variant>
    </vt:vector>
  </HeadingPairs>
  <TitlesOfParts>
    <vt:vector size="29" baseType="lpstr">
      <vt:lpstr>Arial</vt:lpstr>
      <vt:lpstr>Book Antiqua</vt:lpstr>
      <vt:lpstr>Calibri</vt:lpstr>
      <vt:lpstr>Impact</vt:lpstr>
      <vt:lpstr>Lucida Sans</vt:lpstr>
      <vt:lpstr>Times New Roman</vt:lpstr>
      <vt:lpstr>Wingdings</vt:lpstr>
      <vt:lpstr>Wingdings 2</vt:lpstr>
      <vt:lpstr>Wingdings 3</vt:lpstr>
      <vt:lpstr>Апекс</vt:lpstr>
      <vt:lpstr>Тема Office</vt:lpstr>
      <vt:lpstr>ГАОУ РТ Тувинский  республиканский лицей-интернат</vt:lpstr>
      <vt:lpstr>Демчик Аржана Алексеевна </vt:lpstr>
      <vt:lpstr>Тип урока: «Изучение и закрепление новых знаний»  Технология: проблемного обучения  Использованы следующие обще дидактические методы: словесный, проблемно-поисковый, наглядный.  На уроке чередовались фронтальная, индивидуальная, групповая работа обучающихся. </vt:lpstr>
      <vt:lpstr>Цели урока  Обучающие: знакомство обучающихся с общей классификацией органических соединений; выявление особенностей классификации органических веществ по характеру углеродного скелета и по функциональной группе; знакомство с номенклатурой органических веществ. Развивающие: совершенствование навыков сравнения, анализа и обобщения предложенного материала; совершенствование регулятивных навыков и навыков работы в группе. Воспитательные: воспитание уважительного отношения к чужой позиции, умение аргументированно представлять свою точку зрения; формирование личности как носителя научной картины мира. </vt:lpstr>
      <vt:lpstr>Планируемые результаты: </vt:lpstr>
      <vt:lpstr>Презентация PowerPoint</vt:lpstr>
      <vt:lpstr>Задание №1. представленные формулы органических соединений, разделите по группам. По какому признаку вы их разделили? Сделайте устный отчет о проделанной работе : … </vt:lpstr>
      <vt:lpstr>Презентация PowerPoint</vt:lpstr>
      <vt:lpstr>Задание №2. представленные формулы органических соединений, разделите по группам. По какому признаку вы их разделили? Сделайте устный отчет о проделанной работе 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Задание №3. Назовите по правилам систематической номенклатуры</vt:lpstr>
      <vt:lpstr>Содержание оценочного листа: </vt:lpstr>
      <vt:lpstr>Презентация PowerPoint</vt:lpstr>
    </vt:vector>
  </TitlesOfParts>
  <Company>МОУ СОШ №2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Психолог</dc:creator>
  <cp:lastModifiedBy>207</cp:lastModifiedBy>
  <cp:revision>150</cp:revision>
  <dcterms:created xsi:type="dcterms:W3CDTF">2009-12-19T12:09:47Z</dcterms:created>
  <dcterms:modified xsi:type="dcterms:W3CDTF">2016-02-24T04:55:25Z</dcterms:modified>
</cp:coreProperties>
</file>