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3" r:id="rId3"/>
    <p:sldId id="274" r:id="rId4"/>
    <p:sldId id="275" r:id="rId5"/>
    <p:sldId id="276" r:id="rId6"/>
    <p:sldId id="277" r:id="rId7"/>
    <p:sldId id="284" r:id="rId8"/>
    <p:sldId id="288" r:id="rId9"/>
    <p:sldId id="289" r:id="rId10"/>
    <p:sldId id="282" r:id="rId11"/>
    <p:sldId id="290" r:id="rId12"/>
    <p:sldId id="291" r:id="rId13"/>
    <p:sldId id="271" r:id="rId14"/>
    <p:sldId id="265" r:id="rId15"/>
    <p:sldId id="283" r:id="rId16"/>
    <p:sldId id="270" r:id="rId17"/>
    <p:sldId id="272" r:id="rId18"/>
    <p:sldId id="278" r:id="rId19"/>
    <p:sldId id="281" r:id="rId20"/>
    <p:sldId id="292"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9900"/>
    <a:srgbClr val="FFFF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10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BB8049CC-E38C-4DCB-BF96-B0F4155A85B5}" type="datetimeFigureOut">
              <a:rPr lang="ru-RU" smtClean="0"/>
              <a:pPr/>
              <a:t>23.02.2016</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E80FAA6F-FC06-495B-82C7-CC90F3D7C87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B8049CC-E38C-4DCB-BF96-B0F4155A85B5}" type="datetimeFigureOut">
              <a:rPr lang="ru-RU" smtClean="0"/>
              <a:pPr/>
              <a:t>23.02.2016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0FAA6F-FC06-495B-82C7-CC90F3D7C87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B8049CC-E38C-4DCB-BF96-B0F4155A85B5}" type="datetimeFigureOut">
              <a:rPr lang="ru-RU" smtClean="0"/>
              <a:pPr/>
              <a:t>23.02.2016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0FAA6F-FC06-495B-82C7-CC90F3D7C87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B8049CC-E38C-4DCB-BF96-B0F4155A85B5}" type="datetimeFigureOut">
              <a:rPr lang="ru-RU" smtClean="0"/>
              <a:pPr/>
              <a:t>23.02.2016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0FAA6F-FC06-495B-82C7-CC90F3D7C87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B8049CC-E38C-4DCB-BF96-B0F4155A85B5}" type="datetimeFigureOut">
              <a:rPr lang="ru-RU" smtClean="0"/>
              <a:pPr/>
              <a:t>23.02.2016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0FAA6F-FC06-495B-82C7-CC90F3D7C87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B8049CC-E38C-4DCB-BF96-B0F4155A85B5}" type="datetimeFigureOut">
              <a:rPr lang="ru-RU" smtClean="0"/>
              <a:pPr/>
              <a:t>23.02.2016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0FAA6F-FC06-495B-82C7-CC90F3D7C87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B8049CC-E38C-4DCB-BF96-B0F4155A85B5}" type="datetimeFigureOut">
              <a:rPr lang="ru-RU" smtClean="0"/>
              <a:pPr/>
              <a:t>23.02.2016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80FAA6F-FC06-495B-82C7-CC90F3D7C87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B8049CC-E38C-4DCB-BF96-B0F4155A85B5}" type="datetimeFigureOut">
              <a:rPr lang="ru-RU" smtClean="0"/>
              <a:pPr/>
              <a:t>23.02.2016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80FAA6F-FC06-495B-82C7-CC90F3D7C87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B8049CC-E38C-4DCB-BF96-B0F4155A85B5}" type="datetimeFigureOut">
              <a:rPr lang="ru-RU" smtClean="0"/>
              <a:pPr/>
              <a:t>23.02.2016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80FAA6F-FC06-495B-82C7-CC90F3D7C87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B8049CC-E38C-4DCB-BF96-B0F4155A85B5}" type="datetimeFigureOut">
              <a:rPr lang="ru-RU" smtClean="0"/>
              <a:pPr/>
              <a:t>23.02.2016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0FAA6F-FC06-495B-82C7-CC90F3D7C87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B8049CC-E38C-4DCB-BF96-B0F4155A85B5}" type="datetimeFigureOut">
              <a:rPr lang="ru-RU" smtClean="0"/>
              <a:pPr/>
              <a:t>23.02.2016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E80FAA6F-FC06-495B-82C7-CC90F3D7C87C}"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B8049CC-E38C-4DCB-BF96-B0F4155A85B5}" type="datetimeFigureOut">
              <a:rPr lang="ru-RU" smtClean="0"/>
              <a:pPr/>
              <a:t>23.02.2016</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80FAA6F-FC06-495B-82C7-CC90F3D7C87C}"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683568" y="1844824"/>
            <a:ext cx="7851648" cy="1296144"/>
          </a:xfrm>
        </p:spPr>
        <p:txBody>
          <a:bodyPr>
            <a:noAutofit/>
          </a:bodyPr>
          <a:lstStyle/>
          <a:p>
            <a:pPr algn="ctr"/>
            <a:r>
              <a:rPr lang="ru-RU" sz="9600" dirty="0" smtClean="0">
                <a:latin typeface="Times New Roman" pitchFamily="18" charset="0"/>
                <a:cs typeface="Times New Roman" pitchFamily="18" charset="0"/>
              </a:rPr>
              <a:t>ВОЗДУХ</a:t>
            </a:r>
            <a:endParaRPr lang="ru-RU" sz="9600" dirty="0">
              <a:latin typeface="Times New Roman" pitchFamily="18" charset="0"/>
              <a:cs typeface="Times New Roman" pitchFamily="18" charset="0"/>
            </a:endParaRPr>
          </a:p>
        </p:txBody>
      </p:sp>
      <p:sp>
        <p:nvSpPr>
          <p:cNvPr id="4" name="Подзаголовок 3"/>
          <p:cNvSpPr>
            <a:spLocks noGrp="1"/>
          </p:cNvSpPr>
          <p:nvPr>
            <p:ph type="subTitle" idx="1"/>
          </p:nvPr>
        </p:nvSpPr>
        <p:spPr>
          <a:xfrm>
            <a:off x="1115616" y="4365104"/>
            <a:ext cx="7854696" cy="1320552"/>
          </a:xfrm>
        </p:spPr>
        <p:txBody>
          <a:bodyPr>
            <a:normAutofit fontScale="85000" lnSpcReduction="20000"/>
          </a:bodyPr>
          <a:lstStyle/>
          <a:p>
            <a:r>
              <a:rPr lang="ru-RU" sz="2800" i="1" dirty="0" smtClean="0">
                <a:latin typeface="Times New Roman" pitchFamily="18" charset="0"/>
                <a:cs typeface="Times New Roman" pitchFamily="18" charset="0"/>
              </a:rPr>
              <a:t>	</a:t>
            </a:r>
            <a:r>
              <a:rPr lang="ru-RU" sz="2300" i="1" dirty="0" smtClean="0">
                <a:latin typeface="Times New Roman" pitchFamily="18" charset="0"/>
                <a:cs typeface="Times New Roman" pitchFamily="18" charset="0"/>
              </a:rPr>
              <a:t>Арутюнова Наталья Анатольевна</a:t>
            </a:r>
          </a:p>
          <a:p>
            <a:r>
              <a:rPr lang="ru-RU" sz="2300" i="1" dirty="0" smtClean="0">
                <a:latin typeface="Times New Roman" pitchFamily="18" charset="0"/>
                <a:cs typeface="Times New Roman" pitchFamily="18" charset="0"/>
              </a:rPr>
              <a:t>учитель химии</a:t>
            </a:r>
          </a:p>
          <a:p>
            <a:r>
              <a:rPr lang="ru-RU" sz="2300" i="1" dirty="0" smtClean="0">
                <a:latin typeface="Times New Roman" pitchFamily="18" charset="0"/>
                <a:cs typeface="Times New Roman" pitchFamily="18" charset="0"/>
              </a:rPr>
              <a:t>МБОУ Гимназии №6</a:t>
            </a:r>
          </a:p>
          <a:p>
            <a:r>
              <a:rPr lang="ru-RU" sz="2300" i="1" dirty="0" smtClean="0">
                <a:latin typeface="Times New Roman" pitchFamily="18" charset="0"/>
                <a:cs typeface="Times New Roman" pitchFamily="18" charset="0"/>
              </a:rPr>
              <a:t>г.Тихорецка Краснодарского края</a:t>
            </a:r>
            <a:endParaRPr lang="ru-RU" sz="2300" i="1" dirty="0">
              <a:latin typeface="Times New Roman" pitchFamily="18" charset="0"/>
              <a:cs typeface="Times New Roman" pitchFamily="18" charset="0"/>
            </a:endParaRPr>
          </a:p>
        </p:txBody>
      </p:sp>
      <p:sp>
        <p:nvSpPr>
          <p:cNvPr id="5" name="Заголовок 2"/>
          <p:cNvSpPr txBox="1">
            <a:spLocks/>
          </p:cNvSpPr>
          <p:nvPr/>
        </p:nvSpPr>
        <p:spPr>
          <a:xfrm>
            <a:off x="899592" y="764704"/>
            <a:ext cx="7851648" cy="504056"/>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600" b="1" u="none" strike="noStrike" kern="1200" cap="none" noProof="0" dirty="0" smtClean="0">
                <a:ln>
                  <a:noFill/>
                </a:ln>
                <a:solidFill>
                  <a:srgbClr val="3333CC"/>
                </a:solidFill>
                <a:uLnTx/>
                <a:uFillTx/>
                <a:latin typeface="Times New Roman" pitchFamily="18" charset="0"/>
                <a:ea typeface="+mj-ea"/>
                <a:cs typeface="Times New Roman" pitchFamily="18" charset="0"/>
              </a:rPr>
              <a:t>Всероссийский конкурс  профессионального мастерства педагогов </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sz="1600" b="1" dirty="0" smtClean="0">
                <a:solidFill>
                  <a:srgbClr val="3333CC"/>
                </a:solidFill>
                <a:latin typeface="Times New Roman" pitchFamily="18" charset="0"/>
                <a:ea typeface="+mj-ea"/>
                <a:cs typeface="Times New Roman" pitchFamily="18" charset="0"/>
              </a:rPr>
              <a:t>«МОЙ ЛУЧШИЙ УРОК»</a:t>
            </a:r>
            <a:endParaRPr kumimoji="0" lang="ru-RU" sz="1600" b="1" u="none" strike="noStrike" kern="1200" cap="none" noProof="0" dirty="0">
              <a:ln>
                <a:noFill/>
              </a:ln>
              <a:solidFill>
                <a:srgbClr val="3333CC"/>
              </a:solidFill>
              <a:uLnTx/>
              <a:uFillTx/>
              <a:latin typeface="Times New Roman" pitchFamily="18" charset="0"/>
              <a:ea typeface="+mj-ea"/>
              <a:cs typeface="Times New Roman" pitchFamily="18" charset="0"/>
            </a:endParaRPr>
          </a:p>
        </p:txBody>
      </p:sp>
      <p:pic>
        <p:nvPicPr>
          <p:cNvPr id="6" name="Рисунок 5" descr="DSC02440.JPG"/>
          <p:cNvPicPr>
            <a:picLocks noChangeAspect="1"/>
          </p:cNvPicPr>
          <p:nvPr/>
        </p:nvPicPr>
        <p:blipFill>
          <a:blip r:embed="rId2" cstate="print"/>
          <a:stretch>
            <a:fillRect/>
          </a:stretch>
        </p:blipFill>
        <p:spPr>
          <a:xfrm>
            <a:off x="395536" y="3645024"/>
            <a:ext cx="2952328" cy="2214246"/>
          </a:xfrm>
          <a:prstGeom prst="rect">
            <a:avLst/>
          </a:prstGeom>
          <a:ln>
            <a:noFill/>
          </a:ln>
          <a:effectLst>
            <a:softEdge rad="112500"/>
          </a:effectLst>
        </p:spPr>
      </p:pic>
      <p:pic>
        <p:nvPicPr>
          <p:cNvPr id="7" name="Рисунок 6" descr="DSC02465.JPG"/>
          <p:cNvPicPr>
            <a:picLocks noChangeAspect="1"/>
          </p:cNvPicPr>
          <p:nvPr/>
        </p:nvPicPr>
        <p:blipFill>
          <a:blip r:embed="rId3" cstate="print"/>
          <a:stretch>
            <a:fillRect/>
          </a:stretch>
        </p:blipFill>
        <p:spPr>
          <a:xfrm>
            <a:off x="1907704" y="4005064"/>
            <a:ext cx="2880320" cy="2160240"/>
          </a:xfrm>
          <a:prstGeom prst="rect">
            <a:avLst/>
          </a:prstGeom>
          <a:ln>
            <a:noFill/>
          </a:ln>
          <a:effectLst>
            <a:softEdge rad="112500"/>
          </a:effectLst>
        </p:spPr>
      </p:pic>
      <p:pic>
        <p:nvPicPr>
          <p:cNvPr id="8" name="Рисунок 7" descr="d7e6b3643a872ebc2c0a_1920x1080_cropromiar-niestandardowy.jpg"/>
          <p:cNvPicPr>
            <a:picLocks noChangeAspect="1"/>
          </p:cNvPicPr>
          <p:nvPr/>
        </p:nvPicPr>
        <p:blipFill>
          <a:blip r:embed="rId4" cstate="print"/>
          <a:stretch>
            <a:fillRect/>
          </a:stretch>
        </p:blipFill>
        <p:spPr>
          <a:xfrm>
            <a:off x="3669804" y="5718398"/>
            <a:ext cx="576064" cy="324036"/>
          </a:xfrm>
          <a:prstGeom prst="rect">
            <a:avLst/>
          </a:prstGeom>
          <a:scene3d>
            <a:camera prst="orthographicFront">
              <a:rot lat="0" lon="0" rev="600000"/>
            </a:camera>
            <a:lightRig rig="threePt" dir="t"/>
          </a:scene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29600" cy="1143000"/>
          </a:xfrm>
        </p:spPr>
        <p:txBody>
          <a:bodyPr/>
          <a:lstStyle/>
          <a:p>
            <a:r>
              <a:rPr lang="ru-RU" dirty="0" smtClean="0"/>
              <a:t>Ход урока</a:t>
            </a:r>
            <a:endParaRPr lang="ru-RU" dirty="0"/>
          </a:p>
        </p:txBody>
      </p:sp>
      <p:pic>
        <p:nvPicPr>
          <p:cNvPr id="4" name="Picture 2" descr="C:\Users\Nika-comp\Desktop\Технологическая карта Воздух\lavuazie opit.jpg"/>
          <p:cNvPicPr>
            <a:picLocks noChangeAspect="1" noChangeArrowheads="1"/>
          </p:cNvPicPr>
          <p:nvPr/>
        </p:nvPicPr>
        <p:blipFill>
          <a:blip r:embed="rId2" cstate="print"/>
          <a:srcRect/>
          <a:stretch>
            <a:fillRect/>
          </a:stretch>
        </p:blipFill>
        <p:spPr bwMode="auto">
          <a:xfrm>
            <a:off x="251520" y="3645024"/>
            <a:ext cx="4038600" cy="2618359"/>
          </a:xfrm>
          <a:prstGeom prst="rect">
            <a:avLst/>
          </a:prstGeom>
          <a:noFill/>
        </p:spPr>
      </p:pic>
      <p:sp>
        <p:nvSpPr>
          <p:cNvPr id="3" name="Содержимое 2"/>
          <p:cNvSpPr>
            <a:spLocks noGrp="1"/>
          </p:cNvSpPr>
          <p:nvPr>
            <p:ph idx="1"/>
          </p:nvPr>
        </p:nvSpPr>
        <p:spPr>
          <a:xfrm>
            <a:off x="395536" y="1556792"/>
            <a:ext cx="8229600" cy="4389120"/>
          </a:xfrm>
        </p:spPr>
        <p:txBody>
          <a:bodyPr/>
          <a:lstStyle/>
          <a:p>
            <a:pPr>
              <a:buNone/>
            </a:pPr>
            <a:r>
              <a:rPr lang="ru-RU" b="1" dirty="0" smtClean="0"/>
              <a:t>Второй этап. Осмысление содержания</a:t>
            </a:r>
            <a:endParaRPr lang="ru-RU" dirty="0" smtClean="0"/>
          </a:p>
          <a:p>
            <a:pPr lvl="0"/>
            <a:r>
              <a:rPr lang="ru-RU" i="1" dirty="0" smtClean="0"/>
              <a:t>получение новой информации;</a:t>
            </a:r>
            <a:endParaRPr lang="ru-RU" dirty="0" smtClean="0"/>
          </a:p>
          <a:p>
            <a:pPr lvl="0"/>
            <a:r>
              <a:rPr lang="ru-RU" i="1" dirty="0" smtClean="0"/>
              <a:t>корректировка учеником поставленных целей обучения.</a:t>
            </a:r>
            <a:endParaRPr lang="ru-RU" dirty="0" smtClean="0"/>
          </a:p>
          <a:p>
            <a:pPr>
              <a:buNone/>
            </a:pPr>
            <a:endParaRPr lang="ru-RU" dirty="0"/>
          </a:p>
        </p:txBody>
      </p:sp>
      <p:pic>
        <p:nvPicPr>
          <p:cNvPr id="5" name="Picture 3" descr="C:\Users\Nika-comp\Desktop\Технологическая карта Воздух\lavuzie portret.jpg"/>
          <p:cNvPicPr>
            <a:picLocks noChangeAspect="1" noChangeArrowheads="1"/>
          </p:cNvPicPr>
          <p:nvPr/>
        </p:nvPicPr>
        <p:blipFill>
          <a:blip r:embed="rId3" cstate="print"/>
          <a:srcRect/>
          <a:stretch>
            <a:fillRect/>
          </a:stretch>
        </p:blipFill>
        <p:spPr bwMode="auto">
          <a:xfrm>
            <a:off x="5580112" y="3717032"/>
            <a:ext cx="2198556" cy="2660253"/>
          </a:xfrm>
          <a:prstGeom prst="rect">
            <a:avLst/>
          </a:prstGeom>
          <a:noFill/>
        </p:spPr>
      </p:pic>
      <p:sp>
        <p:nvSpPr>
          <p:cNvPr id="6" name="TextBox 5"/>
          <p:cNvSpPr txBox="1"/>
          <p:nvPr/>
        </p:nvSpPr>
        <p:spPr>
          <a:xfrm>
            <a:off x="971600" y="6309320"/>
            <a:ext cx="3744416" cy="369332"/>
          </a:xfrm>
          <a:prstGeom prst="rect">
            <a:avLst/>
          </a:prstGeom>
          <a:noFill/>
        </p:spPr>
        <p:txBody>
          <a:bodyPr wrap="square" rtlCol="0">
            <a:spAutoFit/>
          </a:bodyPr>
          <a:lstStyle/>
          <a:p>
            <a:r>
              <a:rPr lang="ru-RU" b="1" dirty="0" smtClean="0"/>
              <a:t>Опыт Лавуазье</a:t>
            </a:r>
            <a:endParaRPr lang="ru-RU"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29600" cy="708688"/>
          </a:xfrm>
        </p:spPr>
        <p:txBody>
          <a:bodyPr>
            <a:normAutofit fontScale="90000"/>
          </a:bodyPr>
          <a:lstStyle/>
          <a:p>
            <a:r>
              <a:rPr lang="ru-RU" dirty="0" smtClean="0"/>
              <a:t>Мини-проект</a:t>
            </a:r>
            <a:endParaRPr lang="ru-RU" dirty="0"/>
          </a:p>
        </p:txBody>
      </p:sp>
      <p:pic>
        <p:nvPicPr>
          <p:cNvPr id="4" name="Содержимое 3" descr="DSC02430.JPG"/>
          <p:cNvPicPr>
            <a:picLocks noGrp="1" noChangeAspect="1"/>
          </p:cNvPicPr>
          <p:nvPr>
            <p:ph idx="1"/>
          </p:nvPr>
        </p:nvPicPr>
        <p:blipFill>
          <a:blip r:embed="rId2" cstate="print"/>
          <a:stretch>
            <a:fillRect/>
          </a:stretch>
        </p:blipFill>
        <p:spPr>
          <a:xfrm>
            <a:off x="347531" y="1484784"/>
            <a:ext cx="3264362" cy="2448272"/>
          </a:xfrm>
          <a:prstGeom prst="rect">
            <a:avLst/>
          </a:prstGeom>
          <a:ln>
            <a:noFill/>
          </a:ln>
          <a:effectLst>
            <a:softEdge rad="112500"/>
          </a:effectLst>
        </p:spPr>
      </p:pic>
      <p:pic>
        <p:nvPicPr>
          <p:cNvPr id="9" name="Рисунок 8" descr="DSC02460.JPG"/>
          <p:cNvPicPr>
            <a:picLocks noChangeAspect="1"/>
          </p:cNvPicPr>
          <p:nvPr/>
        </p:nvPicPr>
        <p:blipFill>
          <a:blip r:embed="rId3" cstate="print"/>
          <a:stretch>
            <a:fillRect/>
          </a:stretch>
        </p:blipFill>
        <p:spPr>
          <a:xfrm>
            <a:off x="4788024" y="1700808"/>
            <a:ext cx="4176464" cy="3132348"/>
          </a:xfrm>
          <a:prstGeom prst="rect">
            <a:avLst/>
          </a:prstGeom>
          <a:ln>
            <a:noFill/>
          </a:ln>
          <a:effectLst>
            <a:softEdge rad="112500"/>
          </a:effectLst>
          <a:scene3d>
            <a:camera prst="orthographicFront">
              <a:rot lat="0" lon="0" rev="16200000"/>
            </a:camera>
            <a:lightRig rig="threePt" dir="t"/>
          </a:scene3d>
        </p:spPr>
      </p:pic>
      <p:pic>
        <p:nvPicPr>
          <p:cNvPr id="6" name="Рисунок 5" descr="DSC02454.JPG"/>
          <p:cNvPicPr>
            <a:picLocks noChangeAspect="1"/>
          </p:cNvPicPr>
          <p:nvPr/>
        </p:nvPicPr>
        <p:blipFill>
          <a:blip r:embed="rId4" cstate="print"/>
          <a:stretch>
            <a:fillRect/>
          </a:stretch>
        </p:blipFill>
        <p:spPr>
          <a:xfrm>
            <a:off x="2843808" y="2996952"/>
            <a:ext cx="3936438" cy="2952328"/>
          </a:xfrm>
          <a:prstGeom prst="rect">
            <a:avLst/>
          </a:prstGeom>
          <a:ln>
            <a:noFill/>
          </a:ln>
          <a:effectLst>
            <a:softEdge rad="112500"/>
          </a:effectLst>
          <a:scene3d>
            <a:camera prst="orthographicFront">
              <a:rot lat="0" lon="0" rev="16200000"/>
            </a:camera>
            <a:lightRig rig="threePt" dir="t"/>
          </a:scene3d>
        </p:spPr>
      </p:pic>
      <p:pic>
        <p:nvPicPr>
          <p:cNvPr id="10" name="Рисунок 9" descr="DSC02436.JPG"/>
          <p:cNvPicPr>
            <a:picLocks noChangeAspect="1"/>
          </p:cNvPicPr>
          <p:nvPr/>
        </p:nvPicPr>
        <p:blipFill>
          <a:blip r:embed="rId5" cstate="print"/>
          <a:stretch>
            <a:fillRect/>
          </a:stretch>
        </p:blipFill>
        <p:spPr>
          <a:xfrm>
            <a:off x="395536" y="4221088"/>
            <a:ext cx="2592288" cy="194421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296144"/>
          </a:xfrm>
        </p:spPr>
        <p:txBody>
          <a:bodyPr>
            <a:normAutofit fontScale="90000"/>
          </a:bodyPr>
          <a:lstStyle/>
          <a:p>
            <a:r>
              <a:rPr lang="ru-RU" dirty="0" smtClean="0"/>
              <a:t>Групповая работа «</a:t>
            </a:r>
            <a:r>
              <a:rPr lang="en-US" dirty="0" smtClean="0"/>
              <a:t>Noble Gases</a:t>
            </a:r>
            <a:r>
              <a:rPr lang="ru-RU" dirty="0" smtClean="0"/>
              <a:t>»</a:t>
            </a:r>
            <a:endParaRPr lang="ru-RU" dirty="0"/>
          </a:p>
        </p:txBody>
      </p:sp>
      <p:sp>
        <p:nvSpPr>
          <p:cNvPr id="3" name="Содержимое 2"/>
          <p:cNvSpPr>
            <a:spLocks noGrp="1"/>
          </p:cNvSpPr>
          <p:nvPr>
            <p:ph idx="1"/>
          </p:nvPr>
        </p:nvSpPr>
        <p:spPr>
          <a:xfrm>
            <a:off x="467544" y="1988840"/>
            <a:ext cx="3672408" cy="3672408"/>
          </a:xfrm>
        </p:spPr>
        <p:txBody>
          <a:bodyPr>
            <a:normAutofit fontScale="70000" lnSpcReduction="20000"/>
          </a:bodyPr>
          <a:lstStyle/>
          <a:p>
            <a:pPr marL="0" indent="0" algn="just">
              <a:buNone/>
            </a:pPr>
            <a:r>
              <a:rPr lang="en-US" dirty="0" smtClean="0"/>
              <a:t>Argon is named after the Greek word </a:t>
            </a:r>
            <a:r>
              <a:rPr lang="en-US" i="1" dirty="0" err="1" smtClean="0"/>
              <a:t>argos</a:t>
            </a:r>
            <a:r>
              <a:rPr lang="en-US" i="1" dirty="0" smtClean="0"/>
              <a:t>, </a:t>
            </a:r>
            <a:r>
              <a:rPr lang="en-US" dirty="0" smtClean="0"/>
              <a:t>which means 'inactive' or 'idle'. </a:t>
            </a:r>
            <a:r>
              <a:rPr lang="en-US" dirty="0" err="1" smtClean="0"/>
              <a:t>Colourless</a:t>
            </a:r>
            <a:r>
              <a:rPr lang="en-US" dirty="0" smtClean="0"/>
              <a:t> and </a:t>
            </a:r>
            <a:r>
              <a:rPr lang="en-US" dirty="0" err="1" smtClean="0"/>
              <a:t>odourless</a:t>
            </a:r>
            <a:r>
              <a:rPr lang="en-US" dirty="0" smtClean="0"/>
              <a:t>, argon is the third most abundant gas on Earth, forming 0.93 per cent of the atmosphere. Argon had actually been isolated more than a century earlier by Henry Cavendish, during his studies on the chemistry of the atmosphere. Cavendish was perplexed because there was one per cent of air that would not combine chemically. Without realizing it, he had stumbled on a previously undiscovered element.</a:t>
            </a:r>
            <a:endParaRPr lang="ru-RU" dirty="0"/>
          </a:p>
        </p:txBody>
      </p:sp>
      <p:pic>
        <p:nvPicPr>
          <p:cNvPr id="4" name="Рисунок 3" descr="DSC02463.JPG"/>
          <p:cNvPicPr>
            <a:picLocks noChangeAspect="1"/>
          </p:cNvPicPr>
          <p:nvPr/>
        </p:nvPicPr>
        <p:blipFill>
          <a:blip r:embed="rId2" cstate="print"/>
          <a:stretch>
            <a:fillRect/>
          </a:stretch>
        </p:blipFill>
        <p:spPr>
          <a:xfrm>
            <a:off x="4644008" y="3861048"/>
            <a:ext cx="3240360" cy="2430270"/>
          </a:xfrm>
          <a:prstGeom prst="rect">
            <a:avLst/>
          </a:prstGeom>
          <a:ln>
            <a:noFill/>
          </a:ln>
          <a:effectLst>
            <a:softEdge rad="112500"/>
          </a:effectLst>
        </p:spPr>
      </p:pic>
      <p:pic>
        <p:nvPicPr>
          <p:cNvPr id="1026" name="Picture 2"/>
          <p:cNvPicPr>
            <a:picLocks noChangeAspect="1" noChangeArrowheads="1"/>
          </p:cNvPicPr>
          <p:nvPr/>
        </p:nvPicPr>
        <p:blipFill>
          <a:blip r:embed="rId3" cstate="print"/>
          <a:srcRect/>
          <a:stretch>
            <a:fillRect/>
          </a:stretch>
        </p:blipFill>
        <p:spPr bwMode="auto">
          <a:xfrm>
            <a:off x="5220072" y="1556792"/>
            <a:ext cx="2016224" cy="1728192"/>
          </a:xfrm>
          <a:prstGeom prst="rect">
            <a:avLst/>
          </a:prstGeom>
          <a:noFill/>
          <a:ln w="9525">
            <a:noFill/>
            <a:miter lim="800000"/>
            <a:headEnd/>
            <a:tailEnd/>
          </a:ln>
        </p:spPr>
      </p:pic>
      <p:sp>
        <p:nvSpPr>
          <p:cNvPr id="6" name="TextBox 5"/>
          <p:cNvSpPr txBox="1"/>
          <p:nvPr/>
        </p:nvSpPr>
        <p:spPr>
          <a:xfrm>
            <a:off x="5220072" y="3284984"/>
            <a:ext cx="2160240" cy="369332"/>
          </a:xfrm>
          <a:prstGeom prst="rect">
            <a:avLst/>
          </a:prstGeom>
          <a:noFill/>
        </p:spPr>
        <p:txBody>
          <a:bodyPr wrap="square" rtlCol="0">
            <a:spAutoFit/>
          </a:bodyPr>
          <a:lstStyle/>
          <a:p>
            <a:pPr algn="ctr"/>
            <a:r>
              <a:rPr lang="ru-RU" b="1" dirty="0" smtClean="0"/>
              <a:t>Опыт Кавендиша</a:t>
            </a:r>
            <a:endParaRPr lang="ru-RU"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sz="half" idx="1"/>
          </p:nvPr>
        </p:nvGraphicFramePr>
        <p:xfrm>
          <a:off x="251520" y="1124744"/>
          <a:ext cx="8496944" cy="5400602"/>
        </p:xfrm>
        <a:graphic>
          <a:graphicData uri="http://schemas.openxmlformats.org/drawingml/2006/table">
            <a:tbl>
              <a:tblPr firstRow="1" bandRow="1">
                <a:tableStyleId>{5C22544A-7EE6-4342-B048-85BDC9FD1C3A}</a:tableStyleId>
              </a:tblPr>
              <a:tblGrid>
                <a:gridCol w="2372018"/>
                <a:gridCol w="2656594"/>
                <a:gridCol w="3468332"/>
              </a:tblGrid>
              <a:tr h="944042">
                <a:tc>
                  <a:txBody>
                    <a:bodyPr/>
                    <a:lstStyle/>
                    <a:p>
                      <a:r>
                        <a:rPr lang="ru-RU" sz="1800" dirty="0" smtClean="0"/>
                        <a:t>Инертный газ</a:t>
                      </a:r>
                      <a:endParaRPr lang="ru-RU" sz="1800" dirty="0"/>
                    </a:p>
                  </a:txBody>
                  <a:tcPr/>
                </a:tc>
                <a:tc>
                  <a:txBody>
                    <a:bodyPr/>
                    <a:lstStyle/>
                    <a:p>
                      <a:r>
                        <a:rPr lang="ru-RU" sz="1800" dirty="0" smtClean="0"/>
                        <a:t>В переводе на</a:t>
                      </a:r>
                      <a:r>
                        <a:rPr lang="ru-RU" sz="1800" baseline="0" dirty="0" smtClean="0"/>
                        <a:t> русский язык означает</a:t>
                      </a:r>
                      <a:endParaRPr lang="ru-RU" sz="1800" dirty="0"/>
                    </a:p>
                  </a:txBody>
                  <a:tcPr/>
                </a:tc>
                <a:tc>
                  <a:txBody>
                    <a:bodyPr/>
                    <a:lstStyle/>
                    <a:p>
                      <a:r>
                        <a:rPr lang="ru-RU" sz="1800" dirty="0" smtClean="0"/>
                        <a:t>Происхождение названия, связанное с  обстоятельствами открытия</a:t>
                      </a:r>
                      <a:endParaRPr lang="ru-RU" sz="1800" dirty="0"/>
                    </a:p>
                  </a:txBody>
                  <a:tcPr/>
                </a:tc>
              </a:tr>
              <a:tr h="742760">
                <a:tc>
                  <a:txBody>
                    <a:bodyPr/>
                    <a:lstStyle/>
                    <a:p>
                      <a:r>
                        <a:rPr lang="ru-RU" sz="2000" dirty="0" smtClean="0"/>
                        <a:t>Гелий</a:t>
                      </a:r>
                      <a:endParaRPr lang="ru-RU" sz="2000" dirty="0"/>
                    </a:p>
                  </a:txBody>
                  <a:tcPr/>
                </a:tc>
                <a:tc>
                  <a:txBody>
                    <a:bodyPr/>
                    <a:lstStyle/>
                    <a:p>
                      <a:endParaRPr lang="ru-RU" dirty="0"/>
                    </a:p>
                  </a:txBody>
                  <a:tcPr/>
                </a:tc>
                <a:tc>
                  <a:txBody>
                    <a:bodyPr/>
                    <a:lstStyle/>
                    <a:p>
                      <a:endParaRPr lang="ru-RU"/>
                    </a:p>
                  </a:txBody>
                  <a:tcPr/>
                </a:tc>
              </a:tr>
              <a:tr h="742760">
                <a:tc>
                  <a:txBody>
                    <a:bodyPr/>
                    <a:lstStyle/>
                    <a:p>
                      <a:r>
                        <a:rPr lang="ru-RU" sz="2000" dirty="0" smtClean="0"/>
                        <a:t>Неон</a:t>
                      </a:r>
                      <a:endParaRPr lang="ru-RU" sz="2000" dirty="0"/>
                    </a:p>
                  </a:txBody>
                  <a:tcPr/>
                </a:tc>
                <a:tc>
                  <a:txBody>
                    <a:bodyPr/>
                    <a:lstStyle/>
                    <a:p>
                      <a:endParaRPr lang="ru-RU"/>
                    </a:p>
                  </a:txBody>
                  <a:tcPr/>
                </a:tc>
                <a:tc>
                  <a:txBody>
                    <a:bodyPr/>
                    <a:lstStyle/>
                    <a:p>
                      <a:endParaRPr lang="ru-RU"/>
                    </a:p>
                  </a:txBody>
                  <a:tcPr/>
                </a:tc>
              </a:tr>
              <a:tr h="742760">
                <a:tc>
                  <a:txBody>
                    <a:bodyPr/>
                    <a:lstStyle/>
                    <a:p>
                      <a:r>
                        <a:rPr lang="ru-RU" sz="2000" dirty="0" smtClean="0"/>
                        <a:t>Аргон</a:t>
                      </a:r>
                      <a:endParaRPr lang="ru-RU" sz="2000" dirty="0"/>
                    </a:p>
                  </a:txBody>
                  <a:tcPr/>
                </a:tc>
                <a:tc>
                  <a:txBody>
                    <a:bodyPr/>
                    <a:lstStyle/>
                    <a:p>
                      <a:endParaRPr lang="ru-RU" dirty="0"/>
                    </a:p>
                  </a:txBody>
                  <a:tcPr/>
                </a:tc>
                <a:tc>
                  <a:txBody>
                    <a:bodyPr/>
                    <a:lstStyle/>
                    <a:p>
                      <a:endParaRPr lang="ru-RU"/>
                    </a:p>
                  </a:txBody>
                  <a:tcPr/>
                </a:tc>
              </a:tr>
              <a:tr h="742760">
                <a:tc>
                  <a:txBody>
                    <a:bodyPr/>
                    <a:lstStyle/>
                    <a:p>
                      <a:r>
                        <a:rPr lang="ru-RU" sz="2000" dirty="0" smtClean="0"/>
                        <a:t>Криптон</a:t>
                      </a:r>
                      <a:endParaRPr lang="ru-RU" sz="2000" dirty="0"/>
                    </a:p>
                  </a:txBody>
                  <a:tcPr/>
                </a:tc>
                <a:tc>
                  <a:txBody>
                    <a:bodyPr/>
                    <a:lstStyle/>
                    <a:p>
                      <a:endParaRPr lang="ru-RU" dirty="0"/>
                    </a:p>
                  </a:txBody>
                  <a:tcPr/>
                </a:tc>
                <a:tc>
                  <a:txBody>
                    <a:bodyPr/>
                    <a:lstStyle/>
                    <a:p>
                      <a:endParaRPr lang="ru-RU"/>
                    </a:p>
                  </a:txBody>
                  <a:tcPr/>
                </a:tc>
              </a:tr>
              <a:tr h="742760">
                <a:tc>
                  <a:txBody>
                    <a:bodyPr/>
                    <a:lstStyle/>
                    <a:p>
                      <a:r>
                        <a:rPr lang="ru-RU" sz="2000" dirty="0" smtClean="0"/>
                        <a:t>Ксенон</a:t>
                      </a:r>
                      <a:endParaRPr lang="ru-RU" sz="2000" dirty="0"/>
                    </a:p>
                  </a:txBody>
                  <a:tcPr/>
                </a:tc>
                <a:tc>
                  <a:txBody>
                    <a:bodyPr/>
                    <a:lstStyle/>
                    <a:p>
                      <a:endParaRPr lang="ru-RU"/>
                    </a:p>
                  </a:txBody>
                  <a:tcPr/>
                </a:tc>
                <a:tc>
                  <a:txBody>
                    <a:bodyPr/>
                    <a:lstStyle/>
                    <a:p>
                      <a:endParaRPr lang="ru-RU"/>
                    </a:p>
                  </a:txBody>
                  <a:tcPr/>
                </a:tc>
              </a:tr>
              <a:tr h="742760">
                <a:tc>
                  <a:txBody>
                    <a:bodyPr/>
                    <a:lstStyle/>
                    <a:p>
                      <a:r>
                        <a:rPr lang="ru-RU" sz="2000" dirty="0" smtClean="0"/>
                        <a:t>Радон</a:t>
                      </a:r>
                      <a:endParaRPr lang="ru-RU" sz="2000" dirty="0"/>
                    </a:p>
                  </a:txBody>
                  <a:tcPr/>
                </a:tc>
                <a:tc>
                  <a:txBody>
                    <a:bodyPr/>
                    <a:lstStyle/>
                    <a:p>
                      <a:endParaRPr lang="ru-RU"/>
                    </a:p>
                  </a:txBody>
                  <a:tcPr/>
                </a:tc>
                <a:tc>
                  <a:txBody>
                    <a:bodyPr/>
                    <a:lstStyle/>
                    <a:p>
                      <a:endParaRPr lang="ru-RU" dirty="0"/>
                    </a:p>
                  </a:txBody>
                  <a:tcPr/>
                </a:tc>
              </a:tr>
            </a:tbl>
          </a:graphicData>
        </a:graphic>
      </p:graphicFrame>
      <p:pic>
        <p:nvPicPr>
          <p:cNvPr id="3" name="Picture 2" descr="C:\Users\Nika-comp\Desktop\Технологическая карта Воздух\inert gazy.png"/>
          <p:cNvPicPr>
            <a:picLocks noChangeAspect="1" noChangeArrowheads="1"/>
          </p:cNvPicPr>
          <p:nvPr/>
        </p:nvPicPr>
        <p:blipFill>
          <a:blip r:embed="rId2" cstate="print"/>
          <a:srcRect/>
          <a:stretch>
            <a:fillRect/>
          </a:stretch>
        </p:blipFill>
        <p:spPr bwMode="auto">
          <a:xfrm>
            <a:off x="5436096" y="4005064"/>
            <a:ext cx="3456384" cy="250996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7544" y="476672"/>
            <a:ext cx="8229600" cy="1143000"/>
          </a:xfrm>
        </p:spPr>
        <p:txBody>
          <a:bodyPr/>
          <a:lstStyle/>
          <a:p>
            <a:r>
              <a:rPr lang="ru-RU" dirty="0" smtClean="0"/>
              <a:t>Составить кластер</a:t>
            </a:r>
            <a:endParaRPr lang="ru-RU" dirty="0"/>
          </a:p>
        </p:txBody>
      </p:sp>
      <p:graphicFrame>
        <p:nvGraphicFramePr>
          <p:cNvPr id="7" name="Содержимое 6"/>
          <p:cNvGraphicFramePr>
            <a:graphicFrameLocks noGrp="1"/>
          </p:cNvGraphicFramePr>
          <p:nvPr>
            <p:ph idx="1"/>
          </p:nvPr>
        </p:nvGraphicFramePr>
        <p:xfrm>
          <a:off x="827584" y="2060848"/>
          <a:ext cx="7848873" cy="3912433"/>
        </p:xfrm>
        <a:graphic>
          <a:graphicData uri="http://schemas.openxmlformats.org/drawingml/2006/table">
            <a:tbl>
              <a:tblPr firstRow="1" bandRow="1">
                <a:tableStyleId>{5C22544A-7EE6-4342-B048-85BDC9FD1C3A}</a:tableStyleId>
              </a:tblPr>
              <a:tblGrid>
                <a:gridCol w="2616291"/>
                <a:gridCol w="2616291"/>
                <a:gridCol w="2616291"/>
              </a:tblGrid>
              <a:tr h="432048">
                <a:tc gridSpan="3">
                  <a:txBody>
                    <a:bodyPr/>
                    <a:lstStyle/>
                    <a:p>
                      <a:r>
                        <a:rPr lang="ru-RU" dirty="0" smtClean="0"/>
                        <a:t>Части воздуха</a:t>
                      </a:r>
                      <a:endParaRPr lang="ru-RU" dirty="0"/>
                    </a:p>
                  </a:txBody>
                  <a:tcPr/>
                </a:tc>
                <a:tc hMerge="1">
                  <a:txBody>
                    <a:bodyPr/>
                    <a:lstStyle/>
                    <a:p>
                      <a:endParaRPr lang="ru-RU" dirty="0"/>
                    </a:p>
                  </a:txBody>
                  <a:tcPr/>
                </a:tc>
                <a:tc hMerge="1">
                  <a:txBody>
                    <a:bodyPr/>
                    <a:lstStyle/>
                    <a:p>
                      <a:endParaRPr lang="ru-RU" dirty="0"/>
                    </a:p>
                  </a:txBody>
                  <a:tcPr/>
                </a:tc>
              </a:tr>
              <a:tr h="696077">
                <a:tc>
                  <a:txBody>
                    <a:bodyPr/>
                    <a:lstStyle/>
                    <a:p>
                      <a:r>
                        <a:rPr lang="ru-RU" dirty="0" smtClean="0"/>
                        <a:t>Постоянные</a:t>
                      </a:r>
                      <a:endParaRPr lang="ru-RU" dirty="0"/>
                    </a:p>
                  </a:txBody>
                  <a:tcPr/>
                </a:tc>
                <a:tc>
                  <a:txBody>
                    <a:bodyPr/>
                    <a:lstStyle/>
                    <a:p>
                      <a:r>
                        <a:rPr lang="ru-RU" dirty="0" smtClean="0"/>
                        <a:t>Переменные</a:t>
                      </a:r>
                      <a:endParaRPr lang="ru-RU" dirty="0"/>
                    </a:p>
                  </a:txBody>
                  <a:tcPr/>
                </a:tc>
                <a:tc>
                  <a:txBody>
                    <a:bodyPr/>
                    <a:lstStyle/>
                    <a:p>
                      <a:r>
                        <a:rPr lang="ru-RU" dirty="0" smtClean="0"/>
                        <a:t>Случайные</a:t>
                      </a:r>
                      <a:endParaRPr lang="ru-RU" dirty="0"/>
                    </a:p>
                  </a:txBody>
                  <a:tcPr/>
                </a:tc>
              </a:tr>
              <a:tr h="696077">
                <a:tc>
                  <a:txBody>
                    <a:bodyPr/>
                    <a:lstStyle/>
                    <a:p>
                      <a:endParaRPr lang="ru-RU" dirty="0"/>
                    </a:p>
                  </a:txBody>
                  <a:tcPr/>
                </a:tc>
                <a:tc>
                  <a:txBody>
                    <a:bodyPr/>
                    <a:lstStyle/>
                    <a:p>
                      <a:endParaRPr lang="ru-RU" dirty="0"/>
                    </a:p>
                  </a:txBody>
                  <a:tcPr/>
                </a:tc>
                <a:tc>
                  <a:txBody>
                    <a:bodyPr/>
                    <a:lstStyle/>
                    <a:p>
                      <a:endParaRPr lang="ru-RU"/>
                    </a:p>
                  </a:txBody>
                  <a:tcPr/>
                </a:tc>
              </a:tr>
              <a:tr h="696077">
                <a:tc>
                  <a:txBody>
                    <a:bodyPr/>
                    <a:lstStyle/>
                    <a:p>
                      <a:endParaRPr lang="ru-RU" dirty="0"/>
                    </a:p>
                  </a:txBody>
                  <a:tcPr/>
                </a:tc>
                <a:tc>
                  <a:txBody>
                    <a:bodyPr/>
                    <a:lstStyle/>
                    <a:p>
                      <a:endParaRPr lang="ru-RU"/>
                    </a:p>
                  </a:txBody>
                  <a:tcPr/>
                </a:tc>
                <a:tc>
                  <a:txBody>
                    <a:bodyPr/>
                    <a:lstStyle/>
                    <a:p>
                      <a:endParaRPr lang="ru-RU"/>
                    </a:p>
                  </a:txBody>
                  <a:tcPr/>
                </a:tc>
              </a:tr>
              <a:tr h="696077">
                <a:tc>
                  <a:txBody>
                    <a:bodyPr/>
                    <a:lstStyle/>
                    <a:p>
                      <a:endParaRPr lang="ru-RU"/>
                    </a:p>
                  </a:txBody>
                  <a:tcPr/>
                </a:tc>
                <a:tc>
                  <a:txBody>
                    <a:bodyPr/>
                    <a:lstStyle/>
                    <a:p>
                      <a:endParaRPr lang="ru-RU"/>
                    </a:p>
                  </a:txBody>
                  <a:tcPr/>
                </a:tc>
                <a:tc>
                  <a:txBody>
                    <a:bodyPr/>
                    <a:lstStyle/>
                    <a:p>
                      <a:endParaRPr lang="ru-RU" dirty="0"/>
                    </a:p>
                  </a:txBody>
                  <a:tcPr/>
                </a:tc>
              </a:tr>
              <a:tr h="696077">
                <a:tc>
                  <a:txBody>
                    <a:bodyPr/>
                    <a:lstStyle/>
                    <a:p>
                      <a:endParaRPr lang="ru-RU"/>
                    </a:p>
                  </a:txBody>
                  <a:tcPr/>
                </a:tc>
                <a:tc>
                  <a:txBody>
                    <a:bodyPr/>
                    <a:lstStyle/>
                    <a:p>
                      <a:endParaRPr lang="ru-RU" dirty="0"/>
                    </a:p>
                  </a:txBody>
                  <a:tcPr/>
                </a:tc>
                <a:tc>
                  <a:txBody>
                    <a:bodyPr/>
                    <a:lstStyle/>
                    <a:p>
                      <a:endParaRPr lang="ru-RU" dirty="0"/>
                    </a:p>
                  </a:txBody>
                  <a:tcPr/>
                </a:tc>
              </a:tr>
            </a:tbl>
          </a:graphicData>
        </a:graphic>
      </p:graphicFrame>
      <p:pic>
        <p:nvPicPr>
          <p:cNvPr id="6" name="Picture 2" descr="C:\Users\Nika-comp\Desktop\Технологическая карта Воздух\201159__amazon-forest_p.jpg"/>
          <p:cNvPicPr>
            <a:picLocks noChangeAspect="1" noChangeArrowheads="1"/>
          </p:cNvPicPr>
          <p:nvPr/>
        </p:nvPicPr>
        <p:blipFill>
          <a:blip r:embed="rId2" cstate="print"/>
          <a:srcRect/>
          <a:stretch>
            <a:fillRect/>
          </a:stretch>
        </p:blipFill>
        <p:spPr bwMode="auto">
          <a:xfrm>
            <a:off x="1115616" y="4005064"/>
            <a:ext cx="3600400" cy="2251643"/>
          </a:xfrm>
          <a:prstGeom prst="rect">
            <a:avLst/>
          </a:prstGeom>
          <a:ln>
            <a:noFill/>
          </a:ln>
          <a:effectLst>
            <a:softEdge rad="112500"/>
          </a:effectLst>
        </p:spPr>
      </p:pic>
      <p:pic>
        <p:nvPicPr>
          <p:cNvPr id="8" name="Picture 3" descr="C:\Users\Nika-comp\Desktop\Технологическая карта Воздух\oblaka.jpg"/>
          <p:cNvPicPr>
            <a:picLocks noChangeAspect="1" noChangeArrowheads="1"/>
          </p:cNvPicPr>
          <p:nvPr/>
        </p:nvPicPr>
        <p:blipFill>
          <a:blip r:embed="rId3" cstate="print"/>
          <a:srcRect/>
          <a:stretch>
            <a:fillRect/>
          </a:stretch>
        </p:blipFill>
        <p:spPr bwMode="auto">
          <a:xfrm>
            <a:off x="5364088" y="3573016"/>
            <a:ext cx="3024336" cy="20176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1143000"/>
          </a:xfrm>
        </p:spPr>
        <p:txBody>
          <a:bodyPr/>
          <a:lstStyle/>
          <a:p>
            <a:r>
              <a:rPr lang="ru-RU" dirty="0" smtClean="0"/>
              <a:t>Ход урока</a:t>
            </a:r>
            <a:endParaRPr lang="ru-RU" dirty="0"/>
          </a:p>
        </p:txBody>
      </p:sp>
      <p:sp>
        <p:nvSpPr>
          <p:cNvPr id="3" name="Содержимое 2"/>
          <p:cNvSpPr>
            <a:spLocks noGrp="1"/>
          </p:cNvSpPr>
          <p:nvPr>
            <p:ph idx="1"/>
          </p:nvPr>
        </p:nvSpPr>
        <p:spPr/>
        <p:txBody>
          <a:bodyPr/>
          <a:lstStyle/>
          <a:p>
            <a:pPr>
              <a:buNone/>
            </a:pPr>
            <a:r>
              <a:rPr lang="ru-RU" b="1" dirty="0" smtClean="0"/>
              <a:t>Третий этап. Рефлексия</a:t>
            </a:r>
            <a:endParaRPr lang="ru-RU" dirty="0" smtClean="0"/>
          </a:p>
          <a:p>
            <a:pPr lvl="0"/>
            <a:r>
              <a:rPr lang="ru-RU" i="1" dirty="0" smtClean="0"/>
              <a:t>размышление;</a:t>
            </a:r>
            <a:endParaRPr lang="ru-RU" dirty="0" smtClean="0"/>
          </a:p>
          <a:p>
            <a:pPr lvl="0"/>
            <a:r>
              <a:rPr lang="ru-RU" i="1" dirty="0" smtClean="0"/>
              <a:t>рождение нового знания;</a:t>
            </a:r>
            <a:endParaRPr lang="ru-RU" dirty="0" smtClean="0"/>
          </a:p>
          <a:p>
            <a:pPr lvl="0"/>
            <a:r>
              <a:rPr lang="ru-RU" i="1" dirty="0" smtClean="0"/>
              <a:t>постановка учеником новых целей обучения.</a:t>
            </a:r>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323528" y="1052736"/>
          <a:ext cx="8496943" cy="5400600"/>
        </p:xfrm>
        <a:graphic>
          <a:graphicData uri="http://schemas.openxmlformats.org/drawingml/2006/table">
            <a:tbl>
              <a:tblPr firstRow="1" bandRow="1">
                <a:tableStyleId>{5C22544A-7EE6-4342-B048-85BDC9FD1C3A}</a:tableStyleId>
              </a:tblPr>
              <a:tblGrid>
                <a:gridCol w="3717361"/>
                <a:gridCol w="2379111"/>
                <a:gridCol w="2400471"/>
              </a:tblGrid>
              <a:tr h="653576">
                <a:tc>
                  <a:txBody>
                    <a:bodyPr/>
                    <a:lstStyle/>
                    <a:p>
                      <a:r>
                        <a:rPr lang="ru-RU" sz="1600" dirty="0" smtClean="0"/>
                        <a:t>Область</a:t>
                      </a:r>
                      <a:r>
                        <a:rPr lang="ru-RU" sz="1600" baseline="0" dirty="0" smtClean="0"/>
                        <a:t> применения</a:t>
                      </a:r>
                      <a:endParaRPr lang="ru-RU" sz="1600" dirty="0"/>
                    </a:p>
                  </a:txBody>
                  <a:tcPr/>
                </a:tc>
                <a:tc>
                  <a:txBody>
                    <a:bodyPr/>
                    <a:lstStyle/>
                    <a:p>
                      <a:r>
                        <a:rPr lang="ru-RU" sz="1600" dirty="0" smtClean="0"/>
                        <a:t>Используется воздух как смесь газов</a:t>
                      </a:r>
                      <a:endParaRPr lang="ru-RU" sz="1600" dirty="0"/>
                    </a:p>
                  </a:txBody>
                  <a:tcPr/>
                </a:tc>
                <a:tc>
                  <a:txBody>
                    <a:bodyPr/>
                    <a:lstStyle/>
                    <a:p>
                      <a:r>
                        <a:rPr lang="ru-RU" sz="1600" dirty="0" smtClean="0"/>
                        <a:t>Используются компоненты воздуха</a:t>
                      </a:r>
                      <a:endParaRPr lang="ru-RU" sz="1600" dirty="0"/>
                    </a:p>
                  </a:txBody>
                  <a:tcPr/>
                </a:tc>
              </a:tr>
              <a:tr h="1135158">
                <a:tc>
                  <a:txBody>
                    <a:bodyPr/>
                    <a:lstStyle/>
                    <a:p>
                      <a:r>
                        <a:rPr lang="ru-RU" sz="2000" dirty="0" smtClean="0"/>
                        <a:t>Заполнение гелием воздушных шаров и дирижаблей</a:t>
                      </a:r>
                      <a:endParaRPr lang="ru-RU" sz="2000" dirty="0"/>
                    </a:p>
                  </a:txBody>
                  <a:tcPr/>
                </a:tc>
                <a:tc>
                  <a:txBody>
                    <a:bodyPr/>
                    <a:lstStyle/>
                    <a:p>
                      <a:endParaRPr lang="ru-RU"/>
                    </a:p>
                  </a:txBody>
                  <a:tcPr/>
                </a:tc>
                <a:tc>
                  <a:txBody>
                    <a:bodyPr/>
                    <a:lstStyle/>
                    <a:p>
                      <a:endParaRPr lang="ru-RU"/>
                    </a:p>
                  </a:txBody>
                  <a:tcPr/>
                </a:tc>
              </a:tr>
              <a:tr h="1135158">
                <a:tc>
                  <a:txBody>
                    <a:bodyPr/>
                    <a:lstStyle/>
                    <a:p>
                      <a:r>
                        <a:rPr lang="ru-RU" sz="2000" dirty="0" smtClean="0"/>
                        <a:t>Приготовление смесей</a:t>
                      </a:r>
                      <a:r>
                        <a:rPr lang="ru-RU" sz="2000" baseline="0" dirty="0" smtClean="0"/>
                        <a:t> для дыхания при проведении подводных работ</a:t>
                      </a:r>
                      <a:endParaRPr lang="ru-RU" sz="2000" dirty="0"/>
                    </a:p>
                  </a:txBody>
                  <a:tcPr/>
                </a:tc>
                <a:tc>
                  <a:txBody>
                    <a:bodyPr/>
                    <a:lstStyle/>
                    <a:p>
                      <a:endParaRPr lang="ru-RU"/>
                    </a:p>
                  </a:txBody>
                  <a:tcPr/>
                </a:tc>
                <a:tc>
                  <a:txBody>
                    <a:bodyPr/>
                    <a:lstStyle/>
                    <a:p>
                      <a:endParaRPr lang="ru-RU"/>
                    </a:p>
                  </a:txBody>
                  <a:tcPr/>
                </a:tc>
              </a:tr>
              <a:tr h="791171">
                <a:tc>
                  <a:txBody>
                    <a:bodyPr/>
                    <a:lstStyle/>
                    <a:p>
                      <a:r>
                        <a:rPr lang="ru-RU" sz="2000" dirty="0" smtClean="0"/>
                        <a:t>Работа ветряных электростанций</a:t>
                      </a:r>
                      <a:endParaRPr lang="ru-RU" sz="2000" dirty="0"/>
                    </a:p>
                  </a:txBody>
                  <a:tcPr/>
                </a:tc>
                <a:tc>
                  <a:txBody>
                    <a:bodyPr/>
                    <a:lstStyle/>
                    <a:p>
                      <a:endParaRPr lang="ru-RU" dirty="0"/>
                    </a:p>
                  </a:txBody>
                  <a:tcPr/>
                </a:tc>
                <a:tc>
                  <a:txBody>
                    <a:bodyPr/>
                    <a:lstStyle/>
                    <a:p>
                      <a:endParaRPr lang="ru-RU"/>
                    </a:p>
                  </a:txBody>
                  <a:tcPr/>
                </a:tc>
              </a:tr>
              <a:tr h="447183">
                <a:tc>
                  <a:txBody>
                    <a:bodyPr/>
                    <a:lstStyle/>
                    <a:p>
                      <a:r>
                        <a:rPr lang="ru-RU" sz="2000" dirty="0" smtClean="0"/>
                        <a:t>Сушка волос феном</a:t>
                      </a:r>
                      <a:endParaRPr lang="ru-RU" sz="2000" dirty="0"/>
                    </a:p>
                  </a:txBody>
                  <a:tcPr/>
                </a:tc>
                <a:tc>
                  <a:txBody>
                    <a:bodyPr/>
                    <a:lstStyle/>
                    <a:p>
                      <a:endParaRPr lang="ru-RU"/>
                    </a:p>
                  </a:txBody>
                  <a:tcPr/>
                </a:tc>
                <a:tc>
                  <a:txBody>
                    <a:bodyPr/>
                    <a:lstStyle/>
                    <a:p>
                      <a:endParaRPr lang="ru-RU"/>
                    </a:p>
                  </a:txBody>
                  <a:tcPr/>
                </a:tc>
              </a:tr>
              <a:tr h="447183">
                <a:tc>
                  <a:txBody>
                    <a:bodyPr/>
                    <a:lstStyle/>
                    <a:p>
                      <a:r>
                        <a:rPr lang="ru-RU" sz="2000" dirty="0" smtClean="0"/>
                        <a:t>Световая реклама</a:t>
                      </a:r>
                      <a:endParaRPr lang="ru-RU" sz="2000" dirty="0"/>
                    </a:p>
                  </a:txBody>
                  <a:tcPr/>
                </a:tc>
                <a:tc>
                  <a:txBody>
                    <a:bodyPr/>
                    <a:lstStyle/>
                    <a:p>
                      <a:endParaRPr lang="ru-RU"/>
                    </a:p>
                  </a:txBody>
                  <a:tcPr/>
                </a:tc>
                <a:tc>
                  <a:txBody>
                    <a:bodyPr/>
                    <a:lstStyle/>
                    <a:p>
                      <a:endParaRPr lang="ru-RU"/>
                    </a:p>
                  </a:txBody>
                  <a:tcPr/>
                </a:tc>
              </a:tr>
              <a:tr h="791171">
                <a:tc>
                  <a:txBody>
                    <a:bodyPr/>
                    <a:lstStyle/>
                    <a:p>
                      <a:r>
                        <a:rPr lang="ru-RU" sz="2000" dirty="0" smtClean="0"/>
                        <a:t>Хранение биоматериалов</a:t>
                      </a:r>
                      <a:r>
                        <a:rPr lang="ru-RU" sz="2000" baseline="0" dirty="0" smtClean="0"/>
                        <a:t> при низких температурах</a:t>
                      </a:r>
                      <a:endParaRPr lang="ru-RU" sz="2000" dirty="0"/>
                    </a:p>
                  </a:txBody>
                  <a:tcPr/>
                </a:tc>
                <a:tc>
                  <a:txBody>
                    <a:bodyPr/>
                    <a:lstStyle/>
                    <a:p>
                      <a:endParaRPr lang="ru-RU"/>
                    </a:p>
                  </a:txBody>
                  <a:tcPr/>
                </a:tc>
                <a:tc>
                  <a:txBody>
                    <a:bodyPr/>
                    <a:lstStyle/>
                    <a:p>
                      <a:endParaRPr lang="ru-RU"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692696"/>
            <a:ext cx="8892480" cy="1143000"/>
          </a:xfrm>
        </p:spPr>
        <p:txBody>
          <a:bodyPr>
            <a:prstTxWarp prst="textDeflateTop">
              <a:avLst/>
            </a:prstTxWarp>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Мы узнали о воздухе больше!</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Рисунок 3" descr="51063603883a1.jpg"/>
          <p:cNvPicPr>
            <a:picLocks noChangeAspect="1"/>
          </p:cNvPicPr>
          <p:nvPr/>
        </p:nvPicPr>
        <p:blipFill>
          <a:blip r:embed="rId2" cstate="print"/>
          <a:stretch>
            <a:fillRect/>
          </a:stretch>
        </p:blipFill>
        <p:spPr>
          <a:xfrm>
            <a:off x="1547664" y="1916833"/>
            <a:ext cx="6480720" cy="475252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lstStyle/>
          <a:p>
            <a:r>
              <a:rPr lang="ru-RU" dirty="0" smtClean="0"/>
              <a:t>Образовательные технологии</a:t>
            </a:r>
            <a:endParaRPr lang="ru-RU" dirty="0"/>
          </a:p>
        </p:txBody>
      </p:sp>
      <p:sp>
        <p:nvSpPr>
          <p:cNvPr id="3" name="Содержимое 2"/>
          <p:cNvSpPr>
            <a:spLocks noGrp="1"/>
          </p:cNvSpPr>
          <p:nvPr>
            <p:ph idx="1"/>
          </p:nvPr>
        </p:nvSpPr>
        <p:spPr/>
        <p:txBody>
          <a:bodyPr>
            <a:normAutofit lnSpcReduction="10000"/>
          </a:bodyPr>
          <a:lstStyle/>
          <a:p>
            <a:pPr>
              <a:buNone/>
            </a:pPr>
            <a:r>
              <a:rPr lang="ru-RU" sz="2800" b="1" dirty="0" smtClean="0"/>
              <a:t>Технология развития критического мышления</a:t>
            </a:r>
            <a:endParaRPr lang="ru-RU" sz="3600" dirty="0" smtClean="0"/>
          </a:p>
          <a:p>
            <a:pPr lvl="1"/>
            <a:r>
              <a:rPr lang="ru-RU" b="1" i="1" dirty="0" smtClean="0"/>
              <a:t>Приёмы и стратегии:</a:t>
            </a:r>
            <a:endParaRPr lang="ru-RU" sz="3400" dirty="0" smtClean="0"/>
          </a:p>
          <a:p>
            <a:pPr lvl="2"/>
            <a:r>
              <a:rPr lang="ru-RU" i="1" dirty="0" smtClean="0"/>
              <a:t>бортовой журнал;</a:t>
            </a:r>
            <a:endParaRPr lang="ru-RU" sz="2900" dirty="0" smtClean="0"/>
          </a:p>
          <a:p>
            <a:pPr lvl="2"/>
            <a:r>
              <a:rPr lang="ru-RU" i="1" dirty="0" smtClean="0"/>
              <a:t>кластер;</a:t>
            </a:r>
            <a:endParaRPr lang="ru-RU" sz="2900" dirty="0" smtClean="0"/>
          </a:p>
          <a:p>
            <a:pPr lvl="2"/>
            <a:r>
              <a:rPr lang="ru-RU" i="1" dirty="0" smtClean="0"/>
              <a:t>смысловое чтение</a:t>
            </a:r>
            <a:endParaRPr lang="ru-RU" sz="2900" dirty="0" smtClean="0"/>
          </a:p>
          <a:p>
            <a:pPr>
              <a:buNone/>
            </a:pPr>
            <a:r>
              <a:rPr lang="ru-RU" sz="2800" b="1" dirty="0" smtClean="0"/>
              <a:t>Технология проблемного обучения</a:t>
            </a:r>
            <a:endParaRPr lang="ru-RU" sz="3600" dirty="0" smtClean="0"/>
          </a:p>
          <a:p>
            <a:pPr lvl="1"/>
            <a:r>
              <a:rPr lang="ru-RU" i="1" dirty="0" err="1" smtClean="0"/>
              <a:t>межпредметные</a:t>
            </a:r>
            <a:r>
              <a:rPr lang="ru-RU" i="1" dirty="0" smtClean="0"/>
              <a:t> связи</a:t>
            </a:r>
            <a:endParaRPr lang="ru-RU" sz="3200" dirty="0" smtClean="0"/>
          </a:p>
          <a:p>
            <a:pPr>
              <a:buNone/>
            </a:pPr>
            <a:r>
              <a:rPr lang="ru-RU" sz="2800" b="1" dirty="0" smtClean="0"/>
              <a:t>Технология проектной деятельности</a:t>
            </a:r>
            <a:endParaRPr lang="ru-RU" sz="3600" dirty="0" smtClean="0"/>
          </a:p>
          <a:p>
            <a:pPr lvl="1"/>
            <a:r>
              <a:rPr lang="ru-RU" i="1" dirty="0" smtClean="0"/>
              <a:t>мини-проект</a:t>
            </a:r>
            <a:endParaRPr lang="ru-RU" sz="3200" dirty="0" smtClean="0"/>
          </a:p>
          <a:p>
            <a:pPr>
              <a:buNone/>
            </a:pP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lstStyle/>
          <a:p>
            <a:r>
              <a:rPr lang="ru-RU" dirty="0" smtClean="0"/>
              <a:t>Анализ урока</a:t>
            </a:r>
            <a:endParaRPr lang="ru-RU" dirty="0"/>
          </a:p>
        </p:txBody>
      </p:sp>
      <p:sp>
        <p:nvSpPr>
          <p:cNvPr id="3" name="Содержимое 2"/>
          <p:cNvSpPr>
            <a:spLocks noGrp="1"/>
          </p:cNvSpPr>
          <p:nvPr>
            <p:ph idx="1"/>
          </p:nvPr>
        </p:nvSpPr>
        <p:spPr>
          <a:xfrm>
            <a:off x="467544" y="1700808"/>
            <a:ext cx="8229600" cy="4389120"/>
          </a:xfrm>
        </p:spPr>
        <p:txBody>
          <a:bodyPr>
            <a:normAutofit fontScale="70000" lnSpcReduction="20000"/>
          </a:bodyPr>
          <a:lstStyle/>
          <a:p>
            <a:pPr marL="0" indent="0">
              <a:buNone/>
            </a:pPr>
            <a:r>
              <a:rPr lang="ru-RU" i="1" dirty="0" smtClean="0"/>
              <a:t>Урок прошёл в хорошем темпе, учащиеся выполнили запланированный объём работы.</a:t>
            </a:r>
            <a:endParaRPr lang="ru-RU" dirty="0" smtClean="0"/>
          </a:p>
          <a:p>
            <a:pPr marL="0" indent="0">
              <a:buNone/>
            </a:pPr>
            <a:r>
              <a:rPr lang="ru-RU" i="1" dirty="0" smtClean="0"/>
              <a:t>Разнообразие форм работы и способов её организации позволили сохранить работоспособность и концентрацию внимания в течение всего урока. </a:t>
            </a:r>
            <a:endParaRPr lang="ru-RU" dirty="0" smtClean="0"/>
          </a:p>
          <a:p>
            <a:pPr marL="0" indent="0">
              <a:buNone/>
            </a:pPr>
            <a:r>
              <a:rPr lang="ru-RU" i="1" dirty="0" smtClean="0"/>
              <a:t>В работу были вовлечены все учащиеся.</a:t>
            </a:r>
            <a:endParaRPr lang="ru-RU" dirty="0" smtClean="0"/>
          </a:p>
          <a:p>
            <a:pPr marL="0" indent="0">
              <a:buNone/>
            </a:pPr>
            <a:r>
              <a:rPr lang="ru-RU" i="1" dirty="0" smtClean="0"/>
              <a:t>Разработанный материал к уроку снизил затраты времени на выполнение заданий.</a:t>
            </a:r>
            <a:endParaRPr lang="ru-RU" dirty="0" smtClean="0"/>
          </a:p>
          <a:p>
            <a:pPr marL="0" indent="0">
              <a:buNone/>
            </a:pPr>
            <a:r>
              <a:rPr lang="ru-RU" i="1" dirty="0" smtClean="0"/>
              <a:t>Следует отметить добросовестную работу с текстом учебника.</a:t>
            </a:r>
            <a:endParaRPr lang="ru-RU" dirty="0" smtClean="0"/>
          </a:p>
          <a:p>
            <a:pPr marL="0" indent="0">
              <a:buNone/>
            </a:pPr>
            <a:r>
              <a:rPr lang="ru-RU" i="1" dirty="0" smtClean="0"/>
              <a:t>Наибольшую активность учащиеся проявили на стадии вызова и во время групповой работы.</a:t>
            </a:r>
            <a:endParaRPr lang="ru-RU" dirty="0" smtClean="0"/>
          </a:p>
          <a:p>
            <a:pPr marL="0" indent="0">
              <a:buNone/>
            </a:pPr>
            <a:r>
              <a:rPr lang="ru-RU" i="1" dirty="0" smtClean="0"/>
              <a:t>Наибольшая помощь учителя потребовалась при выполнении мини-проекта.</a:t>
            </a:r>
            <a:endParaRPr lang="ru-RU" dirty="0" smtClean="0"/>
          </a:p>
          <a:p>
            <a:pPr marL="0" indent="0">
              <a:buNone/>
            </a:pPr>
            <a:r>
              <a:rPr lang="ru-RU" i="1" dirty="0" smtClean="0"/>
              <a:t>Осталось мало времени на коррекцию содержания высказываний на стадии вызова (была перенесена в домашнее задание).</a:t>
            </a:r>
            <a:endParaRPr lang="ru-RU" dirty="0" smtClean="0"/>
          </a:p>
          <a:p>
            <a:pPr marL="0" indent="0">
              <a:buNone/>
            </a:pPr>
            <a:r>
              <a:rPr lang="ru-RU" i="1" dirty="0" smtClean="0"/>
              <a:t>В будущем следует включить в содержание урока работу с информацией о проблемах загрязнения воздуха.</a:t>
            </a:r>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Цели урока</a:t>
            </a:r>
            <a:endParaRPr lang="ru-RU" dirty="0"/>
          </a:p>
        </p:txBody>
      </p:sp>
      <p:sp>
        <p:nvSpPr>
          <p:cNvPr id="3" name="Содержимое 2"/>
          <p:cNvSpPr>
            <a:spLocks noGrp="1"/>
          </p:cNvSpPr>
          <p:nvPr>
            <p:ph idx="1"/>
          </p:nvPr>
        </p:nvSpPr>
        <p:spPr/>
        <p:txBody>
          <a:bodyPr/>
          <a:lstStyle/>
          <a:p>
            <a:pPr lvl="0"/>
            <a:endParaRPr lang="ru-RU" i="1" dirty="0" smtClean="0"/>
          </a:p>
          <a:p>
            <a:pPr lvl="0"/>
            <a:r>
              <a:rPr lang="ru-RU" i="1" dirty="0" smtClean="0"/>
              <a:t>формирование познавательного мотива учебной деятельности;</a:t>
            </a:r>
            <a:endParaRPr lang="ru-RU" dirty="0" smtClean="0"/>
          </a:p>
          <a:p>
            <a:pPr lvl="0"/>
            <a:r>
              <a:rPr lang="ru-RU" i="1" dirty="0" smtClean="0"/>
              <a:t>тренировка мыслительных операций;</a:t>
            </a:r>
            <a:endParaRPr lang="ru-RU" dirty="0" smtClean="0"/>
          </a:p>
          <a:p>
            <a:pPr lvl="0"/>
            <a:r>
              <a:rPr lang="ru-RU" i="1" dirty="0" smtClean="0"/>
              <a:t>изучение </a:t>
            </a:r>
            <a:r>
              <a:rPr lang="ru-RU" i="1" dirty="0" smtClean="0"/>
              <a:t>истории открытия состава </a:t>
            </a:r>
            <a:r>
              <a:rPr lang="ru-RU" i="1" dirty="0" smtClean="0"/>
              <a:t>воздуха</a:t>
            </a:r>
            <a:endParaRPr lang="ru-RU" dirty="0" smtClean="0"/>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2204864"/>
            <a:ext cx="7685630" cy="2554545"/>
          </a:xfrm>
          <a:prstGeom prst="rect">
            <a:avLst/>
          </a:prstGeom>
          <a:solidFill>
            <a:srgbClr val="0070C0"/>
          </a:solidFill>
          <a:effectLst>
            <a:glow rad="139700">
              <a:schemeClr val="accent1">
                <a:satMod val="175000"/>
                <a:alpha val="40000"/>
              </a:schemeClr>
            </a:glow>
          </a:effectLst>
        </p:spPr>
        <p:txBody>
          <a:bodyPr wrap="square" lIns="91440" tIns="45720" rIns="91440" bIns="45720">
            <a:spAutoFit/>
            <a:scene3d>
              <a:camera prst="orthographicFront"/>
              <a:lightRig rig="threePt" dir="t"/>
            </a:scene3d>
            <a:sp3d extrusionH="57150">
              <a:bevelT w="38100" h="38100"/>
            </a:sp3d>
          </a:bodyPr>
          <a:lstStyle/>
          <a:p>
            <a:pPr algn="ctr"/>
            <a:r>
              <a:rPr lang="ru-RU" sz="8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Спасибо за внимание!</a:t>
            </a:r>
            <a:endParaRPr lang="ru-RU" sz="8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Задачи урока</a:t>
            </a:r>
            <a:endParaRPr lang="ru-RU" dirty="0"/>
          </a:p>
        </p:txBody>
      </p:sp>
      <p:sp>
        <p:nvSpPr>
          <p:cNvPr id="3" name="Содержимое 2"/>
          <p:cNvSpPr>
            <a:spLocks noGrp="1"/>
          </p:cNvSpPr>
          <p:nvPr>
            <p:ph idx="1"/>
          </p:nvPr>
        </p:nvSpPr>
        <p:spPr/>
        <p:txBody>
          <a:bodyPr/>
          <a:lstStyle/>
          <a:p>
            <a:pPr lvl="0"/>
            <a:endParaRPr lang="ru-RU" i="1" dirty="0" smtClean="0"/>
          </a:p>
          <a:p>
            <a:pPr lvl="0"/>
            <a:r>
              <a:rPr lang="ru-RU" i="1" dirty="0" smtClean="0"/>
              <a:t>включение знаний о воздухе в контекст решения учащимися практических задач;</a:t>
            </a:r>
            <a:endParaRPr lang="ru-RU" dirty="0" smtClean="0"/>
          </a:p>
          <a:p>
            <a:pPr lvl="0"/>
            <a:r>
              <a:rPr lang="ru-RU" i="1" dirty="0" smtClean="0"/>
              <a:t>о</a:t>
            </a:r>
            <a:r>
              <a:rPr lang="ru-RU" i="1" dirty="0" smtClean="0"/>
              <a:t>тработка способов информационного поиска в открытом образовательном пространстве;</a:t>
            </a:r>
            <a:endParaRPr lang="ru-RU" dirty="0" smtClean="0"/>
          </a:p>
          <a:p>
            <a:pPr lvl="0"/>
            <a:r>
              <a:rPr lang="ru-RU" i="1" dirty="0" smtClean="0"/>
              <a:t>демонстрация важности учебного сотрудничества для достижения целей обучения</a:t>
            </a:r>
            <a:endParaRPr lang="ru-RU"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lstStyle/>
          <a:p>
            <a:r>
              <a:rPr lang="ru-RU" dirty="0" smtClean="0"/>
              <a:t>Планируемые результаты</a:t>
            </a:r>
            <a:endParaRPr lang="ru-RU" dirty="0"/>
          </a:p>
        </p:txBody>
      </p:sp>
      <p:sp>
        <p:nvSpPr>
          <p:cNvPr id="3" name="Содержимое 2"/>
          <p:cNvSpPr>
            <a:spLocks noGrp="1"/>
          </p:cNvSpPr>
          <p:nvPr>
            <p:ph idx="1"/>
          </p:nvPr>
        </p:nvSpPr>
        <p:spPr/>
        <p:txBody>
          <a:bodyPr>
            <a:normAutofit fontScale="92500" lnSpcReduction="20000"/>
          </a:bodyPr>
          <a:lstStyle/>
          <a:p>
            <a:pPr lvl="0"/>
            <a:r>
              <a:rPr lang="ru-RU" sz="2800" b="1" i="1" dirty="0" smtClean="0"/>
              <a:t>предметные:</a:t>
            </a:r>
            <a:endParaRPr lang="ru-RU" sz="4000" dirty="0" smtClean="0"/>
          </a:p>
          <a:p>
            <a:pPr lvl="1"/>
            <a:r>
              <a:rPr lang="ru-RU" i="1" dirty="0" smtClean="0"/>
              <a:t>знание массовых и объёмных долей постоянных компонентов воздуха; </a:t>
            </a:r>
            <a:endParaRPr lang="ru-RU" sz="3600" dirty="0" smtClean="0"/>
          </a:p>
          <a:p>
            <a:pPr lvl="1"/>
            <a:r>
              <a:rPr lang="ru-RU" i="1" dirty="0" smtClean="0"/>
              <a:t>знание способа практического определения содержания кислорода в воздухе;</a:t>
            </a:r>
            <a:endParaRPr lang="ru-RU" sz="3600" dirty="0" smtClean="0"/>
          </a:p>
          <a:p>
            <a:pPr lvl="1"/>
            <a:r>
              <a:rPr lang="ru-RU" i="1" dirty="0" smtClean="0"/>
              <a:t>знание областей применения воздуха и его компонентов;</a:t>
            </a:r>
            <a:endParaRPr lang="ru-RU" sz="3600" dirty="0" smtClean="0"/>
          </a:p>
          <a:p>
            <a:pPr lvl="0"/>
            <a:r>
              <a:rPr lang="ru-RU" sz="2800" b="1" i="1" dirty="0" err="1" smtClean="0"/>
              <a:t>метапредметные</a:t>
            </a:r>
            <a:r>
              <a:rPr lang="ru-RU" sz="2800" b="1" i="1" dirty="0" smtClean="0"/>
              <a:t>:</a:t>
            </a:r>
            <a:endParaRPr lang="ru-RU" sz="4000" dirty="0" smtClean="0"/>
          </a:p>
          <a:p>
            <a:pPr lvl="1"/>
            <a:r>
              <a:rPr lang="ru-RU" i="1" dirty="0" smtClean="0"/>
              <a:t>умение анализировать текст;</a:t>
            </a:r>
            <a:endParaRPr lang="ru-RU" sz="3600" dirty="0" smtClean="0"/>
          </a:p>
          <a:p>
            <a:pPr lvl="1"/>
            <a:r>
              <a:rPr lang="ru-RU" i="1" dirty="0" smtClean="0"/>
              <a:t>умение добывать и структурировать информацию</a:t>
            </a:r>
            <a:endParaRPr lang="ru-RU" sz="3600" dirty="0" smtClean="0"/>
          </a:p>
          <a:p>
            <a:pPr lvl="0"/>
            <a:r>
              <a:rPr lang="ru-RU" sz="2800" b="1" i="1" dirty="0" smtClean="0"/>
              <a:t>личностные:</a:t>
            </a:r>
            <a:endParaRPr lang="ru-RU" sz="4000" dirty="0" smtClean="0"/>
          </a:p>
          <a:p>
            <a:pPr lvl="1"/>
            <a:r>
              <a:rPr lang="ru-RU" i="1" dirty="0" smtClean="0"/>
              <a:t>принятие как ценности процесса познания и экологических представлений</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Формируемые УУД</a:t>
            </a:r>
            <a:endParaRPr lang="ru-RU" dirty="0"/>
          </a:p>
        </p:txBody>
      </p:sp>
      <p:sp>
        <p:nvSpPr>
          <p:cNvPr id="3" name="Содержимое 2"/>
          <p:cNvSpPr>
            <a:spLocks noGrp="1"/>
          </p:cNvSpPr>
          <p:nvPr>
            <p:ph idx="1"/>
          </p:nvPr>
        </p:nvSpPr>
        <p:spPr/>
        <p:txBody>
          <a:bodyPr>
            <a:normAutofit fontScale="85000" lnSpcReduction="20000"/>
          </a:bodyPr>
          <a:lstStyle/>
          <a:p>
            <a:pPr lvl="0"/>
            <a:r>
              <a:rPr lang="ru-RU" sz="2800" b="1" i="1" dirty="0" smtClean="0"/>
              <a:t>личностные:</a:t>
            </a:r>
            <a:endParaRPr lang="ru-RU" sz="4000" dirty="0" smtClean="0"/>
          </a:p>
          <a:p>
            <a:pPr lvl="1"/>
            <a:r>
              <a:rPr lang="ru-RU" i="1" dirty="0" smtClean="0"/>
              <a:t>восприятие процесса обучения как условия саморазвития;</a:t>
            </a:r>
            <a:endParaRPr lang="ru-RU" sz="3600" dirty="0" smtClean="0"/>
          </a:p>
          <a:p>
            <a:pPr lvl="1"/>
            <a:r>
              <a:rPr lang="ru-RU" i="1" dirty="0" smtClean="0"/>
              <a:t>формирование научной картины мира</a:t>
            </a:r>
            <a:endParaRPr lang="ru-RU" sz="3600" dirty="0" smtClean="0"/>
          </a:p>
          <a:p>
            <a:pPr lvl="0"/>
            <a:r>
              <a:rPr lang="ru-RU" sz="2800" b="1" i="1" dirty="0" smtClean="0"/>
              <a:t>регулятивные:</a:t>
            </a:r>
            <a:endParaRPr lang="ru-RU" sz="4000" dirty="0" smtClean="0"/>
          </a:p>
          <a:p>
            <a:pPr lvl="1"/>
            <a:r>
              <a:rPr lang="ru-RU" i="1" dirty="0" smtClean="0"/>
              <a:t>регуляция учебной деятельности;</a:t>
            </a:r>
            <a:endParaRPr lang="ru-RU" sz="3600" dirty="0" smtClean="0"/>
          </a:p>
          <a:p>
            <a:pPr lvl="1"/>
            <a:r>
              <a:rPr lang="ru-RU" i="1" dirty="0" err="1" smtClean="0"/>
              <a:t>саморегуляция</a:t>
            </a:r>
            <a:r>
              <a:rPr lang="ru-RU" i="1" dirty="0" smtClean="0"/>
              <a:t> эмоциональных и функциональных состояний;</a:t>
            </a:r>
            <a:endParaRPr lang="ru-RU" sz="3600" dirty="0" smtClean="0"/>
          </a:p>
          <a:p>
            <a:pPr lvl="0"/>
            <a:r>
              <a:rPr lang="ru-RU" sz="2800" b="1" i="1" dirty="0" smtClean="0"/>
              <a:t>коммуникативные:</a:t>
            </a:r>
            <a:endParaRPr lang="ru-RU" sz="4000" dirty="0" smtClean="0"/>
          </a:p>
          <a:p>
            <a:pPr lvl="1"/>
            <a:r>
              <a:rPr lang="ru-RU" i="1" dirty="0" smtClean="0"/>
              <a:t>опыт самостоятельного речевого высказывания;</a:t>
            </a:r>
            <a:endParaRPr lang="ru-RU" sz="3600" dirty="0" smtClean="0"/>
          </a:p>
          <a:p>
            <a:pPr lvl="1"/>
            <a:r>
              <a:rPr lang="ru-RU" i="1" dirty="0" smtClean="0"/>
              <a:t>опыт включения в работу группы сверстников</a:t>
            </a:r>
            <a:endParaRPr lang="ru-RU" sz="3600" dirty="0" smtClean="0"/>
          </a:p>
          <a:p>
            <a:pPr lvl="0"/>
            <a:r>
              <a:rPr lang="ru-RU" sz="2800" b="1" i="1" dirty="0" smtClean="0"/>
              <a:t>познавательные:</a:t>
            </a:r>
            <a:endParaRPr lang="ru-RU" sz="4000" dirty="0" smtClean="0"/>
          </a:p>
          <a:p>
            <a:pPr lvl="1"/>
            <a:r>
              <a:rPr lang="ru-RU" i="1" dirty="0" err="1" smtClean="0"/>
              <a:t>целеполагание</a:t>
            </a:r>
            <a:r>
              <a:rPr lang="ru-RU" i="1" dirty="0" smtClean="0"/>
              <a:t>;</a:t>
            </a:r>
            <a:endParaRPr lang="ru-RU" sz="3600" dirty="0" smtClean="0"/>
          </a:p>
          <a:p>
            <a:pPr lvl="1"/>
            <a:r>
              <a:rPr lang="ru-RU" i="1" dirty="0" smtClean="0"/>
              <a:t>методы информационного поиска;</a:t>
            </a:r>
            <a:endParaRPr lang="ru-RU" sz="3600" dirty="0" smtClean="0"/>
          </a:p>
          <a:p>
            <a:pPr lvl="1"/>
            <a:r>
              <a:rPr lang="ru-RU" i="1" dirty="0" smtClean="0"/>
              <a:t>тренировка мыслительных операций</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lstStyle/>
          <a:p>
            <a:r>
              <a:rPr lang="ru-RU" dirty="0" smtClean="0"/>
              <a:t>Ход урока</a:t>
            </a:r>
            <a:endParaRPr lang="ru-RU" dirty="0"/>
          </a:p>
        </p:txBody>
      </p:sp>
      <p:sp>
        <p:nvSpPr>
          <p:cNvPr id="3" name="Содержимое 2"/>
          <p:cNvSpPr>
            <a:spLocks noGrp="1"/>
          </p:cNvSpPr>
          <p:nvPr>
            <p:ph idx="1"/>
          </p:nvPr>
        </p:nvSpPr>
        <p:spPr/>
        <p:txBody>
          <a:bodyPr>
            <a:normAutofit/>
          </a:bodyPr>
          <a:lstStyle/>
          <a:p>
            <a:pPr>
              <a:buNone/>
            </a:pPr>
            <a:r>
              <a:rPr lang="ru-RU" b="1" dirty="0" smtClean="0"/>
              <a:t>Первый этап. Вызов</a:t>
            </a:r>
            <a:endParaRPr lang="ru-RU" dirty="0" smtClean="0"/>
          </a:p>
          <a:p>
            <a:pPr lvl="0"/>
            <a:r>
              <a:rPr lang="ru-RU" i="1" dirty="0" smtClean="0"/>
              <a:t>актуализация имеющихся знаний по теме;</a:t>
            </a:r>
            <a:endParaRPr lang="ru-RU" dirty="0" smtClean="0"/>
          </a:p>
          <a:p>
            <a:pPr lvl="0"/>
            <a:r>
              <a:rPr lang="ru-RU" i="1" dirty="0" smtClean="0"/>
              <a:t>вызов интереса к получению новой информации;</a:t>
            </a:r>
            <a:endParaRPr lang="ru-RU" dirty="0" smtClean="0"/>
          </a:p>
          <a:p>
            <a:pPr lvl="0"/>
            <a:r>
              <a:rPr lang="ru-RU" i="1" dirty="0" smtClean="0"/>
              <a:t>постановка учащимися собственных целей обучения.</a:t>
            </a:r>
            <a:endParaRPr lang="ru-RU"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Nika-comp\Desktop\Технологическая карта Воздух\neon.jpg"/>
          <p:cNvPicPr>
            <a:picLocks noChangeAspect="1" noChangeArrowheads="1"/>
          </p:cNvPicPr>
          <p:nvPr/>
        </p:nvPicPr>
        <p:blipFill>
          <a:blip r:embed="rId2" cstate="print"/>
          <a:srcRect/>
          <a:stretch>
            <a:fillRect/>
          </a:stretch>
        </p:blipFill>
        <p:spPr bwMode="auto">
          <a:xfrm>
            <a:off x="861810" y="1124744"/>
            <a:ext cx="7670630" cy="5199339"/>
          </a:xfrm>
          <a:prstGeom prst="rect">
            <a:avLst/>
          </a:prstGeom>
          <a:noFill/>
        </p:spPr>
      </p:pic>
      <p:pic>
        <p:nvPicPr>
          <p:cNvPr id="3" name="Picture 2" descr="C:\Users\Nika-comp\Desktop\Технологическая карта Воздух\azot.jpg"/>
          <p:cNvPicPr>
            <a:picLocks noChangeAspect="1" noChangeArrowheads="1"/>
          </p:cNvPicPr>
          <p:nvPr/>
        </p:nvPicPr>
        <p:blipFill>
          <a:blip r:embed="rId3" cstate="print"/>
          <a:srcRect/>
          <a:stretch>
            <a:fillRect/>
          </a:stretch>
        </p:blipFill>
        <p:spPr bwMode="auto">
          <a:xfrm>
            <a:off x="2051720" y="3501008"/>
            <a:ext cx="4392488" cy="3145971"/>
          </a:xfrm>
          <a:prstGeom prst="rect">
            <a:avLst/>
          </a:prstGeom>
          <a:noFill/>
        </p:spPr>
      </p:pic>
      <p:pic>
        <p:nvPicPr>
          <p:cNvPr id="4" name="Picture 2" descr="C:\Users\Nika-comp\Desktop\Технологическая карта Воздух\gaz-balon.jpg"/>
          <p:cNvPicPr>
            <a:picLocks noChangeAspect="1" noChangeArrowheads="1"/>
          </p:cNvPicPr>
          <p:nvPr/>
        </p:nvPicPr>
        <p:blipFill>
          <a:blip r:embed="rId4" cstate="print"/>
          <a:srcRect/>
          <a:stretch>
            <a:fillRect/>
          </a:stretch>
        </p:blipFill>
        <p:spPr bwMode="auto">
          <a:xfrm>
            <a:off x="395536" y="3356992"/>
            <a:ext cx="3024336" cy="3024336"/>
          </a:xfrm>
          <a:prstGeom prst="rect">
            <a:avLst/>
          </a:prstGeom>
          <a:noFill/>
        </p:spPr>
      </p:pic>
      <p:pic>
        <p:nvPicPr>
          <p:cNvPr id="5" name="Picture 2" descr="C:\Users\Nika-comp\Desktop\Технологическая карта Воздух\vodolaz 2.jpg"/>
          <p:cNvPicPr>
            <a:picLocks noChangeAspect="1" noChangeArrowheads="1"/>
          </p:cNvPicPr>
          <p:nvPr/>
        </p:nvPicPr>
        <p:blipFill>
          <a:blip r:embed="rId5" cstate="print"/>
          <a:srcRect/>
          <a:stretch>
            <a:fillRect/>
          </a:stretch>
        </p:blipFill>
        <p:spPr bwMode="auto">
          <a:xfrm>
            <a:off x="4644008" y="404664"/>
            <a:ext cx="4104456" cy="3078342"/>
          </a:xfrm>
          <a:prstGeom prst="rect">
            <a:avLst/>
          </a:prstGeom>
          <a:noFill/>
        </p:spPr>
      </p:pic>
      <p:pic>
        <p:nvPicPr>
          <p:cNvPr id="2051" name="Picture 3" descr="C:\Users\Nika-comp\Desktop\Технологическая карта Воздух\vozd shar.jpg"/>
          <p:cNvPicPr>
            <a:picLocks noGrp="1" noChangeAspect="1" noChangeArrowheads="1"/>
          </p:cNvPicPr>
          <p:nvPr>
            <p:ph idx="1"/>
          </p:nvPr>
        </p:nvPicPr>
        <p:blipFill>
          <a:blip r:embed="rId6" cstate="print"/>
          <a:srcRect/>
          <a:stretch>
            <a:fillRect/>
          </a:stretch>
        </p:blipFill>
        <p:spPr bwMode="auto">
          <a:xfrm>
            <a:off x="323528" y="260648"/>
            <a:ext cx="4761819" cy="295232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764704"/>
          </a:xfrm>
        </p:spPr>
        <p:txBody>
          <a:bodyPr>
            <a:normAutofit fontScale="90000"/>
          </a:bodyPr>
          <a:lstStyle/>
          <a:p>
            <a:r>
              <a:rPr lang="ru-RU" dirty="0" smtClean="0"/>
              <a:t>Верно-неверно</a:t>
            </a:r>
            <a:endParaRPr lang="ru-RU" dirty="0"/>
          </a:p>
        </p:txBody>
      </p:sp>
      <p:graphicFrame>
        <p:nvGraphicFramePr>
          <p:cNvPr id="4" name="Содержимое 3"/>
          <p:cNvGraphicFramePr>
            <a:graphicFrameLocks noGrp="1"/>
          </p:cNvGraphicFramePr>
          <p:nvPr>
            <p:ph idx="1"/>
          </p:nvPr>
        </p:nvGraphicFramePr>
        <p:xfrm>
          <a:off x="395536" y="1196752"/>
          <a:ext cx="8496944" cy="5393994"/>
        </p:xfrm>
        <a:graphic>
          <a:graphicData uri="http://schemas.openxmlformats.org/drawingml/2006/table">
            <a:tbl>
              <a:tblPr firstRow="1" bandRow="1">
                <a:tableStyleId>{5C22544A-7EE6-4342-B048-85BDC9FD1C3A}</a:tableStyleId>
              </a:tblPr>
              <a:tblGrid>
                <a:gridCol w="360040"/>
                <a:gridCol w="4433107"/>
                <a:gridCol w="2033458"/>
                <a:gridCol w="1670339"/>
              </a:tblGrid>
              <a:tr h="571704">
                <a:tc>
                  <a:txBody>
                    <a:bodyPr/>
                    <a:lstStyle/>
                    <a:p>
                      <a:r>
                        <a:rPr lang="ru-RU" sz="1600" dirty="0" smtClean="0"/>
                        <a:t>№</a:t>
                      </a:r>
                      <a:endParaRPr lang="ru-RU" sz="1600" dirty="0"/>
                    </a:p>
                  </a:txBody>
                  <a:tcPr marL="70338" marR="70338" marT="35169" marB="35169"/>
                </a:tc>
                <a:tc>
                  <a:txBody>
                    <a:bodyPr/>
                    <a:lstStyle/>
                    <a:p>
                      <a:r>
                        <a:rPr lang="ru-RU" sz="1600" dirty="0" smtClean="0"/>
                        <a:t>Высказывание</a:t>
                      </a:r>
                      <a:endParaRPr lang="ru-RU" sz="1600" dirty="0"/>
                    </a:p>
                  </a:txBody>
                  <a:tcPr marL="70338" marR="70338" marT="35169" marB="35169"/>
                </a:tc>
                <a:tc>
                  <a:txBody>
                    <a:bodyPr/>
                    <a:lstStyle/>
                    <a:p>
                      <a:r>
                        <a:rPr lang="ru-RU" sz="1600" dirty="0" smtClean="0"/>
                        <a:t>Предположение</a:t>
                      </a:r>
                      <a:endParaRPr lang="ru-RU" sz="1600" dirty="0"/>
                    </a:p>
                  </a:txBody>
                  <a:tcPr marL="70338" marR="70338" marT="35169" marB="35169"/>
                </a:tc>
                <a:tc>
                  <a:txBody>
                    <a:bodyPr/>
                    <a:lstStyle/>
                    <a:p>
                      <a:r>
                        <a:rPr lang="ru-RU" sz="1600" dirty="0" smtClean="0"/>
                        <a:t>Новая информация</a:t>
                      </a:r>
                      <a:endParaRPr lang="ru-RU" sz="1600" dirty="0"/>
                    </a:p>
                  </a:txBody>
                  <a:tcPr marL="70338" marR="70338" marT="35169" marB="35169"/>
                </a:tc>
              </a:tr>
              <a:tr h="611635">
                <a:tc>
                  <a:txBody>
                    <a:bodyPr/>
                    <a:lstStyle/>
                    <a:p>
                      <a:r>
                        <a:rPr lang="ru-RU" sz="2000" dirty="0" smtClean="0"/>
                        <a:t>1</a:t>
                      </a:r>
                      <a:endParaRPr lang="ru-RU" sz="2000" dirty="0"/>
                    </a:p>
                  </a:txBody>
                  <a:tcPr marL="70338" marR="70338" marT="35169" marB="35169"/>
                </a:tc>
                <a:tc>
                  <a:txBody>
                    <a:bodyPr/>
                    <a:lstStyle/>
                    <a:p>
                      <a:r>
                        <a:rPr lang="ru-RU" sz="2000" dirty="0" smtClean="0"/>
                        <a:t>Люди с древнейших времён знали, что воздух- смесь газов</a:t>
                      </a:r>
                      <a:endParaRPr lang="ru-RU" sz="2000" dirty="0"/>
                    </a:p>
                  </a:txBody>
                  <a:tcPr marL="70338" marR="70338" marT="35169" marB="35169"/>
                </a:tc>
                <a:tc>
                  <a:txBody>
                    <a:bodyPr/>
                    <a:lstStyle/>
                    <a:p>
                      <a:endParaRPr lang="ru-RU" sz="1500" dirty="0"/>
                    </a:p>
                  </a:txBody>
                  <a:tcPr marL="70338" marR="70338" marT="35169" marB="35169"/>
                </a:tc>
                <a:tc>
                  <a:txBody>
                    <a:bodyPr/>
                    <a:lstStyle/>
                    <a:p>
                      <a:endParaRPr lang="ru-RU" sz="1500" dirty="0"/>
                    </a:p>
                  </a:txBody>
                  <a:tcPr marL="70338" marR="70338" marT="35169" marB="35169"/>
                </a:tc>
              </a:tr>
              <a:tr h="1409418">
                <a:tc>
                  <a:txBody>
                    <a:bodyPr/>
                    <a:lstStyle/>
                    <a:p>
                      <a:r>
                        <a:rPr lang="ru-RU" sz="2000" dirty="0" smtClean="0"/>
                        <a:t>2</a:t>
                      </a:r>
                      <a:endParaRPr lang="ru-RU" sz="2000" dirty="0"/>
                    </a:p>
                  </a:txBody>
                  <a:tcPr marL="70338" marR="70338" marT="35169" marB="35169"/>
                </a:tc>
                <a:tc>
                  <a:txBody>
                    <a:bodyPr/>
                    <a:lstStyle/>
                    <a:p>
                      <a:r>
                        <a:rPr lang="ru-RU" sz="2000" dirty="0" smtClean="0"/>
                        <a:t>Увеличение содержания углекислого газа в воздухе  благотворно влияет на климат Земли, так как растениям он нужен для фотосинтеза</a:t>
                      </a:r>
                      <a:endParaRPr lang="ru-RU" sz="2000" dirty="0"/>
                    </a:p>
                  </a:txBody>
                  <a:tcPr marL="70338" marR="70338" marT="35169" marB="35169"/>
                </a:tc>
                <a:tc>
                  <a:txBody>
                    <a:bodyPr/>
                    <a:lstStyle/>
                    <a:p>
                      <a:endParaRPr lang="ru-RU" sz="1500" dirty="0"/>
                    </a:p>
                  </a:txBody>
                  <a:tcPr marL="70338" marR="70338" marT="35169" marB="35169"/>
                </a:tc>
                <a:tc>
                  <a:txBody>
                    <a:bodyPr/>
                    <a:lstStyle/>
                    <a:p>
                      <a:endParaRPr lang="ru-RU" sz="1500" dirty="0"/>
                    </a:p>
                  </a:txBody>
                  <a:tcPr marL="70338" marR="70338" marT="35169" marB="35169"/>
                </a:tc>
              </a:tr>
              <a:tr h="611635">
                <a:tc>
                  <a:txBody>
                    <a:bodyPr/>
                    <a:lstStyle/>
                    <a:p>
                      <a:r>
                        <a:rPr lang="ru-RU" sz="2000" dirty="0" smtClean="0"/>
                        <a:t>3</a:t>
                      </a:r>
                      <a:endParaRPr lang="ru-RU" sz="2000" dirty="0"/>
                    </a:p>
                  </a:txBody>
                  <a:tcPr marL="70338" marR="70338" marT="35169" marB="35169"/>
                </a:tc>
                <a:tc>
                  <a:txBody>
                    <a:bodyPr/>
                    <a:lstStyle/>
                    <a:p>
                      <a:r>
                        <a:rPr lang="ru-RU" sz="2000" dirty="0" smtClean="0"/>
                        <a:t>Более половины объёма воздуха составляет  кислород</a:t>
                      </a:r>
                      <a:endParaRPr lang="ru-RU" sz="2000" dirty="0"/>
                    </a:p>
                  </a:txBody>
                  <a:tcPr marL="70338" marR="70338" marT="35169" marB="35169"/>
                </a:tc>
                <a:tc>
                  <a:txBody>
                    <a:bodyPr/>
                    <a:lstStyle/>
                    <a:p>
                      <a:endParaRPr lang="ru-RU" sz="1500" dirty="0"/>
                    </a:p>
                  </a:txBody>
                  <a:tcPr marL="70338" marR="70338" marT="35169" marB="35169"/>
                </a:tc>
                <a:tc>
                  <a:txBody>
                    <a:bodyPr/>
                    <a:lstStyle/>
                    <a:p>
                      <a:endParaRPr lang="ru-RU" sz="1500" dirty="0"/>
                    </a:p>
                  </a:txBody>
                  <a:tcPr marL="70338" marR="70338" marT="35169" marB="35169"/>
                </a:tc>
              </a:tr>
              <a:tr h="763458">
                <a:tc>
                  <a:txBody>
                    <a:bodyPr/>
                    <a:lstStyle/>
                    <a:p>
                      <a:r>
                        <a:rPr lang="ru-RU" sz="2000" dirty="0" smtClean="0"/>
                        <a:t>4</a:t>
                      </a:r>
                      <a:endParaRPr lang="ru-RU" sz="2000" dirty="0"/>
                    </a:p>
                  </a:txBody>
                  <a:tcPr marL="70338" marR="70338" marT="35169" marB="35169"/>
                </a:tc>
                <a:tc>
                  <a:txBody>
                    <a:bodyPr/>
                    <a:lstStyle/>
                    <a:p>
                      <a:r>
                        <a:rPr lang="ru-RU" sz="2000" dirty="0" err="1" smtClean="0"/>
                        <a:t>Гелий-самый</a:t>
                      </a:r>
                      <a:r>
                        <a:rPr lang="ru-RU" sz="2000" dirty="0" smtClean="0"/>
                        <a:t>  распространённый </a:t>
                      </a:r>
                    </a:p>
                    <a:p>
                      <a:r>
                        <a:rPr lang="ru-RU" sz="2000" dirty="0" smtClean="0"/>
                        <a:t>инертный газ в атмосфере</a:t>
                      </a:r>
                      <a:r>
                        <a:rPr lang="ru-RU" sz="2000" baseline="0" dirty="0" smtClean="0"/>
                        <a:t> Земли</a:t>
                      </a:r>
                      <a:endParaRPr lang="ru-RU" sz="2000" dirty="0"/>
                    </a:p>
                  </a:txBody>
                  <a:tcPr marL="70338" marR="70338" marT="35169" marB="35169"/>
                </a:tc>
                <a:tc>
                  <a:txBody>
                    <a:bodyPr/>
                    <a:lstStyle/>
                    <a:p>
                      <a:endParaRPr lang="ru-RU" sz="1500" dirty="0"/>
                    </a:p>
                  </a:txBody>
                  <a:tcPr marL="70338" marR="70338" marT="35169" marB="35169"/>
                </a:tc>
                <a:tc>
                  <a:txBody>
                    <a:bodyPr/>
                    <a:lstStyle/>
                    <a:p>
                      <a:endParaRPr lang="ru-RU" sz="1500" dirty="0"/>
                    </a:p>
                  </a:txBody>
                  <a:tcPr marL="70338" marR="70338" marT="35169" marB="35169"/>
                </a:tc>
              </a:tr>
              <a:tr h="1246637">
                <a:tc>
                  <a:txBody>
                    <a:bodyPr/>
                    <a:lstStyle/>
                    <a:p>
                      <a:r>
                        <a:rPr lang="ru-RU" sz="2000" dirty="0" smtClean="0"/>
                        <a:t>5</a:t>
                      </a:r>
                      <a:endParaRPr lang="ru-RU" sz="2000" dirty="0"/>
                    </a:p>
                  </a:txBody>
                  <a:tcPr marL="70338" marR="70338" marT="35169" marB="35169"/>
                </a:tc>
                <a:tc>
                  <a:txBody>
                    <a:bodyPr/>
                    <a:lstStyle/>
                    <a:p>
                      <a:r>
                        <a:rPr lang="ru-RU" sz="2000" dirty="0" smtClean="0"/>
                        <a:t>Воздух как смесь газов имеет более широкое применение,</a:t>
                      </a:r>
                      <a:r>
                        <a:rPr lang="ru-RU" sz="2000" baseline="0" dirty="0" smtClean="0"/>
                        <a:t> чем выделенные из него индивидуальные вещества</a:t>
                      </a:r>
                      <a:endParaRPr lang="ru-RU" sz="2000" dirty="0"/>
                    </a:p>
                  </a:txBody>
                  <a:tcPr marL="70338" marR="70338" marT="35169" marB="35169"/>
                </a:tc>
                <a:tc>
                  <a:txBody>
                    <a:bodyPr/>
                    <a:lstStyle/>
                    <a:p>
                      <a:endParaRPr lang="ru-RU" sz="1500" dirty="0"/>
                    </a:p>
                  </a:txBody>
                  <a:tcPr marL="70338" marR="70338" marT="35169" marB="35169"/>
                </a:tc>
                <a:tc>
                  <a:txBody>
                    <a:bodyPr/>
                    <a:lstStyle/>
                    <a:p>
                      <a:endParaRPr lang="ru-RU" sz="1500" dirty="0"/>
                    </a:p>
                  </a:txBody>
                  <a:tcPr marL="70338" marR="70338" marT="35169" marB="35169"/>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Опыт самостоятельного речевого высказывания</a:t>
            </a:r>
            <a:endParaRPr lang="ru-RU" dirty="0"/>
          </a:p>
        </p:txBody>
      </p:sp>
      <p:pic>
        <p:nvPicPr>
          <p:cNvPr id="4" name="Содержимое 3" descr="DSC02432.JPG"/>
          <p:cNvPicPr>
            <a:picLocks noGrp="1" noChangeAspect="1"/>
          </p:cNvPicPr>
          <p:nvPr>
            <p:ph idx="1"/>
          </p:nvPr>
        </p:nvPicPr>
        <p:blipFill>
          <a:blip r:embed="rId2" cstate="print"/>
          <a:stretch>
            <a:fillRect/>
          </a:stretch>
        </p:blipFill>
        <p:spPr>
          <a:xfrm>
            <a:off x="4788024" y="3284984"/>
            <a:ext cx="4091947" cy="3068960"/>
          </a:xfrm>
          <a:prstGeom prst="rect">
            <a:avLst/>
          </a:prstGeom>
          <a:ln>
            <a:noFill/>
          </a:ln>
          <a:effectLst>
            <a:softEdge rad="112500"/>
          </a:effectLst>
        </p:spPr>
      </p:pic>
      <p:pic>
        <p:nvPicPr>
          <p:cNvPr id="5" name="Рисунок 4" descr="DSC02433.JPG"/>
          <p:cNvPicPr>
            <a:picLocks noChangeAspect="1"/>
          </p:cNvPicPr>
          <p:nvPr/>
        </p:nvPicPr>
        <p:blipFill>
          <a:blip r:embed="rId3" cstate="print"/>
          <a:stretch>
            <a:fillRect/>
          </a:stretch>
        </p:blipFill>
        <p:spPr>
          <a:xfrm>
            <a:off x="611560" y="2204864"/>
            <a:ext cx="4716016" cy="35370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336</TotalTime>
  <Words>607</Words>
  <Application>Microsoft Office PowerPoint</Application>
  <PresentationFormat>Экран (4:3)</PresentationFormat>
  <Paragraphs>122</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Поток</vt:lpstr>
      <vt:lpstr>ВОЗДУХ</vt:lpstr>
      <vt:lpstr>Цели урока</vt:lpstr>
      <vt:lpstr>Задачи урока</vt:lpstr>
      <vt:lpstr>Планируемые результаты</vt:lpstr>
      <vt:lpstr>Формируемые УУД</vt:lpstr>
      <vt:lpstr>Ход урока</vt:lpstr>
      <vt:lpstr>Слайд 7</vt:lpstr>
      <vt:lpstr>Верно-неверно</vt:lpstr>
      <vt:lpstr>Опыт самостоятельного речевого высказывания</vt:lpstr>
      <vt:lpstr>Ход урока</vt:lpstr>
      <vt:lpstr>Мини-проект</vt:lpstr>
      <vt:lpstr>Групповая работа «Noble Gases»</vt:lpstr>
      <vt:lpstr>Слайд 13</vt:lpstr>
      <vt:lpstr>Составить кластер</vt:lpstr>
      <vt:lpstr>Ход урока</vt:lpstr>
      <vt:lpstr>Слайд 16</vt:lpstr>
      <vt:lpstr>Мы узнали о воздухе больше!</vt:lpstr>
      <vt:lpstr>Образовательные технологии</vt:lpstr>
      <vt:lpstr>Анализ урока</vt:lpstr>
      <vt:lpstr>Слайд 20</vt:lpstr>
    </vt:vector>
  </TitlesOfParts>
  <Company>DG Win&amp;Soft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к уроку</dc:title>
  <dc:creator>Nika-comp</dc:creator>
  <cp:lastModifiedBy>Tord-Admin</cp:lastModifiedBy>
  <cp:revision>54</cp:revision>
  <dcterms:created xsi:type="dcterms:W3CDTF">2015-07-05T18:46:42Z</dcterms:created>
  <dcterms:modified xsi:type="dcterms:W3CDTF">2016-02-22T21:41:17Z</dcterms:modified>
</cp:coreProperties>
</file>