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96" r:id="rId3"/>
    <p:sldId id="285" r:id="rId4"/>
    <p:sldId id="293" r:id="rId5"/>
    <p:sldId id="288" r:id="rId6"/>
    <p:sldId id="265" r:id="rId7"/>
    <p:sldId id="266" r:id="rId8"/>
    <p:sldId id="267" r:id="rId9"/>
    <p:sldId id="268" r:id="rId10"/>
    <p:sldId id="269" r:id="rId11"/>
    <p:sldId id="271" r:id="rId12"/>
    <p:sldId id="290" r:id="rId13"/>
    <p:sldId id="292" r:id="rId14"/>
    <p:sldId id="295" r:id="rId15"/>
    <p:sldId id="298" r:id="rId16"/>
    <p:sldId id="289" r:id="rId17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990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58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F4E058-2784-44CF-B3CB-383613A81292}" type="doc">
      <dgm:prSet loTypeId="urn:microsoft.com/office/officeart/2011/layout/TabLis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920D6D4-AC3D-4864-9923-65049822A3F3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3B98F401-1E0F-4535-9853-5BD45D64001E}" type="parTrans" cxnId="{C32DCEC4-ECF6-47EC-9CC6-94075C3A8536}">
      <dgm:prSet/>
      <dgm:spPr/>
      <dgm:t>
        <a:bodyPr/>
        <a:lstStyle/>
        <a:p>
          <a:endParaRPr lang="ru-RU"/>
        </a:p>
      </dgm:t>
    </dgm:pt>
    <dgm:pt modelId="{6BBE7CF7-D13E-44EB-AD24-9EC9CA19D88B}" type="sibTrans" cxnId="{C32DCEC4-ECF6-47EC-9CC6-94075C3A8536}">
      <dgm:prSet/>
      <dgm:spPr/>
      <dgm:t>
        <a:bodyPr/>
        <a:lstStyle/>
        <a:p>
          <a:endParaRPr lang="ru-RU"/>
        </a:p>
      </dgm:t>
    </dgm:pt>
    <dgm:pt modelId="{C5586D4E-F154-4DEE-B77B-25FE7BEACE35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8014B327-1656-4610-B09F-3AC4E8639D5F}" type="parTrans" cxnId="{C097518F-1327-4FBF-9FDF-71CD9A675CDB}">
      <dgm:prSet/>
      <dgm:spPr/>
      <dgm:t>
        <a:bodyPr/>
        <a:lstStyle/>
        <a:p>
          <a:endParaRPr lang="ru-RU"/>
        </a:p>
      </dgm:t>
    </dgm:pt>
    <dgm:pt modelId="{190F1E68-0744-4CE7-A52B-5732BF8DBA01}" type="sibTrans" cxnId="{C097518F-1327-4FBF-9FDF-71CD9A675CDB}">
      <dgm:prSet/>
      <dgm:spPr/>
      <dgm:t>
        <a:bodyPr/>
        <a:lstStyle/>
        <a:p>
          <a:endParaRPr lang="ru-RU"/>
        </a:p>
      </dgm:t>
    </dgm:pt>
    <dgm:pt modelId="{446B1277-D28F-497C-BF24-780E8EC8DF13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ru-RU" dirty="0" smtClean="0"/>
            <a:t/>
          </a:r>
          <a:br>
            <a:rPr lang="ru-RU" dirty="0" smtClean="0"/>
          </a:br>
          <a:endParaRPr lang="ru-RU" dirty="0"/>
        </a:p>
      </dgm:t>
    </dgm:pt>
    <dgm:pt modelId="{D1D4AF30-CD9D-428A-BC63-8AF544850B77}" type="parTrans" cxnId="{886D8190-A6D2-4EB0-89B3-09203A5F350B}">
      <dgm:prSet/>
      <dgm:spPr/>
      <dgm:t>
        <a:bodyPr/>
        <a:lstStyle/>
        <a:p>
          <a:endParaRPr lang="ru-RU"/>
        </a:p>
      </dgm:t>
    </dgm:pt>
    <dgm:pt modelId="{406AF51E-0101-4DAC-A565-17D2CCFFE604}" type="sibTrans" cxnId="{886D8190-A6D2-4EB0-89B3-09203A5F350B}">
      <dgm:prSet/>
      <dgm:spPr/>
      <dgm:t>
        <a:bodyPr/>
        <a:lstStyle/>
        <a:p>
          <a:endParaRPr lang="ru-RU"/>
        </a:p>
      </dgm:t>
    </dgm:pt>
    <dgm:pt modelId="{EECA3C25-2EA4-469B-8DA2-3A862EF60E26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C5E32A3-9D83-4915-81CA-7A3A1B833376}" type="parTrans" cxnId="{D57881FF-E887-4DBA-B34A-B3B8D8F166FA}">
      <dgm:prSet/>
      <dgm:spPr/>
      <dgm:t>
        <a:bodyPr/>
        <a:lstStyle/>
        <a:p>
          <a:endParaRPr lang="ru-RU"/>
        </a:p>
      </dgm:t>
    </dgm:pt>
    <dgm:pt modelId="{E1547B6F-8745-4E26-BAD7-7335DFEAB621}" type="sibTrans" cxnId="{D57881FF-E887-4DBA-B34A-B3B8D8F166FA}">
      <dgm:prSet/>
      <dgm:spPr/>
      <dgm:t>
        <a:bodyPr/>
        <a:lstStyle/>
        <a:p>
          <a:endParaRPr lang="ru-RU"/>
        </a:p>
      </dgm:t>
    </dgm:pt>
    <dgm:pt modelId="{10BD2D93-D9FA-4DE0-8150-731E0654AC65}">
      <dgm:prSet custT="1"/>
      <dgm:spPr/>
      <dgm:t>
        <a:bodyPr anchor="ctr"/>
        <a:lstStyle/>
        <a:p>
          <a:r>
            <a:rPr lang="ru-RU" sz="2000" b="1" dirty="0" smtClean="0"/>
            <a:t>«И помнит мир спасенный..»</a:t>
          </a:r>
          <a:endParaRPr lang="ru-RU" sz="2000" b="1" dirty="0"/>
        </a:p>
      </dgm:t>
    </dgm:pt>
    <dgm:pt modelId="{4D02F8EA-94E2-411D-A1D8-392120C7B79A}" type="parTrans" cxnId="{451EF8F2-CAAE-4BED-9F16-1D50349A9629}">
      <dgm:prSet/>
      <dgm:spPr/>
      <dgm:t>
        <a:bodyPr/>
        <a:lstStyle/>
        <a:p>
          <a:endParaRPr lang="ru-RU"/>
        </a:p>
      </dgm:t>
    </dgm:pt>
    <dgm:pt modelId="{F00EE808-DF43-46F8-B199-2B017CBA6BD7}" type="sibTrans" cxnId="{451EF8F2-CAAE-4BED-9F16-1D50349A9629}">
      <dgm:prSet/>
      <dgm:spPr/>
      <dgm:t>
        <a:bodyPr/>
        <a:lstStyle/>
        <a:p>
          <a:endParaRPr lang="ru-RU"/>
        </a:p>
      </dgm:t>
    </dgm:pt>
    <dgm:pt modelId="{3BFB8A6C-292B-4EFF-9BB0-10884D6708C2}">
      <dgm:prSet custT="1"/>
      <dgm:spPr/>
      <dgm:t>
        <a:bodyPr anchor="ctr"/>
        <a:lstStyle/>
        <a:p>
          <a:r>
            <a:rPr lang="ru-RU" sz="2400" b="1" dirty="0" smtClean="0"/>
            <a:t>«</a:t>
          </a:r>
          <a:r>
            <a:rPr lang="ru-RU" sz="2000" b="1" dirty="0" smtClean="0"/>
            <a:t>Пути к миру»</a:t>
          </a:r>
          <a:endParaRPr lang="ru-RU" sz="2000" b="1" dirty="0"/>
        </a:p>
      </dgm:t>
    </dgm:pt>
    <dgm:pt modelId="{910C58B1-5DD1-4C61-8464-1465E9D9FC03}" type="parTrans" cxnId="{F5DC66E8-5209-4EC4-B0B9-B8136A94C2AB}">
      <dgm:prSet/>
      <dgm:spPr/>
      <dgm:t>
        <a:bodyPr/>
        <a:lstStyle/>
        <a:p>
          <a:endParaRPr lang="ru-RU"/>
        </a:p>
      </dgm:t>
    </dgm:pt>
    <dgm:pt modelId="{EAFDED83-23FA-43C8-ACE9-2C2132B975EC}" type="sibTrans" cxnId="{F5DC66E8-5209-4EC4-B0B9-B8136A94C2AB}">
      <dgm:prSet/>
      <dgm:spPr/>
      <dgm:t>
        <a:bodyPr/>
        <a:lstStyle/>
        <a:p>
          <a:endParaRPr lang="ru-RU"/>
        </a:p>
      </dgm:t>
    </dgm:pt>
    <dgm:pt modelId="{ECF98064-B245-4E5E-ABB1-DBFC056B0A0F}">
      <dgm:prSet custT="1"/>
      <dgm:spPr/>
      <dgm:t>
        <a:bodyPr anchor="ctr"/>
        <a:lstStyle/>
        <a:p>
          <a:r>
            <a:rPr lang="ru-RU" sz="2000" b="1" dirty="0" smtClean="0"/>
            <a:t>«Санкции»</a:t>
          </a:r>
          <a:endParaRPr lang="ru-RU" sz="2000" b="1" dirty="0"/>
        </a:p>
      </dgm:t>
    </dgm:pt>
    <dgm:pt modelId="{A2F78B47-95CA-4406-AB25-0EEF8476D22C}" type="parTrans" cxnId="{40640870-9BE2-48AD-9B47-F4CA1D42DA2C}">
      <dgm:prSet/>
      <dgm:spPr/>
      <dgm:t>
        <a:bodyPr/>
        <a:lstStyle/>
        <a:p>
          <a:endParaRPr lang="ru-RU"/>
        </a:p>
      </dgm:t>
    </dgm:pt>
    <dgm:pt modelId="{1533511D-C1D2-44BC-9BD8-321C58F4A785}" type="sibTrans" cxnId="{40640870-9BE2-48AD-9B47-F4CA1D42DA2C}">
      <dgm:prSet/>
      <dgm:spPr/>
      <dgm:t>
        <a:bodyPr/>
        <a:lstStyle/>
        <a:p>
          <a:endParaRPr lang="ru-RU"/>
        </a:p>
      </dgm:t>
    </dgm:pt>
    <dgm:pt modelId="{E2216D45-B0EB-4F26-B236-CD013537A0E8}">
      <dgm:prSet custT="1"/>
      <dgm:spPr/>
      <dgm:t>
        <a:bodyPr anchor="ctr"/>
        <a:lstStyle/>
        <a:p>
          <a:r>
            <a:rPr lang="ru-RU" sz="2000" b="1" dirty="0" smtClean="0"/>
            <a:t>«Выбор профессии»</a:t>
          </a:r>
          <a:endParaRPr lang="ru-RU" sz="2000" b="1" dirty="0"/>
        </a:p>
      </dgm:t>
    </dgm:pt>
    <dgm:pt modelId="{D9C73E60-C899-4241-A33C-83503D8ACBBC}" type="parTrans" cxnId="{10C34151-5ACB-422F-8B90-73BF1F6A547A}">
      <dgm:prSet/>
      <dgm:spPr/>
      <dgm:t>
        <a:bodyPr/>
        <a:lstStyle/>
        <a:p>
          <a:endParaRPr lang="ru-RU"/>
        </a:p>
      </dgm:t>
    </dgm:pt>
    <dgm:pt modelId="{ABB54194-060E-4262-AE10-3BAEDA190FF3}" type="sibTrans" cxnId="{10C34151-5ACB-422F-8B90-73BF1F6A547A}">
      <dgm:prSet/>
      <dgm:spPr/>
      <dgm:t>
        <a:bodyPr/>
        <a:lstStyle/>
        <a:p>
          <a:endParaRPr lang="ru-RU"/>
        </a:p>
      </dgm:t>
    </dgm:pt>
    <dgm:pt modelId="{4D21A4DC-31CD-430C-9F78-5D1B7DD98E04}">
      <dgm:prSet custT="1"/>
      <dgm:spPr/>
      <dgm:t>
        <a:bodyPr anchor="ctr"/>
        <a:lstStyle/>
        <a:p>
          <a:r>
            <a:rPr lang="ru-RU" sz="2000" b="1" dirty="0" smtClean="0"/>
            <a:t>«Готовимся к ЕГЭ»</a:t>
          </a:r>
          <a:endParaRPr lang="ru-RU" sz="2000" b="1" dirty="0"/>
        </a:p>
      </dgm:t>
    </dgm:pt>
    <dgm:pt modelId="{F5BDF088-D5A2-49C2-BDC1-CBC678DC2000}" type="parTrans" cxnId="{0CE5BD1A-D445-4376-A4E4-4FF15E193E87}">
      <dgm:prSet/>
      <dgm:spPr/>
      <dgm:t>
        <a:bodyPr/>
        <a:lstStyle/>
        <a:p>
          <a:endParaRPr lang="ru-RU"/>
        </a:p>
      </dgm:t>
    </dgm:pt>
    <dgm:pt modelId="{FDB0F120-B929-4B82-BE39-21184E60B2A3}" type="sibTrans" cxnId="{0CE5BD1A-D445-4376-A4E4-4FF15E193E87}">
      <dgm:prSet/>
      <dgm:spPr/>
      <dgm:t>
        <a:bodyPr/>
        <a:lstStyle/>
        <a:p>
          <a:endParaRPr lang="ru-RU"/>
        </a:p>
      </dgm:t>
    </dgm:pt>
    <dgm:pt modelId="{7C281C6E-B792-4D3D-957B-F05F332ED76E}">
      <dgm:prSet phldrT="[Текст]" phldr="1"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 sz="2000" i="1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818AFA14-1866-4657-A94B-59DD86F4E775}" type="sibTrans" cxnId="{DE773EC1-789B-46F9-A921-B1A99070B452}">
      <dgm:prSet/>
      <dgm:spPr/>
      <dgm:t>
        <a:bodyPr/>
        <a:lstStyle/>
        <a:p>
          <a:endParaRPr lang="ru-RU"/>
        </a:p>
      </dgm:t>
    </dgm:pt>
    <dgm:pt modelId="{3C1478F7-1BCF-4B37-92B9-264AF5AE59AC}" type="parTrans" cxnId="{DE773EC1-789B-46F9-A921-B1A99070B452}">
      <dgm:prSet/>
      <dgm:spPr/>
      <dgm:t>
        <a:bodyPr/>
        <a:lstStyle/>
        <a:p>
          <a:endParaRPr lang="ru-RU"/>
        </a:p>
      </dgm:t>
    </dgm:pt>
    <dgm:pt modelId="{729DD4A0-B975-471E-8CCF-5A8D908F6881}" type="pres">
      <dgm:prSet presAssocID="{38F4E058-2784-44CF-B3CB-383613A81292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4DBC793-136A-4652-9249-00EEAA29BFC7}" type="pres">
      <dgm:prSet presAssocID="{7920D6D4-AC3D-4864-9923-65049822A3F3}" presName="composite" presStyleCnt="0"/>
      <dgm:spPr/>
    </dgm:pt>
    <dgm:pt modelId="{30F66984-A19E-4B8F-B7BD-18773FF9DDD2}" type="pres">
      <dgm:prSet presAssocID="{7920D6D4-AC3D-4864-9923-65049822A3F3}" presName="FirstChild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13633A-354F-4119-AEA9-5D24E6FB02F2}" type="pres">
      <dgm:prSet presAssocID="{7920D6D4-AC3D-4864-9923-65049822A3F3}" presName="Parent" presStyleLbl="alignNode1" presStyleIdx="0" presStyleCnt="5" custLinFactY="3405" custLinFactNeighborY="100000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453156-41E7-4370-B9D8-96BA361699F2}" type="pres">
      <dgm:prSet presAssocID="{7920D6D4-AC3D-4864-9923-65049822A3F3}" presName="Accent" presStyleLbl="parChTrans1D1" presStyleIdx="0" presStyleCnt="5"/>
      <dgm:spPr/>
    </dgm:pt>
    <dgm:pt modelId="{372B2762-C1C3-4311-8571-B207A1833A42}" type="pres">
      <dgm:prSet presAssocID="{6BBE7CF7-D13E-44EB-AD24-9EC9CA19D88B}" presName="sibTrans" presStyleCnt="0"/>
      <dgm:spPr/>
    </dgm:pt>
    <dgm:pt modelId="{650C7348-45AD-470F-8886-B6836212B308}" type="pres">
      <dgm:prSet presAssocID="{C5586D4E-F154-4DEE-B77B-25FE7BEACE35}" presName="composite" presStyleCnt="0"/>
      <dgm:spPr/>
    </dgm:pt>
    <dgm:pt modelId="{5F33DF0B-4C2E-4140-99BA-8897ABF5BDA8}" type="pres">
      <dgm:prSet presAssocID="{C5586D4E-F154-4DEE-B77B-25FE7BEACE35}" presName="FirstChild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79E09C-B9C6-4360-8D47-C3BC679934D1}" type="pres">
      <dgm:prSet presAssocID="{C5586D4E-F154-4DEE-B77B-25FE7BEACE35}" presName="Parent" presStyleLbl="alignNode1" presStyleIdx="1" presStyleCnt="5" custLinFactY="100000" custLinFactNeighborX="-5828" custLinFactNeighborY="110808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72F4EF-30B1-409F-9DEA-138381F82F63}" type="pres">
      <dgm:prSet presAssocID="{C5586D4E-F154-4DEE-B77B-25FE7BEACE35}" presName="Accent" presStyleLbl="parChTrans1D1" presStyleIdx="1" presStyleCnt="5"/>
      <dgm:spPr/>
    </dgm:pt>
    <dgm:pt modelId="{FDF32550-54EF-4CF6-898B-C99768906333}" type="pres">
      <dgm:prSet presAssocID="{190F1E68-0744-4CE7-A52B-5732BF8DBA01}" presName="sibTrans" presStyleCnt="0"/>
      <dgm:spPr/>
    </dgm:pt>
    <dgm:pt modelId="{75AA4B39-03F2-442D-9362-135B4D20DCE0}" type="pres">
      <dgm:prSet presAssocID="{EECA3C25-2EA4-469B-8DA2-3A862EF60E26}" presName="composite" presStyleCnt="0"/>
      <dgm:spPr/>
    </dgm:pt>
    <dgm:pt modelId="{7E5A1AB5-4D79-4152-8421-EA25D94DA1CE}" type="pres">
      <dgm:prSet presAssocID="{EECA3C25-2EA4-469B-8DA2-3A862EF60E26}" presName="FirstChild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26AA0E-7923-45E6-AB59-BD8721D3351C}" type="pres">
      <dgm:prSet presAssocID="{EECA3C25-2EA4-469B-8DA2-3A862EF60E26}" presName="Parent" presStyleLbl="alignNode1" presStyleIdx="2" presStyleCnt="5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680E49-FB2B-4915-8E20-7F4DAEE51E3D}" type="pres">
      <dgm:prSet presAssocID="{EECA3C25-2EA4-469B-8DA2-3A862EF60E26}" presName="Accent" presStyleLbl="parChTrans1D1" presStyleIdx="2" presStyleCnt="5"/>
      <dgm:spPr/>
    </dgm:pt>
    <dgm:pt modelId="{0CF4501F-C47F-4508-89CC-99AB8033FF95}" type="pres">
      <dgm:prSet presAssocID="{E1547B6F-8745-4E26-BAD7-7335DFEAB621}" presName="sibTrans" presStyleCnt="0"/>
      <dgm:spPr/>
    </dgm:pt>
    <dgm:pt modelId="{0DEE7BB5-E3FD-42BE-A22A-D7029ABEA053}" type="pres">
      <dgm:prSet presAssocID="{446B1277-D28F-497C-BF24-780E8EC8DF13}" presName="composite" presStyleCnt="0"/>
      <dgm:spPr/>
    </dgm:pt>
    <dgm:pt modelId="{01F750A6-A985-4B7F-8ADB-659CB411CA82}" type="pres">
      <dgm:prSet presAssocID="{446B1277-D28F-497C-BF24-780E8EC8DF13}" presName="FirstChild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B1115D-20EA-42D4-9A3B-32C46389846C}" type="pres">
      <dgm:prSet presAssocID="{446B1277-D28F-497C-BF24-780E8EC8DF13}" presName="Parent" presStyleLbl="alignNode1" presStyleIdx="3" presStyleCnt="5" custLinFactY="3483" custLinFactNeighborX="-7396" custLinFactNeighborY="100000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9CDB93-A96D-4318-A294-035DF3E31035}" type="pres">
      <dgm:prSet presAssocID="{446B1277-D28F-497C-BF24-780E8EC8DF13}" presName="Accent" presStyleLbl="parChTrans1D1" presStyleIdx="3" presStyleCnt="5"/>
      <dgm:spPr/>
    </dgm:pt>
    <dgm:pt modelId="{D60B97F8-BF7D-42D0-94B5-4CCC40361164}" type="pres">
      <dgm:prSet presAssocID="{406AF51E-0101-4DAC-A565-17D2CCFFE604}" presName="sibTrans" presStyleCnt="0"/>
      <dgm:spPr/>
    </dgm:pt>
    <dgm:pt modelId="{94DE931E-E117-4C86-BF15-2EE8A85C82F3}" type="pres">
      <dgm:prSet presAssocID="{7C281C6E-B792-4D3D-957B-F05F332ED76E}" presName="composite" presStyleCnt="0"/>
      <dgm:spPr/>
    </dgm:pt>
    <dgm:pt modelId="{840ACB3B-D917-49A0-8D6E-EDD72FE49FB8}" type="pres">
      <dgm:prSet presAssocID="{7C281C6E-B792-4D3D-957B-F05F332ED76E}" presName="FirstChild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3F98E2-DB23-4589-B1CC-0E26EA8818FC}" type="pres">
      <dgm:prSet presAssocID="{7C281C6E-B792-4D3D-957B-F05F332ED76E}" presName="Parent" presStyleLbl="alignNode1" presStyleIdx="4" presStyleCnt="5" custLinFactY="-200000" custLinFactNeighborX="-4951" custLinFactNeighborY="-219766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FC96D5-BA4B-4F87-8063-048A8F8E29BC}" type="pres">
      <dgm:prSet presAssocID="{7C281C6E-B792-4D3D-957B-F05F332ED76E}" presName="Accent" presStyleLbl="parChTrans1D1" presStyleIdx="4" presStyleCnt="5"/>
      <dgm:spPr/>
    </dgm:pt>
  </dgm:ptLst>
  <dgm:cxnLst>
    <dgm:cxn modelId="{2152C131-E285-4CE4-A819-C0CDF97C351E}" type="presOf" srcId="{38F4E058-2784-44CF-B3CB-383613A81292}" destId="{729DD4A0-B975-471E-8CCF-5A8D908F6881}" srcOrd="0" destOrd="0" presId="urn:microsoft.com/office/officeart/2011/layout/TabList"/>
    <dgm:cxn modelId="{0C229AB1-FC52-4734-82CF-0D0D20955D27}" type="presOf" srcId="{4D21A4DC-31CD-430C-9F78-5D1B7DD98E04}" destId="{840ACB3B-D917-49A0-8D6E-EDD72FE49FB8}" srcOrd="0" destOrd="0" presId="urn:microsoft.com/office/officeart/2011/layout/TabList"/>
    <dgm:cxn modelId="{F3CFDAC2-DC95-486B-A533-3DB51E5040F8}" type="presOf" srcId="{7920D6D4-AC3D-4864-9923-65049822A3F3}" destId="{E613633A-354F-4119-AEA9-5D24E6FB02F2}" srcOrd="0" destOrd="0" presId="urn:microsoft.com/office/officeart/2011/layout/TabList"/>
    <dgm:cxn modelId="{46AE3FF1-290D-4BA5-9704-068B7486AAAD}" type="presOf" srcId="{E2216D45-B0EB-4F26-B236-CD013537A0E8}" destId="{01F750A6-A985-4B7F-8ADB-659CB411CA82}" srcOrd="0" destOrd="0" presId="urn:microsoft.com/office/officeart/2011/layout/TabList"/>
    <dgm:cxn modelId="{864F4529-2A58-451F-99FE-9327C24C1E11}" type="presOf" srcId="{3BFB8A6C-292B-4EFF-9BB0-10884D6708C2}" destId="{5F33DF0B-4C2E-4140-99BA-8897ABF5BDA8}" srcOrd="0" destOrd="0" presId="urn:microsoft.com/office/officeart/2011/layout/TabList"/>
    <dgm:cxn modelId="{451EF8F2-CAAE-4BED-9F16-1D50349A9629}" srcId="{7920D6D4-AC3D-4864-9923-65049822A3F3}" destId="{10BD2D93-D9FA-4DE0-8150-731E0654AC65}" srcOrd="0" destOrd="0" parTransId="{4D02F8EA-94E2-411D-A1D8-392120C7B79A}" sibTransId="{F00EE808-DF43-46F8-B199-2B017CBA6BD7}"/>
    <dgm:cxn modelId="{C097518F-1327-4FBF-9FDF-71CD9A675CDB}" srcId="{38F4E058-2784-44CF-B3CB-383613A81292}" destId="{C5586D4E-F154-4DEE-B77B-25FE7BEACE35}" srcOrd="1" destOrd="0" parTransId="{8014B327-1656-4610-B09F-3AC4E8639D5F}" sibTransId="{190F1E68-0744-4CE7-A52B-5732BF8DBA01}"/>
    <dgm:cxn modelId="{957549F4-AABB-4107-A16F-915FBE347898}" type="presOf" srcId="{C5586D4E-F154-4DEE-B77B-25FE7BEACE35}" destId="{0679E09C-B9C6-4360-8D47-C3BC679934D1}" srcOrd="0" destOrd="0" presId="urn:microsoft.com/office/officeart/2011/layout/TabList"/>
    <dgm:cxn modelId="{0CE5BD1A-D445-4376-A4E4-4FF15E193E87}" srcId="{7C281C6E-B792-4D3D-957B-F05F332ED76E}" destId="{4D21A4DC-31CD-430C-9F78-5D1B7DD98E04}" srcOrd="0" destOrd="0" parTransId="{F5BDF088-D5A2-49C2-BDC1-CBC678DC2000}" sibTransId="{FDB0F120-B929-4B82-BE39-21184E60B2A3}"/>
    <dgm:cxn modelId="{B4771EE2-7264-4ECA-B3F7-13BE28288FA6}" type="presOf" srcId="{10BD2D93-D9FA-4DE0-8150-731E0654AC65}" destId="{30F66984-A19E-4B8F-B7BD-18773FF9DDD2}" srcOrd="0" destOrd="0" presId="urn:microsoft.com/office/officeart/2011/layout/TabList"/>
    <dgm:cxn modelId="{F5DC66E8-5209-4EC4-B0B9-B8136A94C2AB}" srcId="{C5586D4E-F154-4DEE-B77B-25FE7BEACE35}" destId="{3BFB8A6C-292B-4EFF-9BB0-10884D6708C2}" srcOrd="0" destOrd="0" parTransId="{910C58B1-5DD1-4C61-8464-1465E9D9FC03}" sibTransId="{EAFDED83-23FA-43C8-ACE9-2C2132B975EC}"/>
    <dgm:cxn modelId="{D3E17C2C-E5D8-48D7-A089-3A6FD05A42B9}" type="presOf" srcId="{446B1277-D28F-497C-BF24-780E8EC8DF13}" destId="{F4B1115D-20EA-42D4-9A3B-32C46389846C}" srcOrd="0" destOrd="0" presId="urn:microsoft.com/office/officeart/2011/layout/TabList"/>
    <dgm:cxn modelId="{4071CDF1-0A9D-4C8D-BE71-DBFB6AFC7E44}" type="presOf" srcId="{ECF98064-B245-4E5E-ABB1-DBFC056B0A0F}" destId="{7E5A1AB5-4D79-4152-8421-EA25D94DA1CE}" srcOrd="0" destOrd="0" presId="urn:microsoft.com/office/officeart/2011/layout/TabList"/>
    <dgm:cxn modelId="{DE773EC1-789B-46F9-A921-B1A99070B452}" srcId="{38F4E058-2784-44CF-B3CB-383613A81292}" destId="{7C281C6E-B792-4D3D-957B-F05F332ED76E}" srcOrd="4" destOrd="0" parTransId="{3C1478F7-1BCF-4B37-92B9-264AF5AE59AC}" sibTransId="{818AFA14-1866-4657-A94B-59DD86F4E775}"/>
    <dgm:cxn modelId="{C32DCEC4-ECF6-47EC-9CC6-94075C3A8536}" srcId="{38F4E058-2784-44CF-B3CB-383613A81292}" destId="{7920D6D4-AC3D-4864-9923-65049822A3F3}" srcOrd="0" destOrd="0" parTransId="{3B98F401-1E0F-4535-9853-5BD45D64001E}" sibTransId="{6BBE7CF7-D13E-44EB-AD24-9EC9CA19D88B}"/>
    <dgm:cxn modelId="{D57881FF-E887-4DBA-B34A-B3B8D8F166FA}" srcId="{38F4E058-2784-44CF-B3CB-383613A81292}" destId="{EECA3C25-2EA4-469B-8DA2-3A862EF60E26}" srcOrd="2" destOrd="0" parTransId="{9C5E32A3-9D83-4915-81CA-7A3A1B833376}" sibTransId="{E1547B6F-8745-4E26-BAD7-7335DFEAB621}"/>
    <dgm:cxn modelId="{10C34151-5ACB-422F-8B90-73BF1F6A547A}" srcId="{446B1277-D28F-497C-BF24-780E8EC8DF13}" destId="{E2216D45-B0EB-4F26-B236-CD013537A0E8}" srcOrd="0" destOrd="0" parTransId="{D9C73E60-C899-4241-A33C-83503D8ACBBC}" sibTransId="{ABB54194-060E-4262-AE10-3BAEDA190FF3}"/>
    <dgm:cxn modelId="{886D8190-A6D2-4EB0-89B3-09203A5F350B}" srcId="{38F4E058-2784-44CF-B3CB-383613A81292}" destId="{446B1277-D28F-497C-BF24-780E8EC8DF13}" srcOrd="3" destOrd="0" parTransId="{D1D4AF30-CD9D-428A-BC63-8AF544850B77}" sibTransId="{406AF51E-0101-4DAC-A565-17D2CCFFE604}"/>
    <dgm:cxn modelId="{40640870-9BE2-48AD-9B47-F4CA1D42DA2C}" srcId="{EECA3C25-2EA4-469B-8DA2-3A862EF60E26}" destId="{ECF98064-B245-4E5E-ABB1-DBFC056B0A0F}" srcOrd="0" destOrd="0" parTransId="{A2F78B47-95CA-4406-AB25-0EEF8476D22C}" sibTransId="{1533511D-C1D2-44BC-9BD8-321C58F4A785}"/>
    <dgm:cxn modelId="{E1425114-441C-4819-8178-164E3A3952A4}" type="presOf" srcId="{7C281C6E-B792-4D3D-957B-F05F332ED76E}" destId="{003F98E2-DB23-4589-B1CC-0E26EA8818FC}" srcOrd="0" destOrd="0" presId="urn:microsoft.com/office/officeart/2011/layout/TabList"/>
    <dgm:cxn modelId="{06C8DF70-66CC-4E09-A704-9244266417F1}" type="presOf" srcId="{EECA3C25-2EA4-469B-8DA2-3A862EF60E26}" destId="{0326AA0E-7923-45E6-AB59-BD8721D3351C}" srcOrd="0" destOrd="0" presId="urn:microsoft.com/office/officeart/2011/layout/TabList"/>
    <dgm:cxn modelId="{33842394-EA98-48BA-8425-6EA24D6EE47B}" type="presParOf" srcId="{729DD4A0-B975-471E-8CCF-5A8D908F6881}" destId="{34DBC793-136A-4652-9249-00EEAA29BFC7}" srcOrd="0" destOrd="0" presId="urn:microsoft.com/office/officeart/2011/layout/TabList"/>
    <dgm:cxn modelId="{A633EB21-26CB-4F6E-8869-50C309FA8C37}" type="presParOf" srcId="{34DBC793-136A-4652-9249-00EEAA29BFC7}" destId="{30F66984-A19E-4B8F-B7BD-18773FF9DDD2}" srcOrd="0" destOrd="0" presId="urn:microsoft.com/office/officeart/2011/layout/TabList"/>
    <dgm:cxn modelId="{373BD294-04EA-4DCC-9B40-93934B9266EB}" type="presParOf" srcId="{34DBC793-136A-4652-9249-00EEAA29BFC7}" destId="{E613633A-354F-4119-AEA9-5D24E6FB02F2}" srcOrd="1" destOrd="0" presId="urn:microsoft.com/office/officeart/2011/layout/TabList"/>
    <dgm:cxn modelId="{3FE80123-DF8B-4266-B87A-6AF541284702}" type="presParOf" srcId="{34DBC793-136A-4652-9249-00EEAA29BFC7}" destId="{E0453156-41E7-4370-B9D8-96BA361699F2}" srcOrd="2" destOrd="0" presId="urn:microsoft.com/office/officeart/2011/layout/TabList"/>
    <dgm:cxn modelId="{34ACE041-F335-42E8-8831-160523C058D9}" type="presParOf" srcId="{729DD4A0-B975-471E-8CCF-5A8D908F6881}" destId="{372B2762-C1C3-4311-8571-B207A1833A42}" srcOrd="1" destOrd="0" presId="urn:microsoft.com/office/officeart/2011/layout/TabList"/>
    <dgm:cxn modelId="{9B116A60-BE4E-41CB-93BB-40C6259564C4}" type="presParOf" srcId="{729DD4A0-B975-471E-8CCF-5A8D908F6881}" destId="{650C7348-45AD-470F-8886-B6836212B308}" srcOrd="2" destOrd="0" presId="urn:microsoft.com/office/officeart/2011/layout/TabList"/>
    <dgm:cxn modelId="{295AEB27-0992-46AF-9FBF-641BD75E5BFB}" type="presParOf" srcId="{650C7348-45AD-470F-8886-B6836212B308}" destId="{5F33DF0B-4C2E-4140-99BA-8897ABF5BDA8}" srcOrd="0" destOrd="0" presId="urn:microsoft.com/office/officeart/2011/layout/TabList"/>
    <dgm:cxn modelId="{4B0CA236-0CFC-4839-9B81-0695C6F7B8FC}" type="presParOf" srcId="{650C7348-45AD-470F-8886-B6836212B308}" destId="{0679E09C-B9C6-4360-8D47-C3BC679934D1}" srcOrd="1" destOrd="0" presId="urn:microsoft.com/office/officeart/2011/layout/TabList"/>
    <dgm:cxn modelId="{F9D61FCA-78EF-4016-9A2C-6081B5A7C503}" type="presParOf" srcId="{650C7348-45AD-470F-8886-B6836212B308}" destId="{7372F4EF-30B1-409F-9DEA-138381F82F63}" srcOrd="2" destOrd="0" presId="urn:microsoft.com/office/officeart/2011/layout/TabList"/>
    <dgm:cxn modelId="{7A59BA87-9B7C-4602-945A-D0C4D0AC37CC}" type="presParOf" srcId="{729DD4A0-B975-471E-8CCF-5A8D908F6881}" destId="{FDF32550-54EF-4CF6-898B-C99768906333}" srcOrd="3" destOrd="0" presId="urn:microsoft.com/office/officeart/2011/layout/TabList"/>
    <dgm:cxn modelId="{D451E2DC-C45A-4032-8731-886BD0DDB519}" type="presParOf" srcId="{729DD4A0-B975-471E-8CCF-5A8D908F6881}" destId="{75AA4B39-03F2-442D-9362-135B4D20DCE0}" srcOrd="4" destOrd="0" presId="urn:microsoft.com/office/officeart/2011/layout/TabList"/>
    <dgm:cxn modelId="{92AB614B-E43A-4F6B-8AED-4BDD04BE487C}" type="presParOf" srcId="{75AA4B39-03F2-442D-9362-135B4D20DCE0}" destId="{7E5A1AB5-4D79-4152-8421-EA25D94DA1CE}" srcOrd="0" destOrd="0" presId="urn:microsoft.com/office/officeart/2011/layout/TabList"/>
    <dgm:cxn modelId="{E57EA341-6C45-4E93-9979-B4FD456B4F4A}" type="presParOf" srcId="{75AA4B39-03F2-442D-9362-135B4D20DCE0}" destId="{0326AA0E-7923-45E6-AB59-BD8721D3351C}" srcOrd="1" destOrd="0" presId="urn:microsoft.com/office/officeart/2011/layout/TabList"/>
    <dgm:cxn modelId="{96C5E396-9E68-4701-8772-0D2D48DB0FC1}" type="presParOf" srcId="{75AA4B39-03F2-442D-9362-135B4D20DCE0}" destId="{D5680E49-FB2B-4915-8E20-7F4DAEE51E3D}" srcOrd="2" destOrd="0" presId="urn:microsoft.com/office/officeart/2011/layout/TabList"/>
    <dgm:cxn modelId="{A0FC6F13-7777-4BBE-AAA2-063033808503}" type="presParOf" srcId="{729DD4A0-B975-471E-8CCF-5A8D908F6881}" destId="{0CF4501F-C47F-4508-89CC-99AB8033FF95}" srcOrd="5" destOrd="0" presId="urn:microsoft.com/office/officeart/2011/layout/TabList"/>
    <dgm:cxn modelId="{094DC1BA-0665-4654-8FD4-51D49CD18049}" type="presParOf" srcId="{729DD4A0-B975-471E-8CCF-5A8D908F6881}" destId="{0DEE7BB5-E3FD-42BE-A22A-D7029ABEA053}" srcOrd="6" destOrd="0" presId="urn:microsoft.com/office/officeart/2011/layout/TabList"/>
    <dgm:cxn modelId="{57B0354D-89EE-4EF9-B2E5-10FE7E96AC4A}" type="presParOf" srcId="{0DEE7BB5-E3FD-42BE-A22A-D7029ABEA053}" destId="{01F750A6-A985-4B7F-8ADB-659CB411CA82}" srcOrd="0" destOrd="0" presId="urn:microsoft.com/office/officeart/2011/layout/TabList"/>
    <dgm:cxn modelId="{74169466-A276-43B6-9593-923FC5CC023A}" type="presParOf" srcId="{0DEE7BB5-E3FD-42BE-A22A-D7029ABEA053}" destId="{F4B1115D-20EA-42D4-9A3B-32C46389846C}" srcOrd="1" destOrd="0" presId="urn:microsoft.com/office/officeart/2011/layout/TabList"/>
    <dgm:cxn modelId="{F7639864-9088-46FC-A6DD-28DD73BAA488}" type="presParOf" srcId="{0DEE7BB5-E3FD-42BE-A22A-D7029ABEA053}" destId="{A09CDB93-A96D-4318-A294-035DF3E31035}" srcOrd="2" destOrd="0" presId="urn:microsoft.com/office/officeart/2011/layout/TabList"/>
    <dgm:cxn modelId="{FDAC1188-7A25-4591-8838-6996A7557776}" type="presParOf" srcId="{729DD4A0-B975-471E-8CCF-5A8D908F6881}" destId="{D60B97F8-BF7D-42D0-94B5-4CCC40361164}" srcOrd="7" destOrd="0" presId="urn:microsoft.com/office/officeart/2011/layout/TabList"/>
    <dgm:cxn modelId="{02888C5B-6C5B-4558-A01A-E4F33D3BFE87}" type="presParOf" srcId="{729DD4A0-B975-471E-8CCF-5A8D908F6881}" destId="{94DE931E-E117-4C86-BF15-2EE8A85C82F3}" srcOrd="8" destOrd="0" presId="urn:microsoft.com/office/officeart/2011/layout/TabList"/>
    <dgm:cxn modelId="{3945FCF1-B98D-4B6F-8C6B-4BBCCD443F89}" type="presParOf" srcId="{94DE931E-E117-4C86-BF15-2EE8A85C82F3}" destId="{840ACB3B-D917-49A0-8D6E-EDD72FE49FB8}" srcOrd="0" destOrd="0" presId="urn:microsoft.com/office/officeart/2011/layout/TabList"/>
    <dgm:cxn modelId="{F506379E-C417-4415-8F44-58447286A2AD}" type="presParOf" srcId="{94DE931E-E117-4C86-BF15-2EE8A85C82F3}" destId="{003F98E2-DB23-4589-B1CC-0E26EA8818FC}" srcOrd="1" destOrd="0" presId="urn:microsoft.com/office/officeart/2011/layout/TabList"/>
    <dgm:cxn modelId="{85575D31-CA7A-4A4A-A1D4-B433B21A69CE}" type="presParOf" srcId="{94DE931E-E117-4C86-BF15-2EE8A85C82F3}" destId="{79FC96D5-BA4B-4F87-8063-048A8F8E29BC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FC96D5-BA4B-4F87-8063-048A8F8E29BC}">
      <dsp:nvSpPr>
        <dsp:cNvPr id="0" name=""/>
        <dsp:cNvSpPr/>
      </dsp:nvSpPr>
      <dsp:spPr>
        <a:xfrm>
          <a:off x="0" y="6321816"/>
          <a:ext cx="4752528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9CDB93-A96D-4318-A294-035DF3E31035}">
      <dsp:nvSpPr>
        <dsp:cNvPr id="0" name=""/>
        <dsp:cNvSpPr/>
      </dsp:nvSpPr>
      <dsp:spPr>
        <a:xfrm>
          <a:off x="0" y="5046191"/>
          <a:ext cx="4752528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680E49-FB2B-4915-8E20-7F4DAEE51E3D}">
      <dsp:nvSpPr>
        <dsp:cNvPr id="0" name=""/>
        <dsp:cNvSpPr/>
      </dsp:nvSpPr>
      <dsp:spPr>
        <a:xfrm>
          <a:off x="0" y="3770566"/>
          <a:ext cx="4752528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72F4EF-30B1-409F-9DEA-138381F82F63}">
      <dsp:nvSpPr>
        <dsp:cNvPr id="0" name=""/>
        <dsp:cNvSpPr/>
      </dsp:nvSpPr>
      <dsp:spPr>
        <a:xfrm>
          <a:off x="0" y="2494940"/>
          <a:ext cx="4752528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453156-41E7-4370-B9D8-96BA361699F2}">
      <dsp:nvSpPr>
        <dsp:cNvPr id="0" name=""/>
        <dsp:cNvSpPr/>
      </dsp:nvSpPr>
      <dsp:spPr>
        <a:xfrm>
          <a:off x="0" y="1219315"/>
          <a:ext cx="4752528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F66984-A19E-4B8F-B7BD-18773FF9DDD2}">
      <dsp:nvSpPr>
        <dsp:cNvPr id="0" name=""/>
        <dsp:cNvSpPr/>
      </dsp:nvSpPr>
      <dsp:spPr>
        <a:xfrm>
          <a:off x="1235657" y="4434"/>
          <a:ext cx="3516870" cy="1214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«И помнит мир спасенный..»</a:t>
          </a:r>
          <a:endParaRPr lang="ru-RU" sz="2000" b="1" kern="1200" dirty="0"/>
        </a:p>
      </dsp:txBody>
      <dsp:txXfrm>
        <a:off x="1235657" y="4434"/>
        <a:ext cx="3516870" cy="1214881"/>
      </dsp:txXfrm>
    </dsp:sp>
    <dsp:sp modelId="{E613633A-354F-4119-AEA9-5D24E6FB02F2}">
      <dsp:nvSpPr>
        <dsp:cNvPr id="0" name=""/>
        <dsp:cNvSpPr/>
      </dsp:nvSpPr>
      <dsp:spPr>
        <a:xfrm>
          <a:off x="0" y="1260682"/>
          <a:ext cx="1235657" cy="1214881"/>
        </a:xfrm>
        <a:prstGeom prst="round2SameRect">
          <a:avLst>
            <a:gd name="adj1" fmla="val 1667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59316" y="1319998"/>
        <a:ext cx="1117025" cy="1155565"/>
      </dsp:txXfrm>
    </dsp:sp>
    <dsp:sp modelId="{5F33DF0B-4C2E-4140-99BA-8897ABF5BDA8}">
      <dsp:nvSpPr>
        <dsp:cNvPr id="0" name=""/>
        <dsp:cNvSpPr/>
      </dsp:nvSpPr>
      <dsp:spPr>
        <a:xfrm>
          <a:off x="1235657" y="1280059"/>
          <a:ext cx="3516870" cy="1214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«</a:t>
          </a:r>
          <a:r>
            <a:rPr lang="ru-RU" sz="2000" b="1" kern="1200" dirty="0" smtClean="0"/>
            <a:t>Пути к миру»</a:t>
          </a:r>
          <a:endParaRPr lang="ru-RU" sz="2000" b="1" kern="1200" dirty="0"/>
        </a:p>
      </dsp:txBody>
      <dsp:txXfrm>
        <a:off x="1235657" y="1280059"/>
        <a:ext cx="3516870" cy="1214881"/>
      </dsp:txXfrm>
    </dsp:sp>
    <dsp:sp modelId="{0679E09C-B9C6-4360-8D47-C3BC679934D1}">
      <dsp:nvSpPr>
        <dsp:cNvPr id="0" name=""/>
        <dsp:cNvSpPr/>
      </dsp:nvSpPr>
      <dsp:spPr>
        <a:xfrm>
          <a:off x="0" y="3841126"/>
          <a:ext cx="1235657" cy="1214881"/>
        </a:xfrm>
        <a:prstGeom prst="round2SameRect">
          <a:avLst>
            <a:gd name="adj1" fmla="val 16670"/>
            <a:gd name="adj2" fmla="val 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59316" y="3900442"/>
        <a:ext cx="1117025" cy="1155565"/>
      </dsp:txXfrm>
    </dsp:sp>
    <dsp:sp modelId="{7E5A1AB5-4D79-4152-8421-EA25D94DA1CE}">
      <dsp:nvSpPr>
        <dsp:cNvPr id="0" name=""/>
        <dsp:cNvSpPr/>
      </dsp:nvSpPr>
      <dsp:spPr>
        <a:xfrm>
          <a:off x="1235657" y="2555684"/>
          <a:ext cx="3516870" cy="1214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«Санкции»</a:t>
          </a:r>
          <a:endParaRPr lang="ru-RU" sz="2000" b="1" kern="1200" dirty="0"/>
        </a:p>
      </dsp:txBody>
      <dsp:txXfrm>
        <a:off x="1235657" y="2555684"/>
        <a:ext cx="3516870" cy="1214881"/>
      </dsp:txXfrm>
    </dsp:sp>
    <dsp:sp modelId="{0326AA0E-7923-45E6-AB59-BD8721D3351C}">
      <dsp:nvSpPr>
        <dsp:cNvPr id="0" name=""/>
        <dsp:cNvSpPr/>
      </dsp:nvSpPr>
      <dsp:spPr>
        <a:xfrm>
          <a:off x="0" y="2555684"/>
          <a:ext cx="1235657" cy="1214881"/>
        </a:xfrm>
        <a:prstGeom prst="round2SameRect">
          <a:avLst>
            <a:gd name="adj1" fmla="val 1667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59316" y="2615000"/>
        <a:ext cx="1117025" cy="1155565"/>
      </dsp:txXfrm>
    </dsp:sp>
    <dsp:sp modelId="{01F750A6-A985-4B7F-8ADB-659CB411CA82}">
      <dsp:nvSpPr>
        <dsp:cNvPr id="0" name=""/>
        <dsp:cNvSpPr/>
      </dsp:nvSpPr>
      <dsp:spPr>
        <a:xfrm>
          <a:off x="1235657" y="3831310"/>
          <a:ext cx="3516870" cy="1214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«Выбор профессии»</a:t>
          </a:r>
          <a:endParaRPr lang="ru-RU" sz="2000" b="1" kern="1200" dirty="0"/>
        </a:p>
      </dsp:txBody>
      <dsp:txXfrm>
        <a:off x="1235657" y="3831310"/>
        <a:ext cx="3516870" cy="1214881"/>
      </dsp:txXfrm>
    </dsp:sp>
    <dsp:sp modelId="{F4B1115D-20EA-42D4-9A3B-32C46389846C}">
      <dsp:nvSpPr>
        <dsp:cNvPr id="0" name=""/>
        <dsp:cNvSpPr/>
      </dsp:nvSpPr>
      <dsp:spPr>
        <a:xfrm>
          <a:off x="0" y="5088505"/>
          <a:ext cx="1235657" cy="1214881"/>
        </a:xfrm>
        <a:prstGeom prst="round2SameRect">
          <a:avLst>
            <a:gd name="adj1" fmla="val 16670"/>
            <a:gd name="adj2" fmla="val 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/>
          </a:r>
          <a:br>
            <a:rPr lang="ru-RU" sz="3600" kern="1200" dirty="0" smtClean="0"/>
          </a:br>
          <a:endParaRPr lang="ru-RU" sz="3600" kern="1200" dirty="0"/>
        </a:p>
      </dsp:txBody>
      <dsp:txXfrm>
        <a:off x="59316" y="5147821"/>
        <a:ext cx="1117025" cy="1155565"/>
      </dsp:txXfrm>
    </dsp:sp>
    <dsp:sp modelId="{840ACB3B-D917-49A0-8D6E-EDD72FE49FB8}">
      <dsp:nvSpPr>
        <dsp:cNvPr id="0" name=""/>
        <dsp:cNvSpPr/>
      </dsp:nvSpPr>
      <dsp:spPr>
        <a:xfrm>
          <a:off x="1235657" y="5106935"/>
          <a:ext cx="3516870" cy="1214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«Готовимся к ЕГЭ»</a:t>
          </a:r>
          <a:endParaRPr lang="ru-RU" sz="2000" b="1" kern="1200" dirty="0"/>
        </a:p>
      </dsp:txBody>
      <dsp:txXfrm>
        <a:off x="1235657" y="5106935"/>
        <a:ext cx="3516870" cy="1214881"/>
      </dsp:txXfrm>
    </dsp:sp>
    <dsp:sp modelId="{003F98E2-DB23-4589-B1CC-0E26EA8818FC}">
      <dsp:nvSpPr>
        <dsp:cNvPr id="0" name=""/>
        <dsp:cNvSpPr/>
      </dsp:nvSpPr>
      <dsp:spPr>
        <a:xfrm>
          <a:off x="0" y="7277"/>
          <a:ext cx="1235657" cy="1214881"/>
        </a:xfrm>
        <a:prstGeom prst="round2SameRect">
          <a:avLst>
            <a:gd name="adj1" fmla="val 16670"/>
            <a:gd name="adj2" fmla="val 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i="1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59316" y="66593"/>
        <a:ext cx="1117025" cy="11555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Список вкладок"/>
  <dgm:desc val="Служит для отображения непоследовательных или сгруппированных блоков данных. Рекомендуется использовать для списков с текстом уровня 1 небольшого объема. Первый текст уровня 2 отображается рядом с текстом уровня 1, а остальной текст уровня 2 — под текстом уровня 1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172C0-B92E-435E-B5E3-03FC6B9C6D29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6890C-EF10-4A88-830F-02079D5563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882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67CF7-A17A-4072-8D5E-0D3F45AB6C71}" type="datetimeFigureOut">
              <a:rPr lang="ru-RU" smtClean="0"/>
              <a:pPr/>
              <a:t>23.02.2016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96CBC-C7D7-4486-A5C8-0F9C0295AD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774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96CBC-C7D7-4486-A5C8-0F9C0295ADF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992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96CBC-C7D7-4486-A5C8-0F9C0295ADF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211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96CBC-C7D7-4486-A5C8-0F9C0295ADF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021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96CBC-C7D7-4486-A5C8-0F9C0295ADF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449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96CBC-C7D7-4486-A5C8-0F9C0295ADF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2891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96CBC-C7D7-4486-A5C8-0F9C0295ADF9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2314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96CBC-C7D7-4486-A5C8-0F9C0295ADF9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1662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96CBC-C7D7-4486-A5C8-0F9C0295ADF9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980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96CBC-C7D7-4486-A5C8-0F9C0295ADF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875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96CBC-C7D7-4486-A5C8-0F9C0295ADF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456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96CBC-C7D7-4486-A5C8-0F9C0295ADF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101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96CBC-C7D7-4486-A5C8-0F9C0295ADF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675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96CBC-C7D7-4486-A5C8-0F9C0295ADF9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739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96CBC-C7D7-4486-A5C8-0F9C0295ADF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314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96CBC-C7D7-4486-A5C8-0F9C0295ADF9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48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96CBC-C7D7-4486-A5C8-0F9C0295ADF9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425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D693-6BDE-4E03-9665-D36F06954F2C}" type="datetimeFigureOut">
              <a:rPr lang="ru-RU" smtClean="0"/>
              <a:pPr/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C84EB-7243-4502-9262-DB9D905FEC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62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D693-6BDE-4E03-9665-D36F06954F2C}" type="datetimeFigureOut">
              <a:rPr lang="ru-RU" smtClean="0"/>
              <a:pPr/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C84EB-7243-4502-9262-DB9D905FEC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928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D693-6BDE-4E03-9665-D36F06954F2C}" type="datetimeFigureOut">
              <a:rPr lang="ru-RU" smtClean="0"/>
              <a:pPr/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C84EB-7243-4502-9262-DB9D905FEC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655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D693-6BDE-4E03-9665-D36F06954F2C}" type="datetimeFigureOut">
              <a:rPr lang="ru-RU" smtClean="0"/>
              <a:pPr/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C84EB-7243-4502-9262-DB9D905FEC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677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D693-6BDE-4E03-9665-D36F06954F2C}" type="datetimeFigureOut">
              <a:rPr lang="ru-RU" smtClean="0"/>
              <a:pPr/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C84EB-7243-4502-9262-DB9D905FEC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943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D693-6BDE-4E03-9665-D36F06954F2C}" type="datetimeFigureOut">
              <a:rPr lang="ru-RU" smtClean="0"/>
              <a:pPr/>
              <a:t>23.02.2016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C84EB-7243-4502-9262-DB9D905FEC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761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D693-6BDE-4E03-9665-D36F06954F2C}" type="datetimeFigureOut">
              <a:rPr lang="ru-RU" smtClean="0"/>
              <a:pPr/>
              <a:t>23.02.2016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C84EB-7243-4502-9262-DB9D905FEC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688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D693-6BDE-4E03-9665-D36F06954F2C}" type="datetimeFigureOut">
              <a:rPr lang="ru-RU" smtClean="0"/>
              <a:pPr/>
              <a:t>23.02.2016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C84EB-7243-4502-9262-DB9D905FEC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463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D693-6BDE-4E03-9665-D36F06954F2C}" type="datetimeFigureOut">
              <a:rPr lang="ru-RU" smtClean="0"/>
              <a:pPr/>
              <a:t>23.02.2016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C84EB-7243-4502-9262-DB9D905FEC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68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D693-6BDE-4E03-9665-D36F06954F2C}" type="datetimeFigureOut">
              <a:rPr lang="ru-RU" smtClean="0"/>
              <a:pPr/>
              <a:t>23.02.2016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C84EB-7243-4502-9262-DB9D905FEC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422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D693-6BDE-4E03-9665-D36F06954F2C}" type="datetimeFigureOut">
              <a:rPr lang="ru-RU" smtClean="0"/>
              <a:pPr/>
              <a:t>23.02.2016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C84EB-7243-4502-9262-DB9D905FEC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367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DD693-6BDE-4E03-9665-D36F06954F2C}" type="datetimeFigureOut">
              <a:rPr lang="ru-RU" smtClean="0"/>
              <a:pPr/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C84EB-7243-4502-9262-DB9D905FEC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92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9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8.wdp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5445224"/>
            <a:ext cx="8316416" cy="1296144"/>
          </a:xfrm>
        </p:spPr>
        <p:txBody>
          <a:bodyPr>
            <a:noAutofit/>
          </a:bodyPr>
          <a:lstStyle/>
          <a:p>
            <a:r>
              <a:rPr lang="ru-RU" sz="2200" b="1" i="1" dirty="0" smtClean="0">
                <a:solidFill>
                  <a:schemeClr val="tx1"/>
                </a:solidFill>
              </a:rPr>
              <a:t>Преподаватель информатики и ИКТ</a:t>
            </a:r>
          </a:p>
          <a:p>
            <a:r>
              <a:rPr lang="ru-RU" sz="2200" b="1" i="1" dirty="0">
                <a:solidFill>
                  <a:schemeClr val="tx1"/>
                </a:solidFill>
              </a:rPr>
              <a:t>Почетный работник общего образования Российской </a:t>
            </a:r>
            <a:r>
              <a:rPr lang="ru-RU" sz="2200" b="1" i="1" dirty="0" smtClean="0">
                <a:solidFill>
                  <a:schemeClr val="tx1"/>
                </a:solidFill>
              </a:rPr>
              <a:t>Федерации </a:t>
            </a:r>
          </a:p>
          <a:p>
            <a:r>
              <a:rPr lang="ru-RU" sz="2200" b="1" i="1" dirty="0" smtClean="0">
                <a:solidFill>
                  <a:srgbClr val="FF0000"/>
                </a:solidFill>
              </a:rPr>
              <a:t>Боярских Вера Владимировна</a:t>
            </a:r>
            <a:endParaRPr lang="ru-RU" sz="2200" i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968" y="1350466"/>
            <a:ext cx="4932040" cy="514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150137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0" algn="ctr">
              <a:buFont typeface="Georgia" pitchFamily="18" charset="0"/>
              <a:buNone/>
            </a:pPr>
            <a:r>
              <a:rPr lang="ru-RU" b="1" dirty="0" smtClean="0"/>
              <a:t>Федеральное государственное казённое общеобразовательное учреждение </a:t>
            </a:r>
            <a:r>
              <a:rPr lang="ru-RU" b="1" dirty="0" smtClean="0">
                <a:solidFill>
                  <a:srgbClr val="3333FF"/>
                </a:solidFill>
              </a:rPr>
              <a:t>«Екатеринбургское суворовское военное училище» </a:t>
            </a:r>
          </a:p>
          <a:p>
            <a:pPr marL="1588" indent="0" algn="ctr">
              <a:buFont typeface="Georgia" pitchFamily="18" charset="0"/>
              <a:buNone/>
            </a:pPr>
            <a:r>
              <a:rPr lang="ru-RU" b="1" dirty="0" smtClean="0">
                <a:solidFill>
                  <a:srgbClr val="3333FF"/>
                </a:solidFill>
              </a:rPr>
              <a:t>Министерства обороны Российской Федерации</a:t>
            </a:r>
          </a:p>
          <a:p>
            <a:pPr marL="1588" indent="0" algn="ctr">
              <a:buFont typeface="Georgia" pitchFamily="18" charset="0"/>
              <a:buNone/>
            </a:pPr>
            <a:r>
              <a:rPr lang="ru-RU" b="1" dirty="0" smtClean="0"/>
              <a:t>(620062, г Екатеринбург, ул. Первомайская, 88 )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6133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366471" y="3718045"/>
            <a:ext cx="345638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3FF"/>
                </a:solidFill>
              </a:rPr>
              <a:t>Задание </a:t>
            </a:r>
            <a:r>
              <a:rPr lang="ru-RU" b="1" dirty="0" smtClean="0">
                <a:solidFill>
                  <a:srgbClr val="3333FF"/>
                </a:solidFill>
              </a:rPr>
              <a:t>3.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sz="1600" dirty="0" smtClean="0"/>
              <a:t>Подобрать </a:t>
            </a:r>
            <a:r>
              <a:rPr lang="ru-RU" sz="1600" dirty="0"/>
              <a:t>по прайс- листу комплектующие для компьютера, </a:t>
            </a:r>
            <a:r>
              <a:rPr lang="ru-RU" sz="1600" b="1" dirty="0" smtClean="0"/>
              <a:t>оптимально </a:t>
            </a:r>
            <a:r>
              <a:rPr lang="ru-RU" sz="1600" b="1" dirty="0"/>
              <a:t>подходящ</a:t>
            </a:r>
            <a:r>
              <a:rPr lang="ru-RU" sz="1600" dirty="0"/>
              <a:t>их для выполнения </a:t>
            </a:r>
            <a:r>
              <a:rPr lang="ru-RU" sz="1600" dirty="0" smtClean="0"/>
              <a:t>определенного </a:t>
            </a:r>
            <a:r>
              <a:rPr lang="ru-RU" sz="1600" dirty="0"/>
              <a:t>круга задач. </a:t>
            </a:r>
            <a:endParaRPr lang="ru-RU" sz="1600" dirty="0" smtClean="0"/>
          </a:p>
          <a:p>
            <a:r>
              <a:rPr lang="ru-RU" sz="1600" dirty="0" smtClean="0"/>
              <a:t>При </a:t>
            </a:r>
            <a:r>
              <a:rPr lang="ru-RU" sz="1600" dirty="0"/>
              <a:t>выборе компонентов необходимо уложиться в заданную сумму.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4594"/>
            <a:ext cx="4914763" cy="3205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539419"/>
            <a:ext cx="4914763" cy="3065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12159" y="3247527"/>
            <a:ext cx="1336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990000"/>
                </a:solidFill>
              </a:rPr>
              <a:t>Компьютер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677" y="194594"/>
            <a:ext cx="3749675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47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2052" y="4202504"/>
            <a:ext cx="63141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3FF"/>
                </a:solidFill>
              </a:rPr>
              <a:t>Задание 4. 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/>
              <a:t>По диаграмме на бланке (выдан отдельно) отметить те профессии, где наиболее высокий разрыв между востребованностью и готовящимися специалистами. Сделайте прогноз.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/>
              <a:t>Совпадает ли ваш выбор будущей профессии с  востребованностью рынка?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4329" y="179929"/>
            <a:ext cx="27255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«Выбор профессии»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871" y="218336"/>
            <a:ext cx="5909983" cy="39604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52" y="1240356"/>
            <a:ext cx="2689225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346530"/>
            <a:ext cx="2507643" cy="2429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03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61048"/>
            <a:ext cx="3024336" cy="268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64088" y="1323778"/>
            <a:ext cx="34503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Физкультминутка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05592"/>
            <a:ext cx="4680000" cy="355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98"/>
            <a:ext cx="4993491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46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5047" y="278689"/>
            <a:ext cx="34017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«Готовимся к ЕГЭ»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4273"/>
            <a:ext cx="7231348" cy="4189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328922" y="178767"/>
            <a:ext cx="4563014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Тема:  Использование информационных моделей (таблицы, диаграммы, графики).     Перебор вариантов, выбор лучшего по какому-то признаку.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0033" y="5733256"/>
            <a:ext cx="45720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/>
              <a:t>Тема:  Представление данных в электронных таблицах в виде диаграмм и графиков.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000619" y="5733256"/>
            <a:ext cx="3900748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dirty="0"/>
              <a:t>Тема:  Графы. Поиск количества путей</a:t>
            </a:r>
          </a:p>
          <a:p>
            <a:endParaRPr lang="ru-RU" dirty="0">
              <a:ln>
                <a:solidFill>
                  <a:srgbClr val="00B0F0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2195736" y="778931"/>
            <a:ext cx="2133186" cy="6631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9" idx="0"/>
          </p:cNvCxnSpPr>
          <p:nvPr/>
        </p:nvCxnSpPr>
        <p:spPr>
          <a:xfrm flipV="1">
            <a:off x="2566033" y="2276872"/>
            <a:ext cx="2077975" cy="34563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10" idx="0"/>
          </p:cNvCxnSpPr>
          <p:nvPr/>
        </p:nvCxnSpPr>
        <p:spPr>
          <a:xfrm flipH="1" flipV="1">
            <a:off x="6453639" y="2889409"/>
            <a:ext cx="497354" cy="28438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852" y="1700808"/>
            <a:ext cx="1674848" cy="1656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372" y="3539058"/>
            <a:ext cx="1604328" cy="1919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33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717032"/>
            <a:ext cx="6912768" cy="3024336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r>
              <a:rPr lang="ru-RU" sz="2000" i="1" dirty="0" smtClean="0"/>
              <a:t>Было </a:t>
            </a:r>
            <a:r>
              <a:rPr lang="ru-RU" sz="2000" i="1" dirty="0"/>
              <a:t>трудно…</a:t>
            </a:r>
          </a:p>
          <a:p>
            <a:r>
              <a:rPr lang="ru-RU" sz="2000" i="1" dirty="0"/>
              <a:t>Я научился…</a:t>
            </a:r>
          </a:p>
          <a:p>
            <a:r>
              <a:rPr lang="ru-RU" sz="2000" i="1" dirty="0"/>
              <a:t>Я понял, что…</a:t>
            </a:r>
          </a:p>
          <a:p>
            <a:r>
              <a:rPr lang="ru-RU" sz="2000" i="1" dirty="0"/>
              <a:t>Меня удивило...	</a:t>
            </a:r>
            <a:endParaRPr lang="ru-RU" sz="2000" i="1" dirty="0" smtClean="0"/>
          </a:p>
          <a:p>
            <a:r>
              <a:rPr lang="ru-RU" sz="2000" i="1" dirty="0" smtClean="0"/>
              <a:t>Теперь </a:t>
            </a:r>
            <a:r>
              <a:rPr lang="ru-RU" sz="2000" i="1" dirty="0"/>
              <a:t>я могу…</a:t>
            </a:r>
          </a:p>
          <a:p>
            <a:r>
              <a:rPr lang="ru-RU" sz="2000" i="1" dirty="0"/>
              <a:t>Применить полученные знания и умения …</a:t>
            </a:r>
          </a:p>
          <a:p>
            <a:r>
              <a:rPr lang="ru-RU" sz="2000" i="1" dirty="0"/>
              <a:t>Урок дал для жизни….</a:t>
            </a:r>
          </a:p>
          <a:p>
            <a:r>
              <a:rPr lang="ru-RU" sz="2000" i="1" dirty="0"/>
              <a:t>Оцените эффективность и успешность своей работы</a:t>
            </a:r>
          </a:p>
          <a:p>
            <a:endParaRPr lang="ru-R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14" y="-3941"/>
            <a:ext cx="4504572" cy="3442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516" y="1916832"/>
            <a:ext cx="466183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60032" y="620688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  <a:r>
              <a:rPr lang="ru-RU" b="1" dirty="0"/>
              <a:t>Рефлексия деятельности на уроке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43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340768"/>
            <a:ext cx="4244280" cy="5400600"/>
          </a:xfrm>
        </p:spPr>
        <p:txBody>
          <a:bodyPr>
            <a:norm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000" dirty="0"/>
              <a:t>Наряду с формированием УУД, особое внимание  на уроке уделялось нравственному и патриотическому воспитанию, военной направленности.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/>
              <a:t>Жизненные ситуации позволили познакомиться с преобразованием информации по заданным правилам как одним из способов обработки информации, ведущих к получению нового содержания, новой информации.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/>
              <a:t>Урок позволил актуализировать предметные знания с целью решения личностно-значимых проблем на деятельностной </a:t>
            </a:r>
            <a:r>
              <a:rPr lang="ru-RU" sz="2000" dirty="0" smtClean="0"/>
              <a:t>основе.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7762" y="2219825"/>
            <a:ext cx="4244280" cy="46085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i="1" dirty="0">
                <a:solidFill>
                  <a:srgbClr val="7030A0"/>
                </a:solidFill>
              </a:rPr>
              <a:t>Согласно требованиям ФГОС образование должно обеспечивать: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/>
              <a:t>личностное самоопределение учащихся – формирование нравственной позиции, мировоззренческой позиции, гражданской позиции, профессиональный выбор, выявление творческих способностей учащихся,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/>
              <a:t>развитие способностей самостоятельного решения проблем в различных видах и сферах деятельности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75656" y="548680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Вывод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3162"/>
            <a:ext cx="3895725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737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385" y="0"/>
            <a:ext cx="9172860" cy="686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836712"/>
            <a:ext cx="6696744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i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Ученик – это не сосуд, который нужно наполнить, а факел, который нужно зажечь</a:t>
            </a:r>
            <a:endParaRPr lang="ru-RU" sz="2800" b="1" i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04" r="29320"/>
          <a:stretch/>
        </p:blipFill>
        <p:spPr bwMode="auto">
          <a:xfrm>
            <a:off x="3275856" y="2780928"/>
            <a:ext cx="2145599" cy="24368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r="13066"/>
          <a:stretch/>
        </p:blipFill>
        <p:spPr bwMode="auto">
          <a:xfrm>
            <a:off x="7596336" y="5445224"/>
            <a:ext cx="1132449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97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169" y="291995"/>
            <a:ext cx="5976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Тема 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урока</a:t>
            </a:r>
            <a:r>
              <a:rPr lang="ru-RU" sz="16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:  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Практическая работа № 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12. 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Решение</a:t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задач 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  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использование 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информационных</a:t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моделей 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(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таблицы, диаграммы, графики</a:t>
            </a:r>
            <a:r>
              <a:rPr lang="ru-RU" sz="1600" dirty="0" smtClean="0"/>
              <a:t>)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89780" y="1122992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Класс:</a:t>
            </a:r>
            <a:r>
              <a:rPr lang="ru-RU" b="1" dirty="0"/>
              <a:t> </a:t>
            </a:r>
            <a:r>
              <a:rPr lang="ru-RU" dirty="0"/>
              <a:t>11 </a:t>
            </a:r>
          </a:p>
          <a:p>
            <a:r>
              <a:rPr lang="ru-RU" b="1" dirty="0">
                <a:solidFill>
                  <a:srgbClr val="7030A0"/>
                </a:solidFill>
              </a:rPr>
              <a:t>Количество: </a:t>
            </a:r>
            <a:r>
              <a:rPr lang="ru-RU" dirty="0"/>
              <a:t>10 </a:t>
            </a:r>
          </a:p>
          <a:p>
            <a:r>
              <a:rPr lang="ru-RU" b="1" dirty="0">
                <a:solidFill>
                  <a:srgbClr val="7030A0"/>
                </a:solidFill>
              </a:rPr>
              <a:t>Время: </a:t>
            </a:r>
            <a:r>
              <a:rPr lang="ru-RU" dirty="0"/>
              <a:t>45 </a:t>
            </a:r>
            <a:r>
              <a:rPr lang="ru-RU" dirty="0" smtClean="0"/>
              <a:t>минут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76588" y="1993323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Тип урока: </a:t>
            </a:r>
            <a:r>
              <a:rPr lang="ru-RU" dirty="0"/>
              <a:t>Урок комплексного применения знаний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9893" y="2289646"/>
            <a:ext cx="85682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r>
              <a:rPr lang="ru-RU" b="1" dirty="0">
                <a:solidFill>
                  <a:srgbClr val="7030A0"/>
                </a:solidFill>
              </a:rPr>
              <a:t>Цель: </a:t>
            </a:r>
            <a:r>
              <a:rPr lang="ru-RU" dirty="0"/>
              <a:t>совершенствование умений работы с информацией, представленной в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различных </a:t>
            </a:r>
            <a:r>
              <a:rPr lang="ru-RU" dirty="0"/>
              <a:t>формах  и комплексное применение знаний при </a:t>
            </a:r>
            <a:r>
              <a:rPr lang="ru-RU" dirty="0" smtClean="0"/>
              <a:t>решении</a:t>
            </a:r>
            <a:br>
              <a:rPr lang="ru-RU" dirty="0" smtClean="0"/>
            </a:br>
            <a:r>
              <a:rPr lang="ru-RU" dirty="0" smtClean="0"/>
              <a:t>            </a:t>
            </a:r>
            <a:r>
              <a:rPr lang="ru-RU" dirty="0"/>
              <a:t>нестандартных практических задач.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9893" y="3212976"/>
            <a:ext cx="8496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b="1" dirty="0">
                <a:solidFill>
                  <a:srgbClr val="7030A0"/>
                </a:solidFill>
              </a:rPr>
              <a:t>Задачи: </a:t>
            </a:r>
          </a:p>
          <a:p>
            <a:r>
              <a:rPr lang="ru-RU" b="1" dirty="0"/>
              <a:t>Образовательная:</a:t>
            </a:r>
            <a:r>
              <a:rPr lang="ru-RU" dirty="0"/>
              <a:t>  применение знаний  по обработке информации при выполнении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     проекта</a:t>
            </a:r>
            <a:r>
              <a:rPr lang="ru-RU" dirty="0"/>
              <a:t>.</a:t>
            </a:r>
          </a:p>
          <a:p>
            <a:r>
              <a:rPr lang="ru-RU" b="1" dirty="0"/>
              <a:t>Развивающая: </a:t>
            </a:r>
            <a:r>
              <a:rPr lang="ru-RU" b="1" dirty="0" smtClean="0"/>
              <a:t>        </a:t>
            </a:r>
            <a:r>
              <a:rPr lang="ru-RU" dirty="0" smtClean="0"/>
              <a:t>развитие </a:t>
            </a:r>
            <a:r>
              <a:rPr lang="ru-RU" dirty="0"/>
              <a:t>информационно-коммуникационных УУД, творческих 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     интеллектуальных </a:t>
            </a:r>
            <a:r>
              <a:rPr lang="ru-RU" dirty="0"/>
              <a:t>способностей, умения концентрации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     внимания</a:t>
            </a:r>
            <a:r>
              <a:rPr lang="ru-RU" dirty="0"/>
              <a:t>; формирование навыков проектно-исследовательской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     деятельности</a:t>
            </a:r>
            <a:r>
              <a:rPr lang="ru-RU" dirty="0"/>
              <a:t>. </a:t>
            </a:r>
          </a:p>
          <a:p>
            <a:r>
              <a:rPr lang="ru-RU" b="1" dirty="0"/>
              <a:t>Воспитательная: </a:t>
            </a:r>
            <a:r>
              <a:rPr lang="ru-RU" b="1" dirty="0" smtClean="0"/>
              <a:t>    </a:t>
            </a:r>
            <a:r>
              <a:rPr lang="ru-RU" dirty="0" smtClean="0"/>
              <a:t>осуществление </a:t>
            </a:r>
            <a:r>
              <a:rPr lang="ru-RU" dirty="0"/>
              <a:t>военно-профессиональной направленности;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     создание </a:t>
            </a:r>
            <a:r>
              <a:rPr lang="ru-RU" dirty="0"/>
              <a:t>условий для социальной адаптации;  воспитание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     патриотизма</a:t>
            </a:r>
            <a:r>
              <a:rPr lang="ru-RU" dirty="0"/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9107" y="6021288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Формы организации педагогической деятельности: </a:t>
            </a:r>
            <a:r>
              <a:rPr lang="ru-RU" dirty="0"/>
              <a:t>индивидуальная,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                                                                    фронтальная</a:t>
            </a:r>
            <a:r>
              <a:rPr lang="ru-RU" dirty="0"/>
              <a:t>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605" y="174194"/>
            <a:ext cx="2649518" cy="1986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69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559" y="116632"/>
            <a:ext cx="55905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Методы  обучения и технологии: </a:t>
            </a:r>
            <a:endParaRPr lang="ru-RU" b="1" dirty="0" smtClean="0">
              <a:solidFill>
                <a:srgbClr val="7030A0"/>
              </a:solidFill>
            </a:endParaRPr>
          </a:p>
          <a:p>
            <a:r>
              <a:rPr lang="ru-RU" dirty="0"/>
              <a:t>на уроке используются элементы методов: </a:t>
            </a:r>
            <a:r>
              <a:rPr lang="ru-RU" dirty="0" smtClean="0"/>
              <a:t>личностно-ориентированного, частично-поискового, проблемного, исследовательского, проектного в сочетании с ИКТ – технологией, технологией РКМ на деятельностной основе.</a:t>
            </a:r>
          </a:p>
          <a:p>
            <a:endParaRPr lang="ru-RU" dirty="0"/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251520" y="1870957"/>
            <a:ext cx="5472608" cy="482751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Программно-методическое обеспечение урока</a:t>
            </a:r>
            <a:r>
              <a:rPr lang="ru-RU" sz="1800" dirty="0" smtClean="0">
                <a:solidFill>
                  <a:srgbClr val="7030A0"/>
                </a:solidFill>
              </a:rPr>
              <a:t>:</a:t>
            </a:r>
          </a:p>
          <a:p>
            <a:pPr marL="0" indent="0">
              <a:buNone/>
            </a:pPr>
            <a:r>
              <a:rPr lang="ru-RU" sz="1800" i="1" u="sng" dirty="0" smtClean="0"/>
              <a:t>Оборудование:</a:t>
            </a:r>
          </a:p>
          <a:p>
            <a:pPr marL="285750" indent="-285750"/>
            <a:r>
              <a:rPr lang="ru-RU" sz="1800" dirty="0" smtClean="0"/>
              <a:t>Компьютерный класс; </a:t>
            </a:r>
          </a:p>
          <a:p>
            <a:pPr marL="285750" indent="-285750"/>
            <a:r>
              <a:rPr lang="ru-RU" sz="1800" dirty="0" smtClean="0"/>
              <a:t>интерактивная доска; </a:t>
            </a:r>
          </a:p>
          <a:p>
            <a:pPr marL="0" indent="0">
              <a:buNone/>
            </a:pPr>
            <a:r>
              <a:rPr lang="ru-RU" sz="1800" i="1" u="sng" dirty="0" smtClean="0"/>
              <a:t>Дидактический материал:</a:t>
            </a:r>
          </a:p>
          <a:p>
            <a:pPr marL="285750" indent="-285750"/>
            <a:r>
              <a:rPr lang="ru-RU" sz="1800" dirty="0" smtClean="0"/>
              <a:t>презентация  сопровождения; </a:t>
            </a:r>
            <a:endParaRPr lang="en-US" sz="1800" dirty="0" smtClean="0"/>
          </a:p>
          <a:p>
            <a:pPr marL="285750" indent="-285750"/>
            <a:r>
              <a:rPr lang="ru-RU" sz="1800" dirty="0" smtClean="0">
                <a:solidFill>
                  <a:srgbClr val="3333FF"/>
                </a:solidFill>
              </a:rPr>
              <a:t>интерактивная карта-задание </a:t>
            </a:r>
            <a:r>
              <a:rPr lang="ru-RU" sz="1800" dirty="0" smtClean="0">
                <a:solidFill>
                  <a:srgbClr val="002060"/>
                </a:solidFill>
              </a:rPr>
              <a:t>(электронное учебное информационное пособие);</a:t>
            </a:r>
          </a:p>
          <a:p>
            <a:pPr marL="285750" indent="-285750"/>
            <a:r>
              <a:rPr lang="ru-RU" sz="1800" dirty="0">
                <a:solidFill>
                  <a:srgbClr val="3333FF"/>
                </a:solidFill>
              </a:rPr>
              <a:t>готовимся к </a:t>
            </a:r>
            <a:r>
              <a:rPr lang="ru-RU" sz="1800" dirty="0" smtClean="0">
                <a:solidFill>
                  <a:srgbClr val="3333FF"/>
                </a:solidFill>
              </a:rPr>
              <a:t>ЕГЭ. </a:t>
            </a:r>
            <a:r>
              <a:rPr lang="ru-RU" sz="1800" dirty="0" smtClean="0">
                <a:solidFill>
                  <a:srgbClr val="002060"/>
                </a:solidFill>
              </a:rPr>
              <a:t>Задания 5</a:t>
            </a:r>
            <a:r>
              <a:rPr lang="ru-RU" sz="1800" dirty="0">
                <a:solidFill>
                  <a:srgbClr val="002060"/>
                </a:solidFill>
              </a:rPr>
              <a:t>, 7-2, </a:t>
            </a:r>
            <a:r>
              <a:rPr lang="ru-RU" sz="1800" dirty="0" smtClean="0">
                <a:solidFill>
                  <a:srgbClr val="002060"/>
                </a:solidFill>
              </a:rPr>
              <a:t>15; </a:t>
            </a:r>
            <a:endParaRPr lang="ru-RU" sz="1800" dirty="0">
              <a:solidFill>
                <a:srgbClr val="002060"/>
              </a:solidFill>
            </a:endParaRPr>
          </a:p>
          <a:p>
            <a:pPr marL="285750" indent="-285750"/>
            <a:r>
              <a:rPr lang="ru-RU" sz="1800" dirty="0" smtClean="0">
                <a:solidFill>
                  <a:srgbClr val="006600"/>
                </a:solidFill>
              </a:rPr>
              <a:t>маршрутный лист; </a:t>
            </a:r>
          </a:p>
          <a:p>
            <a:pPr marL="285750" indent="-285750"/>
            <a:r>
              <a:rPr lang="ru-RU" sz="1800" dirty="0" smtClean="0">
                <a:solidFill>
                  <a:srgbClr val="006600"/>
                </a:solidFill>
              </a:rPr>
              <a:t>материал «Специальности, потребности»; </a:t>
            </a:r>
            <a:endParaRPr lang="en-US" sz="1800" dirty="0" smtClean="0">
              <a:solidFill>
                <a:srgbClr val="006600"/>
              </a:solidFill>
            </a:endParaRPr>
          </a:p>
          <a:p>
            <a:pPr marL="285750" indent="-285750"/>
            <a:r>
              <a:rPr lang="ru-RU" sz="1800" dirty="0">
                <a:solidFill>
                  <a:srgbClr val="006600"/>
                </a:solidFill>
              </a:rPr>
              <a:t>памятка «Зарядка для глаз»;</a:t>
            </a:r>
          </a:p>
          <a:p>
            <a:pPr marL="285750" indent="-285750"/>
            <a:r>
              <a:rPr lang="ru-RU" sz="1800" dirty="0" smtClean="0"/>
              <a:t>Видеофрагмент </a:t>
            </a:r>
            <a:r>
              <a:rPr lang="ru-RU" sz="1800" dirty="0"/>
              <a:t>из фильма «Летучая мышь</a:t>
            </a:r>
            <a:r>
              <a:rPr lang="ru-RU" sz="1800" dirty="0" smtClean="0"/>
              <a:t>» - «Стрельба глазками».</a:t>
            </a:r>
            <a:endParaRPr lang="ru-RU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467881"/>
            <a:ext cx="3049997" cy="423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588224" y="2204864"/>
            <a:ext cx="211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Маршрутный лист</a:t>
            </a:r>
            <a:endParaRPr lang="ru-RU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829" y="143953"/>
            <a:ext cx="2749397" cy="2060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43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584" y="260648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3333FF"/>
                </a:solidFill>
              </a:rPr>
              <a:t>Структура </a:t>
            </a:r>
            <a:r>
              <a:rPr lang="ru-RU" sz="2400" b="1" dirty="0" smtClean="0">
                <a:solidFill>
                  <a:srgbClr val="3333FF"/>
                </a:solidFill>
              </a:rPr>
              <a:t>урока</a:t>
            </a:r>
            <a:endParaRPr lang="ru-RU" sz="2400" dirty="0">
              <a:solidFill>
                <a:srgbClr val="3333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6992" y="676146"/>
            <a:ext cx="7715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ru-RU" b="1" dirty="0" smtClean="0"/>
              <a:t>Организационный </a:t>
            </a:r>
            <a:r>
              <a:rPr lang="ru-RU" b="1" dirty="0"/>
              <a:t>момент ( </a:t>
            </a:r>
            <a:r>
              <a:rPr lang="ru-RU" dirty="0"/>
              <a:t>2-3 мин)</a:t>
            </a:r>
          </a:p>
          <a:p>
            <a:r>
              <a:rPr lang="ru-RU" dirty="0" smtClean="0"/>
              <a:t>II</a:t>
            </a:r>
            <a:r>
              <a:rPr lang="ru-RU" dirty="0"/>
              <a:t>. </a:t>
            </a:r>
            <a:r>
              <a:rPr lang="ru-RU" dirty="0" smtClean="0"/>
              <a:t>    </a:t>
            </a:r>
            <a:r>
              <a:rPr lang="ru-RU" b="1" dirty="0" smtClean="0"/>
              <a:t>Актуализация </a:t>
            </a:r>
            <a:r>
              <a:rPr lang="ru-RU" b="1" dirty="0"/>
              <a:t>знаний  </a:t>
            </a:r>
            <a:r>
              <a:rPr lang="ru-RU" dirty="0"/>
              <a:t>(3мин)</a:t>
            </a:r>
          </a:p>
          <a:p>
            <a:r>
              <a:rPr lang="ru-RU" dirty="0"/>
              <a:t>III. </a:t>
            </a:r>
            <a:r>
              <a:rPr lang="ru-RU" dirty="0" smtClean="0"/>
              <a:t>   </a:t>
            </a:r>
            <a:r>
              <a:rPr lang="ru-RU" b="1" dirty="0" smtClean="0"/>
              <a:t>Практическая </a:t>
            </a:r>
            <a:r>
              <a:rPr lang="ru-RU" b="1" dirty="0"/>
              <a:t>работа №12. </a:t>
            </a:r>
            <a:r>
              <a:rPr lang="ru-RU" dirty="0"/>
              <a:t>Решение задач на использование </a:t>
            </a:r>
            <a:r>
              <a:rPr lang="ru-RU" dirty="0" smtClean="0"/>
              <a:t>   </a:t>
            </a:r>
            <a:br>
              <a:rPr lang="ru-RU" dirty="0" smtClean="0"/>
            </a:br>
            <a:r>
              <a:rPr lang="ru-RU" dirty="0" smtClean="0"/>
              <a:t>         информационных </a:t>
            </a:r>
            <a:r>
              <a:rPr lang="ru-RU" dirty="0"/>
              <a:t>моделей (таблицы, диаграммы, графики</a:t>
            </a:r>
            <a:r>
              <a:rPr lang="ru-RU" dirty="0" smtClean="0"/>
              <a:t>) (</a:t>
            </a:r>
            <a:r>
              <a:rPr lang="ru-RU" dirty="0"/>
              <a:t>30-35 мин)</a:t>
            </a:r>
          </a:p>
          <a:p>
            <a:r>
              <a:rPr lang="ru-RU" dirty="0"/>
              <a:t> </a:t>
            </a:r>
            <a:r>
              <a:rPr lang="ru-RU" dirty="0" smtClean="0"/>
              <a:t>        Работа над мини-проектом </a:t>
            </a:r>
            <a:r>
              <a:rPr lang="ru-RU" dirty="0"/>
              <a:t>«Мир вокруг нас» или «Коротко о главном» </a:t>
            </a:r>
            <a:endParaRPr lang="ru-RU" dirty="0" smtClean="0"/>
          </a:p>
          <a:p>
            <a:r>
              <a:rPr lang="ru-RU" b="1" dirty="0" smtClean="0">
                <a:solidFill>
                  <a:srgbClr val="006600"/>
                </a:solidFill>
              </a:rPr>
              <a:t>         </a:t>
            </a:r>
            <a:r>
              <a:rPr lang="ru-RU" i="1" dirty="0" smtClean="0">
                <a:solidFill>
                  <a:srgbClr val="006600"/>
                </a:solidFill>
              </a:rPr>
              <a:t>Физкультминутка </a:t>
            </a:r>
            <a:endParaRPr lang="ru-RU" i="1" dirty="0">
              <a:solidFill>
                <a:srgbClr val="006600"/>
              </a:solidFill>
            </a:endParaRPr>
          </a:p>
          <a:p>
            <a:r>
              <a:rPr lang="ru-RU" dirty="0"/>
              <a:t>IV. </a:t>
            </a:r>
            <a:r>
              <a:rPr lang="ru-RU" dirty="0" smtClean="0"/>
              <a:t>    </a:t>
            </a:r>
            <a:r>
              <a:rPr lang="ru-RU" b="1" dirty="0" smtClean="0"/>
              <a:t>Подведение </a:t>
            </a:r>
            <a:r>
              <a:rPr lang="ru-RU" b="1" dirty="0"/>
              <a:t>итогов. Задание на с/п (</a:t>
            </a:r>
            <a:r>
              <a:rPr lang="ru-RU" dirty="0"/>
              <a:t>2-3 мин)</a:t>
            </a:r>
          </a:p>
          <a:p>
            <a:r>
              <a:rPr lang="ru-RU" b="1" smtClean="0"/>
              <a:t>Рефлексия </a:t>
            </a:r>
            <a:r>
              <a:rPr lang="ru-RU" b="1" dirty="0" smtClean="0"/>
              <a:t>деятельности на уроке</a:t>
            </a:r>
            <a:r>
              <a:rPr lang="ru-RU" dirty="0" smtClean="0"/>
              <a:t>(3-4 </a:t>
            </a:r>
            <a:r>
              <a:rPr lang="ru-RU" dirty="0"/>
              <a:t>мин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20428" y="5301208"/>
            <a:ext cx="33075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000" dirty="0"/>
              <a:t>Возраст </a:t>
            </a:r>
            <a:r>
              <a:rPr lang="ru-RU" sz="1000" dirty="0" smtClean="0"/>
              <a:t>учащихся, уровень их знаний и умений</a:t>
            </a:r>
            <a:endParaRPr lang="ru-RU" sz="10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000" dirty="0"/>
              <a:t>Базовый уровень </a:t>
            </a:r>
            <a:r>
              <a:rPr lang="ru-RU" sz="1000" dirty="0" smtClean="0"/>
              <a:t>преподавания предмета</a:t>
            </a:r>
            <a:endParaRPr lang="ru-RU" sz="10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000" dirty="0"/>
              <a:t>Специфика учебного учреждения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000" dirty="0"/>
              <a:t>Гендерный подход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000" dirty="0"/>
              <a:t>Практическая направленность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000" dirty="0"/>
              <a:t>Социализация личности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000" dirty="0" smtClean="0"/>
              <a:t>Профориентация</a:t>
            </a:r>
            <a:endParaRPr lang="ru-RU" sz="10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000" dirty="0"/>
              <a:t>Личностный интерес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5970" y="3068960"/>
            <a:ext cx="374441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3333FF"/>
                </a:solidFill>
              </a:rPr>
              <a:t>       УУД </a:t>
            </a:r>
            <a:endParaRPr lang="ru-RU" sz="2400" b="1" dirty="0">
              <a:solidFill>
                <a:srgbClr val="3333FF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развитие познавательных, коммуникативных, регулятивных;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формирование - личностных УУД.</a:t>
            </a:r>
            <a:endParaRPr lang="ru-RU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56" y="5502535"/>
            <a:ext cx="722761" cy="72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03374"/>
            <a:ext cx="4564213" cy="3421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85184"/>
            <a:ext cx="3655641" cy="6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5198908"/>
              </p:ext>
            </p:extLst>
          </p:nvPr>
        </p:nvGraphicFramePr>
        <p:xfrm>
          <a:off x="4283968" y="217386"/>
          <a:ext cx="4752528" cy="6326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67544" y="2420888"/>
            <a:ext cx="365564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i="1" dirty="0" smtClean="0"/>
              <a:t>70 </a:t>
            </a:r>
            <a:r>
              <a:rPr lang="ru-RU" sz="2000" i="1" dirty="0"/>
              <a:t>лет </a:t>
            </a:r>
            <a:r>
              <a:rPr lang="ru-RU" sz="2000" i="1" dirty="0" smtClean="0"/>
              <a:t>Победы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i="1" dirty="0"/>
              <a:t>Конфликт</a:t>
            </a:r>
            <a:r>
              <a:rPr lang="ru-RU" sz="2000" b="1" i="1" dirty="0">
                <a:solidFill>
                  <a:srgbClr val="006600"/>
                </a:solidFill>
              </a:rPr>
              <a:t> </a:t>
            </a:r>
            <a:r>
              <a:rPr lang="ru-RU" sz="2000" i="1" dirty="0"/>
              <a:t>на</a:t>
            </a:r>
            <a:r>
              <a:rPr lang="ru-RU" sz="2000" b="1" i="1" dirty="0">
                <a:solidFill>
                  <a:srgbClr val="006600"/>
                </a:solidFill>
              </a:rPr>
              <a:t> </a:t>
            </a:r>
            <a:r>
              <a:rPr lang="ru-RU" sz="2000" i="1" dirty="0"/>
              <a:t>Украине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i="1" dirty="0"/>
              <a:t>Санкции</a:t>
            </a:r>
            <a:r>
              <a:rPr lang="ru-RU" sz="2000" b="1" i="1" dirty="0">
                <a:solidFill>
                  <a:srgbClr val="006600"/>
                </a:solidFill>
              </a:rPr>
              <a:t>  </a:t>
            </a:r>
            <a:r>
              <a:rPr lang="ru-RU" sz="2000" i="1" dirty="0"/>
              <a:t>для</a:t>
            </a:r>
            <a:r>
              <a:rPr lang="ru-RU" sz="2000" b="1" i="1" dirty="0">
                <a:solidFill>
                  <a:srgbClr val="006600"/>
                </a:solidFill>
              </a:rPr>
              <a:t> </a:t>
            </a:r>
            <a:r>
              <a:rPr lang="ru-RU" sz="2000" i="1" dirty="0" smtClean="0"/>
              <a:t>России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i="1" dirty="0"/>
              <a:t>Куда</a:t>
            </a:r>
            <a:r>
              <a:rPr lang="ru-RU" sz="2000" b="1" i="1" dirty="0">
                <a:solidFill>
                  <a:srgbClr val="006600"/>
                </a:solidFill>
              </a:rPr>
              <a:t> </a:t>
            </a:r>
            <a:r>
              <a:rPr lang="ru-RU" sz="2000" i="1" dirty="0"/>
              <a:t>пойти</a:t>
            </a:r>
            <a:r>
              <a:rPr lang="ru-RU" sz="2000" b="1" i="1" dirty="0">
                <a:solidFill>
                  <a:srgbClr val="006600"/>
                </a:solidFill>
              </a:rPr>
              <a:t> </a:t>
            </a:r>
            <a:r>
              <a:rPr lang="ru-RU" sz="2000" i="1" dirty="0" smtClean="0"/>
              <a:t>учиться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i="1" dirty="0"/>
              <a:t>Подготовка</a:t>
            </a:r>
            <a:r>
              <a:rPr lang="ru-RU" sz="2000" b="1" i="1" dirty="0">
                <a:solidFill>
                  <a:srgbClr val="006600"/>
                </a:solidFill>
              </a:rPr>
              <a:t> </a:t>
            </a:r>
            <a:r>
              <a:rPr lang="ru-RU" sz="2000" i="1" dirty="0"/>
              <a:t>к</a:t>
            </a:r>
            <a:r>
              <a:rPr lang="ru-RU" sz="2000" b="1" i="1" dirty="0">
                <a:solidFill>
                  <a:srgbClr val="006600"/>
                </a:solidFill>
              </a:rPr>
              <a:t> </a:t>
            </a:r>
            <a:r>
              <a:rPr lang="ru-RU" sz="2000" i="1" dirty="0" smtClean="0"/>
              <a:t>ЕГЭ</a:t>
            </a:r>
            <a:endParaRPr lang="ru-RU" sz="20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179512" y="476672"/>
            <a:ext cx="37960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Мини-проект</a:t>
            </a:r>
            <a:r>
              <a:rPr lang="ru-RU" sz="2400" dirty="0" smtClean="0"/>
              <a:t>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Мир вокруг нас» 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или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Коротко о главном»</a:t>
            </a:r>
          </a:p>
        </p:txBody>
      </p:sp>
    </p:spTree>
    <p:extLst>
      <p:ext uri="{BB962C8B-B14F-4D97-AF65-F5344CB8AC3E}">
        <p14:creationId xmlns:p14="http://schemas.microsoft.com/office/powerpoint/2010/main" val="231050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282494" cy="3885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1706" y="5247809"/>
            <a:ext cx="7524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3333FF"/>
                </a:solidFill>
              </a:rPr>
              <a:t>Задание 1. </a:t>
            </a:r>
          </a:p>
          <a:p>
            <a:r>
              <a:rPr lang="ru-RU" dirty="0" smtClean="0"/>
              <a:t>Вам </a:t>
            </a:r>
            <a:r>
              <a:rPr lang="ru-RU" dirty="0"/>
              <a:t>предлагается по характеристикам, представленным в виде графиков сравнить марки самолетов 2 мировой войны и привести доказательство, какие самолеты наиболее лучше подходили для ведения войны.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56489" y="476672"/>
            <a:ext cx="54482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«И помнит мир спасенный..»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632" y="244048"/>
            <a:ext cx="2008566" cy="834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561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5112568" cy="6393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08720"/>
            <a:ext cx="3748859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24128" y="260648"/>
            <a:ext cx="29157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</a:t>
            </a: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Пути к миру..»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64089" y="3789040"/>
            <a:ext cx="35274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3FF"/>
                </a:solidFill>
              </a:rPr>
              <a:t>Задание </a:t>
            </a:r>
            <a:r>
              <a:rPr lang="ru-RU" b="1" dirty="0" smtClean="0">
                <a:solidFill>
                  <a:srgbClr val="3333FF"/>
                </a:solidFill>
              </a:rPr>
              <a:t>2. </a:t>
            </a:r>
            <a:endParaRPr lang="ru-RU" b="1" dirty="0">
              <a:solidFill>
                <a:srgbClr val="3333FF"/>
              </a:solidFill>
            </a:endParaRPr>
          </a:p>
          <a:p>
            <a:r>
              <a:rPr lang="ru-RU" dirty="0"/>
              <a:t>Обосновать, почему необходимо отвести тяжелое вооружение на расстояние, указанное в Минском соглашении. </a:t>
            </a:r>
            <a:endParaRPr lang="ru-RU" dirty="0" smtClean="0"/>
          </a:p>
          <a:p>
            <a:r>
              <a:rPr lang="ru-RU" i="1" dirty="0" smtClean="0"/>
              <a:t>По </a:t>
            </a:r>
            <a:r>
              <a:rPr lang="ru-RU" i="1" dirty="0"/>
              <a:t>характеристикам, представленным в виде таблиц тактико-технических характеристик ракетных установок.</a:t>
            </a:r>
          </a:p>
        </p:txBody>
      </p:sp>
    </p:spTree>
    <p:extLst>
      <p:ext uri="{BB962C8B-B14F-4D97-AF65-F5344CB8AC3E}">
        <p14:creationId xmlns:p14="http://schemas.microsoft.com/office/powerpoint/2010/main" val="58968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7"/>
          <a:stretch/>
        </p:blipFill>
        <p:spPr bwMode="auto">
          <a:xfrm>
            <a:off x="313215" y="311208"/>
            <a:ext cx="3829050" cy="2394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2294" y="2642560"/>
            <a:ext cx="3829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Реактивная система залпового огня 9К57 "Ураган"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90165" y="2619147"/>
            <a:ext cx="3972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Реактивная система залпового огня БМ-21 «Град»</a:t>
            </a: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86" y="305970"/>
            <a:ext cx="4066334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699" y="3520118"/>
            <a:ext cx="3837657" cy="2549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084749" y="6220926"/>
            <a:ext cx="3799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Ракетный комплекс 9К79-1 "Точка-У"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70" y="3390262"/>
            <a:ext cx="3815474" cy="3176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5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27015"/>
            <a:ext cx="4030822" cy="2043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4422472"/>
            <a:ext cx="4114511" cy="1977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97263" y="116632"/>
            <a:ext cx="4413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График изменения курса Доллар США - рубль (ЦБ РФ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 месяц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49929" y="3393859"/>
            <a:ext cx="4428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График изменения курса Доллар США - рубль (ЦБ РФ) за год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47409"/>
            <a:ext cx="23054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«Санкции..»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6391" y="2636912"/>
            <a:ext cx="40819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333FF"/>
                </a:solidFill>
              </a:rPr>
              <a:t>Задание </a:t>
            </a:r>
            <a:r>
              <a:rPr lang="ru-RU" i="1" dirty="0" smtClean="0"/>
              <a:t>(самоподготовка) </a:t>
            </a:r>
            <a:r>
              <a:rPr lang="ru-RU" b="1" dirty="0" smtClean="0"/>
              <a:t>. </a:t>
            </a:r>
            <a:endParaRPr lang="ru-RU" b="1" dirty="0"/>
          </a:p>
          <a:p>
            <a:r>
              <a:rPr lang="ru-RU" dirty="0"/>
              <a:t>Правительство России рассматривает вопрос о реструктуризации валютного ипотечного долга граждан. </a:t>
            </a:r>
            <a:endParaRPr lang="ru-RU" dirty="0" smtClean="0"/>
          </a:p>
          <a:p>
            <a:r>
              <a:rPr lang="ru-RU" dirty="0" smtClean="0"/>
              <a:t>Рассчитайте </a:t>
            </a:r>
            <a:r>
              <a:rPr lang="ru-RU" dirty="0"/>
              <a:t>график выплат остатка долга с учетом: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перевода </a:t>
            </a:r>
            <a:r>
              <a:rPr lang="ru-RU" dirty="0"/>
              <a:t>из долларов в рубли по курсу октября 2014 </a:t>
            </a:r>
            <a:r>
              <a:rPr lang="ru-RU" dirty="0" smtClean="0"/>
              <a:t>года;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проценты </a:t>
            </a:r>
            <a:r>
              <a:rPr lang="ru-RU" dirty="0"/>
              <a:t>оставить указанные при заключении </a:t>
            </a:r>
            <a:r>
              <a:rPr lang="ru-RU" dirty="0" smtClean="0"/>
              <a:t>договора</a:t>
            </a:r>
            <a:r>
              <a:rPr lang="ru-RU" dirty="0"/>
              <a:t>;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выплаты </a:t>
            </a:r>
            <a:r>
              <a:rPr lang="ru-RU" dirty="0"/>
              <a:t>производить в </a:t>
            </a:r>
            <a:r>
              <a:rPr lang="ru-RU" dirty="0" smtClean="0"/>
              <a:t>рублях; </a:t>
            </a:r>
            <a:r>
              <a:rPr lang="ru-RU" dirty="0"/>
              <a:t>с</a:t>
            </a:r>
            <a:r>
              <a:rPr lang="ru-RU" dirty="0" smtClean="0"/>
              <a:t>тоимость </a:t>
            </a:r>
            <a:r>
              <a:rPr lang="ru-RU" dirty="0"/>
              <a:t>2-х комнатной квартиры взять на момент договора сентябрь 2013 года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32184"/>
            <a:ext cx="2697424" cy="1795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341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1844</TotalTime>
  <Words>740</Words>
  <Application>Microsoft Office PowerPoint</Application>
  <PresentationFormat>Экран (4:3)</PresentationFormat>
  <Paragraphs>131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Georgia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Методы и приемы формирования информационных и  проектных УУД на уроках информатики</dc:title>
  <dc:creator>User</dc:creator>
  <cp:lastModifiedBy>Юзер</cp:lastModifiedBy>
  <cp:revision>61</cp:revision>
  <cp:lastPrinted>2016-02-21T10:37:55Z</cp:lastPrinted>
  <dcterms:created xsi:type="dcterms:W3CDTF">2015-09-17T13:45:56Z</dcterms:created>
  <dcterms:modified xsi:type="dcterms:W3CDTF">2016-02-23T05:40:51Z</dcterms:modified>
</cp:coreProperties>
</file>