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60"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9" r:id="rId19"/>
    <p:sldId id="276" r:id="rId20"/>
    <p:sldId id="277" r:id="rId21"/>
    <p:sldId id="274" r:id="rId22"/>
    <p:sldId id="278"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272"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864215-9774-41BC-922C-24B29585537B}" type="datetimeFigureOut">
              <a:rPr lang="ru-RU" smtClean="0"/>
              <a:pPr/>
              <a:t>24.02.2016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3E299B-482D-4506-B9C2-6F3C3C48ECB1}" type="slidenum">
              <a:rPr lang="ru-RU" smtClean="0"/>
              <a:pPr/>
              <a:t>‹#›</a:t>
            </a:fld>
            <a:endParaRPr lang="ru-RU"/>
          </a:p>
        </p:txBody>
      </p:sp>
    </p:spTree>
    <p:extLst>
      <p:ext uri="{BB962C8B-B14F-4D97-AF65-F5344CB8AC3E}">
        <p14:creationId xmlns:p14="http://schemas.microsoft.com/office/powerpoint/2010/main" xmlns="" val="3203079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Объём домашней подготовки учащихся выходит за пределы допустимых физиологических норм</a:t>
            </a:r>
            <a:endParaRPr lang="ru-RU" dirty="0"/>
          </a:p>
        </p:txBody>
      </p:sp>
      <p:sp>
        <p:nvSpPr>
          <p:cNvPr id="4" name="Номер слайда 3"/>
          <p:cNvSpPr>
            <a:spLocks noGrp="1"/>
          </p:cNvSpPr>
          <p:nvPr>
            <p:ph type="sldNum" sz="quarter" idx="10"/>
          </p:nvPr>
        </p:nvSpPr>
        <p:spPr/>
        <p:txBody>
          <a:bodyPr/>
          <a:lstStyle/>
          <a:p>
            <a:fld id="{9278CA5D-15D1-43F9-9FD7-8BB560E78BDE}" type="slidenum">
              <a:rPr lang="ru-RU" smtClean="0"/>
              <a:pPr/>
              <a:t>3</a:t>
            </a:fld>
            <a:endParaRPr lang="ru-RU"/>
          </a:p>
        </p:txBody>
      </p:sp>
    </p:spTree>
    <p:extLst>
      <p:ext uri="{BB962C8B-B14F-4D97-AF65-F5344CB8AC3E}">
        <p14:creationId xmlns:p14="http://schemas.microsoft.com/office/powerpoint/2010/main" xmlns="" val="1153949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Эксперимент с домашним заданием</a:t>
            </a:r>
            <a:endParaRPr lang="ru-RU" dirty="0"/>
          </a:p>
        </p:txBody>
      </p:sp>
      <p:sp>
        <p:nvSpPr>
          <p:cNvPr id="4" name="Номер слайда 3"/>
          <p:cNvSpPr>
            <a:spLocks noGrp="1"/>
          </p:cNvSpPr>
          <p:nvPr>
            <p:ph type="sldNum" sz="quarter" idx="10"/>
          </p:nvPr>
        </p:nvSpPr>
        <p:spPr/>
        <p:txBody>
          <a:bodyPr/>
          <a:lstStyle/>
          <a:p>
            <a:fld id="{693F915D-E9E8-4A5A-8255-7FB58218E9EB}" type="slidenum">
              <a:rPr lang="ru-RU" smtClean="0"/>
              <a:pPr/>
              <a:t>7</a:t>
            </a:fld>
            <a:endParaRPr lang="ru-RU"/>
          </a:p>
        </p:txBody>
      </p:sp>
    </p:spTree>
    <p:extLst>
      <p:ext uri="{BB962C8B-B14F-4D97-AF65-F5344CB8AC3E}">
        <p14:creationId xmlns:p14="http://schemas.microsoft.com/office/powerpoint/2010/main" xmlns="" val="4184759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Процессуально Д </a:t>
            </a:r>
            <a:r>
              <a:rPr lang="ru-RU" smtClean="0"/>
              <a:t>– это… Ученик </a:t>
            </a:r>
            <a:r>
              <a:rPr lang="ru-RU" dirty="0" smtClean="0"/>
              <a:t>при содействии учителя</a:t>
            </a:r>
            <a:r>
              <a:rPr lang="ru-RU" baseline="0" dirty="0" smtClean="0"/>
              <a:t> включается как субъект собственного развития в учебный процесс, он сам производит продукт учебной деятельности, который можно совершенствовать, над которым можно думать. Продукт, произведённый учеником, стимулирует развитие УУД, самосовершенствование Осваивается способ организации деятельности, по аналогии которого организуются все остальные жизненно необходимые виды деятельности</a:t>
            </a:r>
            <a:endParaRPr lang="ru-RU" dirty="0"/>
          </a:p>
        </p:txBody>
      </p:sp>
      <p:sp>
        <p:nvSpPr>
          <p:cNvPr id="4" name="Номер слайда 3"/>
          <p:cNvSpPr>
            <a:spLocks noGrp="1"/>
          </p:cNvSpPr>
          <p:nvPr>
            <p:ph type="sldNum" sz="quarter" idx="10"/>
          </p:nvPr>
        </p:nvSpPr>
        <p:spPr/>
        <p:txBody>
          <a:bodyPr/>
          <a:lstStyle/>
          <a:p>
            <a:fld id="{9278CA5D-15D1-43F9-9FD7-8BB560E78BDE}" type="slidenum">
              <a:rPr lang="ru-RU" smtClean="0"/>
              <a:pPr/>
              <a:t>10</a:t>
            </a:fld>
            <a:endParaRPr lang="ru-RU"/>
          </a:p>
        </p:txBody>
      </p:sp>
    </p:spTree>
    <p:extLst>
      <p:ext uri="{BB962C8B-B14F-4D97-AF65-F5344CB8AC3E}">
        <p14:creationId xmlns:p14="http://schemas.microsoft.com/office/powerpoint/2010/main" xmlns="" val="2740069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Основания в живописи, музыке…</a:t>
            </a:r>
            <a:endParaRPr lang="ru-RU" dirty="0"/>
          </a:p>
        </p:txBody>
      </p:sp>
      <p:sp>
        <p:nvSpPr>
          <p:cNvPr id="4" name="Номер слайда 3"/>
          <p:cNvSpPr>
            <a:spLocks noGrp="1"/>
          </p:cNvSpPr>
          <p:nvPr>
            <p:ph type="sldNum" sz="quarter" idx="10"/>
          </p:nvPr>
        </p:nvSpPr>
        <p:spPr/>
        <p:txBody>
          <a:bodyPr/>
          <a:lstStyle/>
          <a:p>
            <a:fld id="{693F915D-E9E8-4A5A-8255-7FB58218E9EB}" type="slidenum">
              <a:rPr lang="ru-RU" smtClean="0"/>
              <a:pPr/>
              <a:t>13</a:t>
            </a:fld>
            <a:endParaRPr lang="ru-RU"/>
          </a:p>
        </p:txBody>
      </p:sp>
    </p:spTree>
    <p:extLst>
      <p:ext uri="{BB962C8B-B14F-4D97-AF65-F5344CB8AC3E}">
        <p14:creationId xmlns:p14="http://schemas.microsoft.com/office/powerpoint/2010/main" xmlns="" val="3949488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93F915D-E9E8-4A5A-8255-7FB58218E9EB}" type="slidenum">
              <a:rPr lang="ru-RU" smtClean="0"/>
              <a:pPr/>
              <a:t>19</a:t>
            </a:fld>
            <a:endParaRPr lang="ru-RU"/>
          </a:p>
        </p:txBody>
      </p:sp>
    </p:spTree>
    <p:extLst>
      <p:ext uri="{BB962C8B-B14F-4D97-AF65-F5344CB8AC3E}">
        <p14:creationId xmlns:p14="http://schemas.microsoft.com/office/powerpoint/2010/main" xmlns="" val="16619731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477277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11078716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2864952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31863" y="96838"/>
            <a:ext cx="7158037" cy="1412875"/>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949325" y="1981200"/>
            <a:ext cx="3754438"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856163" y="1981200"/>
            <a:ext cx="3754437"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856163" y="4114800"/>
            <a:ext cx="3754437"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11"/>
          <p:cNvSpPr>
            <a:spLocks noGrp="1" noChangeArrowheads="1"/>
          </p:cNvSpPr>
          <p:nvPr>
            <p:ph type="dt" sz="half" idx="10"/>
          </p:nvPr>
        </p:nvSpPr>
        <p:spPr>
          <a:ln/>
        </p:spPr>
        <p:txBody>
          <a:bodyPr/>
          <a:lstStyle>
            <a:lvl1pPr>
              <a:defRPr/>
            </a:lvl1pPr>
          </a:lstStyle>
          <a:p>
            <a:pPr>
              <a:defRPr/>
            </a:pPr>
            <a:endParaRPr lang="ru-RU"/>
          </a:p>
        </p:txBody>
      </p:sp>
      <p:sp>
        <p:nvSpPr>
          <p:cNvPr id="7" name="Rectangle 12"/>
          <p:cNvSpPr>
            <a:spLocks noGrp="1" noChangeArrowheads="1"/>
          </p:cNvSpPr>
          <p:nvPr>
            <p:ph type="ftr" sz="quarter" idx="11"/>
          </p:nvPr>
        </p:nvSpPr>
        <p:spPr>
          <a:ln/>
        </p:spPr>
        <p:txBody>
          <a:bodyPr/>
          <a:lstStyle>
            <a:lvl1pPr>
              <a:defRPr/>
            </a:lvl1pPr>
          </a:lstStyle>
          <a:p>
            <a:pPr>
              <a:defRPr/>
            </a:pPr>
            <a:endParaRPr lang="ru-RU"/>
          </a:p>
        </p:txBody>
      </p:sp>
      <p:sp>
        <p:nvSpPr>
          <p:cNvPr id="8" name="Rectangle 13"/>
          <p:cNvSpPr>
            <a:spLocks noGrp="1" noChangeArrowheads="1"/>
          </p:cNvSpPr>
          <p:nvPr>
            <p:ph type="sldNum" sz="quarter" idx="12"/>
          </p:nvPr>
        </p:nvSpPr>
        <p:spPr>
          <a:ln/>
        </p:spPr>
        <p:txBody>
          <a:bodyPr/>
          <a:lstStyle>
            <a:lvl1pPr>
              <a:defRPr/>
            </a:lvl1pPr>
          </a:lstStyle>
          <a:p>
            <a:pPr>
              <a:defRPr/>
            </a:pPr>
            <a:fld id="{CD7763E1-34E3-4F4F-9A4D-D6134958B2E9}" type="slidenum">
              <a:rPr lang="ru-RU"/>
              <a:pPr>
                <a:defRPr/>
              </a:pPr>
              <a:t>‹#›</a:t>
            </a:fld>
            <a:endParaRPr lang="ru-RU"/>
          </a:p>
        </p:txBody>
      </p:sp>
    </p:spTree>
    <p:extLst>
      <p:ext uri="{BB962C8B-B14F-4D97-AF65-F5344CB8AC3E}">
        <p14:creationId xmlns:p14="http://schemas.microsoft.com/office/powerpoint/2010/main" xmlns="" val="148000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344342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2159301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1400147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540606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153874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3926913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1088013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8D61964-235D-4E33-A790-CD3253778900}" type="datetimeFigureOut">
              <a:rPr lang="ru-RU" smtClean="0"/>
              <a:pPr/>
              <a:t>24.02.2016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1677074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61964-235D-4E33-A790-CD3253778900}" type="datetimeFigureOut">
              <a:rPr lang="ru-RU" smtClean="0"/>
              <a:pPr/>
              <a:t>24.02.2016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0EF3D-CEDF-423B-A151-9FB9F43686F7}" type="slidenum">
              <a:rPr lang="ru-RU" smtClean="0"/>
              <a:pPr/>
              <a:t>‹#›</a:t>
            </a:fld>
            <a:endParaRPr lang="ru-RU"/>
          </a:p>
        </p:txBody>
      </p:sp>
    </p:spTree>
    <p:extLst>
      <p:ext uri="{BB962C8B-B14F-4D97-AF65-F5344CB8AC3E}">
        <p14:creationId xmlns:p14="http://schemas.microsoft.com/office/powerpoint/2010/main" xmlns="" val="15259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9.wm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5780" y="3717032"/>
            <a:ext cx="8132440" cy="1656184"/>
          </a:xfrm>
          <a:solidFill>
            <a:srgbClr val="FFFF00"/>
          </a:solidFill>
        </p:spPr>
        <p:txBody>
          <a:bodyPr>
            <a:normAutofit/>
          </a:bodyPr>
          <a:lstStyle/>
          <a:p>
            <a:r>
              <a:rPr lang="ru-RU" sz="2400" b="1" dirty="0" smtClean="0">
                <a:solidFill>
                  <a:srgbClr val="1406CA"/>
                </a:solidFill>
              </a:rPr>
              <a:t>Концептуальное положение ФГОС – переход на деятельностный подход в образовании, </a:t>
            </a:r>
            <a:br>
              <a:rPr lang="ru-RU" sz="2400" b="1" dirty="0" smtClean="0">
                <a:solidFill>
                  <a:srgbClr val="1406CA"/>
                </a:solidFill>
              </a:rPr>
            </a:br>
            <a:r>
              <a:rPr lang="ru-RU" sz="2400" b="1" dirty="0" smtClean="0">
                <a:solidFill>
                  <a:srgbClr val="1406CA"/>
                </a:solidFill>
              </a:rPr>
              <a:t>деятельностное построение образовательных стандартов, деятельностное обучение и воспитание учащихся</a:t>
            </a:r>
            <a:endParaRPr lang="ru-RU" sz="2400" b="1" dirty="0">
              <a:solidFill>
                <a:srgbClr val="1406CA"/>
              </a:solidFill>
            </a:endParaRPr>
          </a:p>
        </p:txBody>
      </p:sp>
      <p:sp>
        <p:nvSpPr>
          <p:cNvPr id="3" name="Подзаголовок 2"/>
          <p:cNvSpPr>
            <a:spLocks noGrp="1"/>
          </p:cNvSpPr>
          <p:nvPr>
            <p:ph type="subTitle" idx="1"/>
          </p:nvPr>
        </p:nvSpPr>
        <p:spPr>
          <a:xfrm>
            <a:off x="1083568" y="260648"/>
            <a:ext cx="6976864" cy="1008112"/>
          </a:xfrm>
          <a:solidFill>
            <a:schemeClr val="accent6">
              <a:lumMod val="20000"/>
              <a:lumOff val="80000"/>
            </a:schemeClr>
          </a:solidFill>
          <a:ln>
            <a:solidFill>
              <a:srgbClr val="FF0000"/>
            </a:solidFill>
          </a:ln>
        </p:spPr>
        <p:txBody>
          <a:bodyPr>
            <a:normAutofit/>
          </a:bodyPr>
          <a:lstStyle/>
          <a:p>
            <a:r>
              <a:rPr lang="ru-RU" altLang="ru-RU" sz="2400" b="1" dirty="0" smtClean="0">
                <a:solidFill>
                  <a:srgbClr val="FF0000"/>
                </a:solidFill>
              </a:rPr>
              <a:t>Образовательный  результат  зависит  от  той парадигмы, в которой реализуется  образование</a:t>
            </a:r>
            <a:endParaRPr lang="ru-RU" sz="2400" dirty="0"/>
          </a:p>
        </p:txBody>
      </p:sp>
      <p:sp>
        <p:nvSpPr>
          <p:cNvPr id="5" name="TextBox 4"/>
          <p:cNvSpPr txBox="1"/>
          <p:nvPr/>
        </p:nvSpPr>
        <p:spPr>
          <a:xfrm>
            <a:off x="323528" y="5733256"/>
            <a:ext cx="8496944" cy="461665"/>
          </a:xfrm>
          <a:prstGeom prst="rect">
            <a:avLst/>
          </a:prstGeom>
          <a:solidFill>
            <a:schemeClr val="accent6">
              <a:lumMod val="40000"/>
              <a:lumOff val="60000"/>
            </a:schemeClr>
          </a:solidFill>
          <a:ln>
            <a:solidFill>
              <a:schemeClr val="accent1"/>
            </a:solidFill>
          </a:ln>
        </p:spPr>
        <p:txBody>
          <a:bodyPr wrap="square" rtlCol="0">
            <a:spAutoFit/>
          </a:bodyPr>
          <a:lstStyle/>
          <a:p>
            <a:r>
              <a:rPr lang="ru-RU" altLang="ru-RU" sz="2400" b="1" dirty="0">
                <a:solidFill>
                  <a:srgbClr val="FF0000"/>
                </a:solidFill>
                <a:latin typeface="Arial" pitchFamily="34" charset="0"/>
              </a:rPr>
              <a:t>Программа </a:t>
            </a:r>
            <a:r>
              <a:rPr lang="ru-RU" altLang="ru-RU" sz="2400" b="1" dirty="0" smtClean="0">
                <a:solidFill>
                  <a:srgbClr val="FF0000"/>
                </a:solidFill>
                <a:latin typeface="Arial" pitchFamily="34" charset="0"/>
              </a:rPr>
              <a:t>профессора Ксензовой Галины Юрьевны</a:t>
            </a:r>
            <a:endParaRPr lang="ru-RU" dirty="0">
              <a:solidFill>
                <a:srgbClr val="FF0000"/>
              </a:solidFill>
            </a:endParaRPr>
          </a:p>
        </p:txBody>
      </p:sp>
      <p:pic>
        <p:nvPicPr>
          <p:cNvPr id="6" name="Picture 4" descr="j0234687"/>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123728" y="1412776"/>
            <a:ext cx="4824536" cy="21605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25489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9"/>
          <p:cNvSpPr>
            <a:spLocks noGrp="1" noChangeArrowheads="1"/>
          </p:cNvSpPr>
          <p:nvPr>
            <p:ph type="title"/>
          </p:nvPr>
        </p:nvSpPr>
        <p:spPr>
          <a:xfrm>
            <a:off x="3864496" y="997970"/>
            <a:ext cx="4896544" cy="792088"/>
          </a:xfrm>
          <a:solidFill>
            <a:srgbClr val="FFFF99"/>
          </a:solidFill>
          <a:ln>
            <a:solidFill>
              <a:srgbClr val="FF6600"/>
            </a:solidFill>
            <a:miter lim="800000"/>
            <a:headEnd/>
            <a:tailEnd/>
          </a:ln>
        </p:spPr>
        <p:txBody>
          <a:bodyPr>
            <a:noAutofit/>
          </a:bodyPr>
          <a:lstStyle/>
          <a:p>
            <a:pPr>
              <a:defRPr/>
            </a:pPr>
            <a:r>
              <a:rPr lang="ru-RU" sz="2800" b="1" dirty="0">
                <a:solidFill>
                  <a:srgbClr val="FF0000"/>
                </a:solidFill>
              </a:rPr>
              <a:t>Что такое деятельность</a:t>
            </a:r>
            <a:r>
              <a:rPr lang="ru-RU" sz="2800" b="1" dirty="0" smtClean="0">
                <a:solidFill>
                  <a:srgbClr val="FF0000"/>
                </a:solidFill>
              </a:rPr>
              <a:t>?</a:t>
            </a:r>
            <a:endParaRPr lang="ru-RU" altLang="ru-RU" sz="2800" b="1" dirty="0" smtClean="0">
              <a:solidFill>
                <a:srgbClr val="FF3300"/>
              </a:solidFill>
            </a:endParaRPr>
          </a:p>
        </p:txBody>
      </p:sp>
      <p:sp>
        <p:nvSpPr>
          <p:cNvPr id="14339" name="Rectangle 5"/>
          <p:cNvSpPr>
            <a:spLocks noGrp="1" noChangeArrowheads="1"/>
          </p:cNvSpPr>
          <p:nvPr>
            <p:ph type="body" sz="half" idx="1"/>
          </p:nvPr>
        </p:nvSpPr>
        <p:spPr>
          <a:xfrm>
            <a:off x="827584" y="2469638"/>
            <a:ext cx="2147888" cy="3240881"/>
          </a:xfrm>
        </p:spPr>
        <p:txBody>
          <a:bodyPr/>
          <a:lstStyle/>
          <a:p>
            <a:pPr eaLnBrk="1" hangingPunct="1">
              <a:lnSpc>
                <a:spcPct val="90000"/>
              </a:lnSpc>
              <a:buFont typeface="Wingdings" pitchFamily="2" charset="2"/>
              <a:buNone/>
            </a:pPr>
            <a:r>
              <a:rPr lang="ru-RU" altLang="ru-RU" sz="2400" b="1" dirty="0" smtClean="0">
                <a:solidFill>
                  <a:srgbClr val="CC3300"/>
                </a:solidFill>
              </a:rPr>
              <a:t>1. цель</a:t>
            </a:r>
          </a:p>
          <a:p>
            <a:pPr eaLnBrk="1" hangingPunct="1">
              <a:lnSpc>
                <a:spcPct val="90000"/>
              </a:lnSpc>
              <a:buFont typeface="Wingdings" pitchFamily="2" charset="2"/>
              <a:buNone/>
            </a:pPr>
            <a:endParaRPr lang="ru-RU" altLang="ru-RU" sz="900" b="1" dirty="0" smtClean="0">
              <a:solidFill>
                <a:srgbClr val="CC3300"/>
              </a:solidFill>
            </a:endParaRPr>
          </a:p>
          <a:p>
            <a:pPr eaLnBrk="1" hangingPunct="1">
              <a:lnSpc>
                <a:spcPct val="90000"/>
              </a:lnSpc>
              <a:buFont typeface="Wingdings" pitchFamily="2" charset="2"/>
              <a:buNone/>
            </a:pPr>
            <a:r>
              <a:rPr lang="ru-RU" altLang="ru-RU" sz="2400" b="1" dirty="0" smtClean="0">
                <a:solidFill>
                  <a:srgbClr val="CC3300"/>
                </a:solidFill>
              </a:rPr>
              <a:t>2. мотив</a:t>
            </a:r>
          </a:p>
          <a:p>
            <a:pPr eaLnBrk="1" hangingPunct="1">
              <a:lnSpc>
                <a:spcPct val="90000"/>
              </a:lnSpc>
              <a:buFont typeface="Wingdings" pitchFamily="2" charset="2"/>
              <a:buNone/>
            </a:pPr>
            <a:endParaRPr lang="ru-RU" altLang="ru-RU" sz="900" b="1" dirty="0" smtClean="0">
              <a:solidFill>
                <a:srgbClr val="CC3300"/>
              </a:solidFill>
            </a:endParaRPr>
          </a:p>
          <a:p>
            <a:pPr eaLnBrk="1" hangingPunct="1">
              <a:lnSpc>
                <a:spcPct val="90000"/>
              </a:lnSpc>
              <a:buFont typeface="Wingdings" pitchFamily="2" charset="2"/>
              <a:buNone/>
            </a:pPr>
            <a:r>
              <a:rPr lang="ru-RU" altLang="ru-RU" sz="2400" b="1" dirty="0" smtClean="0">
                <a:solidFill>
                  <a:srgbClr val="CC3300"/>
                </a:solidFill>
              </a:rPr>
              <a:t>3. действие</a:t>
            </a:r>
          </a:p>
          <a:p>
            <a:pPr eaLnBrk="1" hangingPunct="1">
              <a:lnSpc>
                <a:spcPct val="90000"/>
              </a:lnSpc>
              <a:buFont typeface="Wingdings" pitchFamily="2" charset="2"/>
              <a:buNone/>
            </a:pPr>
            <a:endParaRPr lang="ru-RU" altLang="ru-RU" sz="900" b="1" dirty="0" smtClean="0">
              <a:solidFill>
                <a:srgbClr val="CC3300"/>
              </a:solidFill>
            </a:endParaRPr>
          </a:p>
          <a:p>
            <a:pPr eaLnBrk="1" hangingPunct="1">
              <a:lnSpc>
                <a:spcPct val="90000"/>
              </a:lnSpc>
              <a:buFont typeface="Wingdings" pitchFamily="2" charset="2"/>
              <a:buNone/>
            </a:pPr>
            <a:r>
              <a:rPr lang="ru-RU" altLang="ru-RU" sz="2400" b="1" dirty="0" smtClean="0">
                <a:solidFill>
                  <a:srgbClr val="CC3300"/>
                </a:solidFill>
              </a:rPr>
              <a:t>4. средства</a:t>
            </a:r>
          </a:p>
          <a:p>
            <a:pPr eaLnBrk="1" hangingPunct="1">
              <a:lnSpc>
                <a:spcPct val="90000"/>
              </a:lnSpc>
              <a:buFont typeface="Wingdings" pitchFamily="2" charset="2"/>
              <a:buNone/>
            </a:pPr>
            <a:endParaRPr lang="ru-RU" altLang="ru-RU" sz="900" b="1" dirty="0" smtClean="0">
              <a:solidFill>
                <a:srgbClr val="CC3300"/>
              </a:solidFill>
            </a:endParaRPr>
          </a:p>
          <a:p>
            <a:pPr eaLnBrk="1" hangingPunct="1">
              <a:lnSpc>
                <a:spcPct val="90000"/>
              </a:lnSpc>
              <a:buFont typeface="Wingdings" pitchFamily="2" charset="2"/>
              <a:buNone/>
            </a:pPr>
            <a:r>
              <a:rPr lang="ru-RU" altLang="ru-RU" sz="2400" b="1" dirty="0" smtClean="0">
                <a:solidFill>
                  <a:srgbClr val="CC3300"/>
                </a:solidFill>
              </a:rPr>
              <a:t>5. результат</a:t>
            </a:r>
          </a:p>
          <a:p>
            <a:pPr eaLnBrk="1" hangingPunct="1">
              <a:lnSpc>
                <a:spcPct val="90000"/>
              </a:lnSpc>
              <a:buFont typeface="Wingdings" pitchFamily="2" charset="2"/>
              <a:buNone/>
            </a:pPr>
            <a:endParaRPr lang="ru-RU" altLang="ru-RU" sz="900" b="1" dirty="0" smtClean="0">
              <a:solidFill>
                <a:srgbClr val="CC3300"/>
              </a:solidFill>
            </a:endParaRPr>
          </a:p>
          <a:p>
            <a:pPr eaLnBrk="1" hangingPunct="1">
              <a:lnSpc>
                <a:spcPct val="90000"/>
              </a:lnSpc>
              <a:buFont typeface="Wingdings" pitchFamily="2" charset="2"/>
              <a:buNone/>
            </a:pPr>
            <a:r>
              <a:rPr lang="ru-RU" altLang="ru-RU" sz="2400" b="1" dirty="0" smtClean="0">
                <a:solidFill>
                  <a:srgbClr val="CC3300"/>
                </a:solidFill>
              </a:rPr>
              <a:t>6. оценка</a:t>
            </a:r>
            <a:endParaRPr lang="ru-RU" altLang="ru-RU" b="1" dirty="0" smtClean="0">
              <a:solidFill>
                <a:srgbClr val="CC3300"/>
              </a:solidFill>
            </a:endParaRPr>
          </a:p>
        </p:txBody>
      </p:sp>
      <p:pic>
        <p:nvPicPr>
          <p:cNvPr id="14341" name="Picture 8" descr="MMj03567120000[1]"/>
          <p:cNvPicPr>
            <a:picLocks noGrp="1" noChangeAspect="1" noChangeArrowheads="1" noCrop="1"/>
          </p:cNvPicPr>
          <p:nvPr>
            <p:ph sz="quarter" idx="3"/>
          </p:nvPr>
        </p:nvPicPr>
        <p:blipFill>
          <a:blip r:embed="rId3" cstate="print">
            <a:extLst>
              <a:ext uri="{28A0092B-C50C-407E-A947-70E740481C1C}">
                <a14:useLocalDpi xmlns:a14="http://schemas.microsoft.com/office/drawing/2010/main" xmlns="" val="0"/>
              </a:ext>
            </a:extLst>
          </a:blip>
          <a:srcRect/>
          <a:stretch>
            <a:fillRect/>
          </a:stretch>
        </p:blipFill>
        <p:spPr>
          <a:xfrm>
            <a:off x="3244575" y="3068960"/>
            <a:ext cx="2015456" cy="1980555"/>
          </a:xfrm>
          <a:noFill/>
        </p:spPr>
      </p:pic>
      <p:sp>
        <p:nvSpPr>
          <p:cNvPr id="14350" name="Text Box 34"/>
          <p:cNvSpPr txBox="1">
            <a:spLocks noChangeArrowheads="1"/>
          </p:cNvSpPr>
          <p:nvPr/>
        </p:nvSpPr>
        <p:spPr bwMode="auto">
          <a:xfrm>
            <a:off x="467544" y="1794319"/>
            <a:ext cx="3671888"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algn="ctr" eaLnBrk="1" hangingPunct="1">
              <a:spcBef>
                <a:spcPct val="50000"/>
              </a:spcBef>
              <a:buClrTx/>
              <a:buSzTx/>
              <a:buFontTx/>
              <a:buNone/>
            </a:pPr>
            <a:r>
              <a:rPr lang="ru-RU" altLang="ru-RU" sz="1800" b="1" dirty="0">
                <a:solidFill>
                  <a:schemeClr val="accent1"/>
                </a:solidFill>
              </a:rPr>
              <a:t>Основные этапы организации деятельности</a:t>
            </a:r>
          </a:p>
        </p:txBody>
      </p:sp>
      <p:sp>
        <p:nvSpPr>
          <p:cNvPr id="14351" name="Line 35"/>
          <p:cNvSpPr>
            <a:spLocks noChangeShapeType="1"/>
          </p:cNvSpPr>
          <p:nvPr/>
        </p:nvSpPr>
        <p:spPr bwMode="auto">
          <a:xfrm flipH="1" flipV="1">
            <a:off x="2483767" y="2708920"/>
            <a:ext cx="958322" cy="9067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14352" name="Line 36"/>
          <p:cNvSpPr>
            <a:spLocks noChangeShapeType="1"/>
          </p:cNvSpPr>
          <p:nvPr/>
        </p:nvSpPr>
        <p:spPr bwMode="auto">
          <a:xfrm flipH="1">
            <a:off x="2649929" y="3260711"/>
            <a:ext cx="79216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14353" name="Line 37"/>
          <p:cNvSpPr>
            <a:spLocks noChangeShapeType="1"/>
          </p:cNvSpPr>
          <p:nvPr/>
        </p:nvSpPr>
        <p:spPr bwMode="auto">
          <a:xfrm flipH="1">
            <a:off x="2747719" y="3789642"/>
            <a:ext cx="694371"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14354" name="Line 38"/>
          <p:cNvSpPr>
            <a:spLocks noChangeShapeType="1"/>
          </p:cNvSpPr>
          <p:nvPr/>
        </p:nvSpPr>
        <p:spPr bwMode="auto">
          <a:xfrm flipH="1">
            <a:off x="2747718" y="4332344"/>
            <a:ext cx="69437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14355" name="Line 39"/>
          <p:cNvSpPr>
            <a:spLocks noChangeShapeType="1"/>
          </p:cNvSpPr>
          <p:nvPr/>
        </p:nvSpPr>
        <p:spPr bwMode="auto">
          <a:xfrm flipH="1" flipV="1">
            <a:off x="2747718" y="4899437"/>
            <a:ext cx="69437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14356" name="Line 41"/>
          <p:cNvSpPr>
            <a:spLocks noChangeShapeType="1"/>
          </p:cNvSpPr>
          <p:nvPr/>
        </p:nvSpPr>
        <p:spPr bwMode="auto">
          <a:xfrm flipH="1">
            <a:off x="2483768" y="5342992"/>
            <a:ext cx="973412" cy="8593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4" name="TextBox 3"/>
          <p:cNvSpPr txBox="1"/>
          <p:nvPr/>
        </p:nvSpPr>
        <p:spPr>
          <a:xfrm>
            <a:off x="5292080" y="2492896"/>
            <a:ext cx="3672407" cy="3139321"/>
          </a:xfrm>
          <a:prstGeom prst="rect">
            <a:avLst/>
          </a:prstGeom>
          <a:solidFill>
            <a:srgbClr val="FFFF99"/>
          </a:solidFill>
          <a:ln>
            <a:solidFill>
              <a:schemeClr val="accent1"/>
            </a:solidFill>
          </a:ln>
        </p:spPr>
        <p:txBody>
          <a:bodyPr wrap="square" rtlCol="0">
            <a:spAutoFit/>
          </a:bodyPr>
          <a:lstStyle/>
          <a:p>
            <a:r>
              <a:rPr lang="ru-RU" sz="2200" b="1" dirty="0" smtClean="0">
                <a:solidFill>
                  <a:srgbClr val="C00000"/>
                </a:solidFill>
              </a:rPr>
              <a:t>Деятельность – это система целенаправленных  последовательных самостоятельных действий учащихся, вызывающих их внешнюю и внутреннюю активность, приводящую  к достижению предметного и воспитательного результата</a:t>
            </a:r>
            <a:endParaRPr lang="ru-RU" sz="2200" b="1" dirty="0">
              <a:solidFill>
                <a:srgbClr val="C00000"/>
              </a:solidFill>
            </a:endParaRPr>
          </a:p>
        </p:txBody>
      </p:sp>
      <p:sp>
        <p:nvSpPr>
          <p:cNvPr id="3" name="TextBox 2"/>
          <p:cNvSpPr txBox="1"/>
          <p:nvPr/>
        </p:nvSpPr>
        <p:spPr>
          <a:xfrm>
            <a:off x="79509" y="287222"/>
            <a:ext cx="9033457" cy="461665"/>
          </a:xfrm>
          <a:prstGeom prst="rect">
            <a:avLst/>
          </a:prstGeom>
          <a:solidFill>
            <a:schemeClr val="accent5">
              <a:lumMod val="20000"/>
              <a:lumOff val="80000"/>
            </a:schemeClr>
          </a:solidFill>
        </p:spPr>
        <p:txBody>
          <a:bodyPr wrap="square" rtlCol="0">
            <a:spAutoFit/>
          </a:bodyPr>
          <a:lstStyle/>
          <a:p>
            <a:r>
              <a:rPr lang="ru-RU" sz="2400" b="1" dirty="0" smtClean="0">
                <a:solidFill>
                  <a:srgbClr val="1406CA"/>
                </a:solidFill>
              </a:rPr>
              <a:t>В его основе лежит профессиональная организация деятельности</a:t>
            </a:r>
            <a:endParaRPr lang="ru-RU" sz="2400" b="1" dirty="0">
              <a:solidFill>
                <a:srgbClr val="1406CA"/>
              </a:solidFill>
            </a:endParaRPr>
          </a:p>
        </p:txBody>
      </p:sp>
    </p:spTree>
    <p:extLst>
      <p:ext uri="{BB962C8B-B14F-4D97-AF65-F5344CB8AC3E}">
        <p14:creationId xmlns:p14="http://schemas.microsoft.com/office/powerpoint/2010/main" xmlns="" val="2048072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9"/>
          <p:cNvSpPr>
            <a:spLocks noGrp="1" noChangeArrowheads="1"/>
          </p:cNvSpPr>
          <p:nvPr>
            <p:ph type="title"/>
          </p:nvPr>
        </p:nvSpPr>
        <p:spPr>
          <a:xfrm>
            <a:off x="774105" y="260648"/>
            <a:ext cx="7452915" cy="792163"/>
          </a:xfrm>
          <a:solidFill>
            <a:srgbClr val="FFFF99"/>
          </a:solidFill>
          <a:ln>
            <a:solidFill>
              <a:srgbClr val="FF6600"/>
            </a:solidFill>
            <a:miter lim="800000"/>
            <a:headEnd/>
            <a:tailEnd/>
          </a:ln>
        </p:spPr>
        <p:txBody>
          <a:bodyPr>
            <a:normAutofit fontScale="90000"/>
          </a:bodyPr>
          <a:lstStyle/>
          <a:p>
            <a:r>
              <a:rPr lang="ru-RU" altLang="ru-RU" sz="2400" b="1" dirty="0" smtClean="0">
                <a:solidFill>
                  <a:srgbClr val="FF0000"/>
                </a:solidFill>
              </a:rPr>
              <a:t>Деятельностный подход в образовании – предполагает  включённость учащихся в  учебную  деятельность</a:t>
            </a:r>
          </a:p>
        </p:txBody>
      </p:sp>
      <p:sp>
        <p:nvSpPr>
          <p:cNvPr id="90115" name="Rectangle 5"/>
          <p:cNvSpPr>
            <a:spLocks noGrp="1" noChangeArrowheads="1"/>
          </p:cNvSpPr>
          <p:nvPr>
            <p:ph type="body" sz="half" idx="1"/>
          </p:nvPr>
        </p:nvSpPr>
        <p:spPr>
          <a:xfrm>
            <a:off x="2555875" y="2492375"/>
            <a:ext cx="2147888" cy="3603625"/>
          </a:xfrm>
        </p:spPr>
        <p:txBody>
          <a:bodyPr/>
          <a:lstStyle/>
          <a:p>
            <a:pPr eaLnBrk="1" hangingPunct="1">
              <a:lnSpc>
                <a:spcPct val="90000"/>
              </a:lnSpc>
              <a:buFont typeface="Wingdings" pitchFamily="2" charset="2"/>
              <a:buNone/>
            </a:pPr>
            <a:endParaRPr lang="ru-RU" altLang="ru-RU" sz="2000" b="1" i="1" smtClean="0">
              <a:solidFill>
                <a:schemeClr val="accent1"/>
              </a:solidFill>
            </a:endParaRPr>
          </a:p>
          <a:p>
            <a:pPr eaLnBrk="1" hangingPunct="1">
              <a:lnSpc>
                <a:spcPct val="90000"/>
              </a:lnSpc>
              <a:buFont typeface="Wingdings" pitchFamily="2" charset="2"/>
              <a:buNone/>
            </a:pPr>
            <a:r>
              <a:rPr lang="ru-RU" altLang="ru-RU" sz="2400" b="1" smtClean="0">
                <a:solidFill>
                  <a:srgbClr val="CC3300"/>
                </a:solidFill>
              </a:rPr>
              <a:t>1. цель</a:t>
            </a:r>
          </a:p>
          <a:p>
            <a:pPr eaLnBrk="1" hangingPunct="1">
              <a:lnSpc>
                <a:spcPct val="90000"/>
              </a:lnSpc>
              <a:buFont typeface="Wingdings" pitchFamily="2" charset="2"/>
              <a:buNone/>
            </a:pPr>
            <a:endParaRPr lang="ru-RU" altLang="ru-RU" sz="900" b="1" smtClean="0">
              <a:solidFill>
                <a:srgbClr val="CC3300"/>
              </a:solidFill>
            </a:endParaRPr>
          </a:p>
          <a:p>
            <a:pPr eaLnBrk="1" hangingPunct="1">
              <a:lnSpc>
                <a:spcPct val="90000"/>
              </a:lnSpc>
              <a:buFont typeface="Wingdings" pitchFamily="2" charset="2"/>
              <a:buNone/>
            </a:pPr>
            <a:r>
              <a:rPr lang="ru-RU" altLang="ru-RU" sz="2400" b="1" smtClean="0">
                <a:solidFill>
                  <a:srgbClr val="CC3300"/>
                </a:solidFill>
              </a:rPr>
              <a:t>2. мотив</a:t>
            </a:r>
          </a:p>
          <a:p>
            <a:pPr eaLnBrk="1" hangingPunct="1">
              <a:lnSpc>
                <a:spcPct val="90000"/>
              </a:lnSpc>
              <a:buFont typeface="Wingdings" pitchFamily="2" charset="2"/>
              <a:buNone/>
            </a:pPr>
            <a:endParaRPr lang="ru-RU" altLang="ru-RU" sz="900" b="1" smtClean="0">
              <a:solidFill>
                <a:srgbClr val="CC3300"/>
              </a:solidFill>
            </a:endParaRPr>
          </a:p>
          <a:p>
            <a:pPr eaLnBrk="1" hangingPunct="1">
              <a:lnSpc>
                <a:spcPct val="90000"/>
              </a:lnSpc>
              <a:buFont typeface="Wingdings" pitchFamily="2" charset="2"/>
              <a:buNone/>
            </a:pPr>
            <a:r>
              <a:rPr lang="ru-RU" altLang="ru-RU" sz="2400" b="1" smtClean="0">
                <a:solidFill>
                  <a:srgbClr val="CC3300"/>
                </a:solidFill>
              </a:rPr>
              <a:t>3. действие</a:t>
            </a:r>
          </a:p>
          <a:p>
            <a:pPr eaLnBrk="1" hangingPunct="1">
              <a:lnSpc>
                <a:spcPct val="90000"/>
              </a:lnSpc>
              <a:buFont typeface="Wingdings" pitchFamily="2" charset="2"/>
              <a:buNone/>
            </a:pPr>
            <a:endParaRPr lang="ru-RU" altLang="ru-RU" sz="900" b="1" smtClean="0">
              <a:solidFill>
                <a:srgbClr val="CC3300"/>
              </a:solidFill>
            </a:endParaRPr>
          </a:p>
          <a:p>
            <a:pPr eaLnBrk="1" hangingPunct="1">
              <a:lnSpc>
                <a:spcPct val="90000"/>
              </a:lnSpc>
              <a:buFont typeface="Wingdings" pitchFamily="2" charset="2"/>
              <a:buNone/>
            </a:pPr>
            <a:r>
              <a:rPr lang="ru-RU" altLang="ru-RU" sz="2400" b="1" smtClean="0">
                <a:solidFill>
                  <a:srgbClr val="CC3300"/>
                </a:solidFill>
              </a:rPr>
              <a:t>4. средства</a:t>
            </a:r>
          </a:p>
          <a:p>
            <a:pPr eaLnBrk="1" hangingPunct="1">
              <a:lnSpc>
                <a:spcPct val="90000"/>
              </a:lnSpc>
              <a:buFont typeface="Wingdings" pitchFamily="2" charset="2"/>
              <a:buNone/>
            </a:pPr>
            <a:endParaRPr lang="ru-RU" altLang="ru-RU" sz="900" b="1" smtClean="0">
              <a:solidFill>
                <a:srgbClr val="CC3300"/>
              </a:solidFill>
            </a:endParaRPr>
          </a:p>
          <a:p>
            <a:pPr eaLnBrk="1" hangingPunct="1">
              <a:lnSpc>
                <a:spcPct val="90000"/>
              </a:lnSpc>
              <a:buFont typeface="Wingdings" pitchFamily="2" charset="2"/>
              <a:buNone/>
            </a:pPr>
            <a:r>
              <a:rPr lang="ru-RU" altLang="ru-RU" sz="2400" b="1" smtClean="0">
                <a:solidFill>
                  <a:srgbClr val="CC3300"/>
                </a:solidFill>
              </a:rPr>
              <a:t>5. результат</a:t>
            </a:r>
          </a:p>
          <a:p>
            <a:pPr eaLnBrk="1" hangingPunct="1">
              <a:lnSpc>
                <a:spcPct val="90000"/>
              </a:lnSpc>
              <a:buFont typeface="Wingdings" pitchFamily="2" charset="2"/>
              <a:buNone/>
            </a:pPr>
            <a:endParaRPr lang="ru-RU" altLang="ru-RU" sz="900" b="1" smtClean="0">
              <a:solidFill>
                <a:srgbClr val="CC3300"/>
              </a:solidFill>
            </a:endParaRPr>
          </a:p>
          <a:p>
            <a:pPr eaLnBrk="1" hangingPunct="1">
              <a:lnSpc>
                <a:spcPct val="90000"/>
              </a:lnSpc>
              <a:buFont typeface="Wingdings" pitchFamily="2" charset="2"/>
              <a:buNone/>
            </a:pPr>
            <a:r>
              <a:rPr lang="ru-RU" altLang="ru-RU" sz="2400" b="1" smtClean="0">
                <a:solidFill>
                  <a:srgbClr val="CC3300"/>
                </a:solidFill>
              </a:rPr>
              <a:t>6. оценка</a:t>
            </a:r>
            <a:endParaRPr lang="ru-RU" altLang="ru-RU" b="1" smtClean="0">
              <a:solidFill>
                <a:srgbClr val="CC3300"/>
              </a:solidFill>
            </a:endParaRPr>
          </a:p>
        </p:txBody>
      </p:sp>
      <p:pic>
        <p:nvPicPr>
          <p:cNvPr id="90116" name="Picture 7" descr="j0301252"/>
          <p:cNvPicPr>
            <a:picLocks noGrp="1" noChangeAspect="1" noChangeArrowheads="1"/>
          </p:cNvPicPr>
          <p:nvPr>
            <p:ph sz="quarter" idx="2"/>
          </p:nvPr>
        </p:nvPicPr>
        <p:blipFill>
          <a:blip r:embed="rId2" cstate="print">
            <a:extLst>
              <a:ext uri="{28A0092B-C50C-407E-A947-70E740481C1C}">
                <a14:useLocalDpi xmlns:a14="http://schemas.microsoft.com/office/drawing/2010/main" xmlns="" val="0"/>
              </a:ext>
            </a:extLst>
          </a:blip>
          <a:srcRect/>
          <a:stretch>
            <a:fillRect/>
          </a:stretch>
        </p:blipFill>
        <p:spPr>
          <a:xfrm>
            <a:off x="5795963" y="2492375"/>
            <a:ext cx="3024187" cy="2736850"/>
          </a:xfrm>
        </p:spPr>
      </p:pic>
      <p:pic>
        <p:nvPicPr>
          <p:cNvPr id="90117" name="Picture 8" descr="MMj03567120000[1]"/>
          <p:cNvPicPr>
            <a:picLocks noGrp="1" noChangeAspect="1" noChangeArrowheads="1" noCrop="1"/>
          </p:cNvPicPr>
          <p:nvPr>
            <p:ph sz="quarter" idx="3"/>
          </p:nvPr>
        </p:nvPicPr>
        <p:blipFill>
          <a:blip r:embed="rId3" cstate="print">
            <a:extLst>
              <a:ext uri="{28A0092B-C50C-407E-A947-70E740481C1C}">
                <a14:useLocalDpi xmlns:a14="http://schemas.microsoft.com/office/drawing/2010/main" xmlns="" val="0"/>
              </a:ext>
            </a:extLst>
          </a:blip>
          <a:srcRect/>
          <a:stretch>
            <a:fillRect/>
          </a:stretch>
        </p:blipFill>
        <p:spPr>
          <a:xfrm>
            <a:off x="5076825" y="3284538"/>
            <a:ext cx="952500" cy="952500"/>
          </a:xfrm>
          <a:noFill/>
        </p:spPr>
      </p:pic>
      <p:sp>
        <p:nvSpPr>
          <p:cNvPr id="90118" name="Text Box 19"/>
          <p:cNvSpPr txBox="1">
            <a:spLocks noChangeArrowheads="1"/>
          </p:cNvSpPr>
          <p:nvPr/>
        </p:nvSpPr>
        <p:spPr bwMode="auto">
          <a:xfrm>
            <a:off x="4607719" y="5205323"/>
            <a:ext cx="3168650" cy="1200329"/>
          </a:xfrm>
          <a:prstGeom prst="rect">
            <a:avLst/>
          </a:prstGeom>
          <a:solidFill>
            <a:srgbClr val="FFFF99"/>
          </a:solidFill>
          <a:ln w="9525">
            <a:solidFill>
              <a:srgbClr val="0033CC"/>
            </a:solidFill>
            <a:miter lim="800000"/>
            <a:headEnd/>
            <a:tailEnd/>
          </a:ln>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50000"/>
              </a:spcBef>
              <a:buClrTx/>
              <a:buSzTx/>
              <a:buNone/>
            </a:pPr>
            <a:r>
              <a:rPr lang="ru-RU" sz="1800" b="1" dirty="0" smtClean="0">
                <a:solidFill>
                  <a:srgbClr val="FF3300"/>
                </a:solidFill>
              </a:rPr>
              <a:t>При организации учебной деятельности учащийся  становится  субъектом собственного развития</a:t>
            </a:r>
            <a:endParaRPr lang="ru-RU" sz="1800" dirty="0" smtClean="0"/>
          </a:p>
        </p:txBody>
      </p:sp>
      <p:sp>
        <p:nvSpPr>
          <p:cNvPr id="90119" name="Text Box 20"/>
          <p:cNvSpPr txBox="1">
            <a:spLocks noChangeArrowheads="1"/>
          </p:cNvSpPr>
          <p:nvPr/>
        </p:nvSpPr>
        <p:spPr bwMode="auto">
          <a:xfrm>
            <a:off x="4356100" y="1223933"/>
            <a:ext cx="4248150" cy="1200329"/>
          </a:xfrm>
          <a:prstGeom prst="rect">
            <a:avLst/>
          </a:prstGeom>
          <a:solidFill>
            <a:srgbClr val="FFFF99"/>
          </a:solidFill>
          <a:ln w="9525">
            <a:solidFill>
              <a:srgbClr val="0033CC"/>
            </a:solidFill>
            <a:miter lim="800000"/>
            <a:headEnd/>
            <a:tailEnd/>
          </a:ln>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50000"/>
              </a:spcBef>
              <a:buClrTx/>
              <a:buSzTx/>
              <a:buFontTx/>
              <a:buNone/>
            </a:pPr>
            <a:r>
              <a:rPr lang="ru-RU" altLang="ru-RU" sz="1800" b="1" i="0" dirty="0">
                <a:solidFill>
                  <a:srgbClr val="3333FF"/>
                </a:solidFill>
              </a:rPr>
              <a:t>Учитель</a:t>
            </a:r>
            <a:r>
              <a:rPr lang="ru-RU" altLang="ru-RU" sz="1800" i="0" dirty="0">
                <a:solidFill>
                  <a:srgbClr val="3333FF"/>
                </a:solidFill>
              </a:rPr>
              <a:t> </a:t>
            </a:r>
            <a:r>
              <a:rPr lang="ru-RU" altLang="ru-RU" sz="1800" b="1" i="0" dirty="0" smtClean="0">
                <a:solidFill>
                  <a:srgbClr val="3333FF"/>
                </a:solidFill>
              </a:rPr>
              <a:t>организует совместную с учащимися деятельность, обеспечивая </a:t>
            </a:r>
            <a:r>
              <a:rPr lang="ru-RU" altLang="ru-RU" sz="1800" b="1" i="0" dirty="0">
                <a:solidFill>
                  <a:srgbClr val="3333FF"/>
                </a:solidFill>
              </a:rPr>
              <a:t>сервисное обслуживание учения </a:t>
            </a:r>
            <a:r>
              <a:rPr lang="ru-RU" altLang="ru-RU" sz="1800" b="1" i="0" dirty="0" smtClean="0">
                <a:solidFill>
                  <a:srgbClr val="3333FF"/>
                </a:solidFill>
              </a:rPr>
              <a:t>школьников</a:t>
            </a:r>
            <a:endParaRPr lang="ru-RU" altLang="ru-RU" sz="1800" b="1" i="0" dirty="0">
              <a:solidFill>
                <a:srgbClr val="3333FF"/>
              </a:solidFill>
            </a:endParaRPr>
          </a:p>
        </p:txBody>
      </p:sp>
      <p:sp>
        <p:nvSpPr>
          <p:cNvPr id="90120" name="Text Box 28"/>
          <p:cNvSpPr txBox="1">
            <a:spLocks noChangeArrowheads="1"/>
          </p:cNvSpPr>
          <p:nvPr/>
        </p:nvSpPr>
        <p:spPr bwMode="auto">
          <a:xfrm>
            <a:off x="0" y="2781300"/>
            <a:ext cx="2555776"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50000"/>
              </a:spcBef>
              <a:buClrTx/>
              <a:buSzTx/>
              <a:buFontTx/>
              <a:buNone/>
            </a:pPr>
            <a:r>
              <a:rPr lang="ru-RU" altLang="ru-RU" sz="1800" b="1" i="0" dirty="0" smtClean="0">
                <a:solidFill>
                  <a:schemeClr val="accent3">
                    <a:lumMod val="50000"/>
                  </a:schemeClr>
                </a:solidFill>
              </a:rPr>
              <a:t>Мотивация учащихся, внутреннее принятие ими цели</a:t>
            </a:r>
            <a:endParaRPr lang="ru-RU" altLang="ru-RU" sz="1800" b="1" i="0" dirty="0">
              <a:solidFill>
                <a:schemeClr val="accent3">
                  <a:lumMod val="50000"/>
                </a:schemeClr>
              </a:solidFill>
            </a:endParaRPr>
          </a:p>
        </p:txBody>
      </p:sp>
      <p:sp>
        <p:nvSpPr>
          <p:cNvPr id="90122" name="Text Box 30"/>
          <p:cNvSpPr txBox="1">
            <a:spLocks noChangeArrowheads="1"/>
          </p:cNvSpPr>
          <p:nvPr/>
        </p:nvSpPr>
        <p:spPr bwMode="auto">
          <a:xfrm>
            <a:off x="311272" y="3918207"/>
            <a:ext cx="2016125"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50000"/>
              </a:spcBef>
              <a:buClrTx/>
              <a:buSzTx/>
              <a:buNone/>
            </a:pPr>
            <a:r>
              <a:rPr lang="ru-RU" altLang="ru-RU" sz="1800" b="1" i="0" dirty="0" smtClean="0">
                <a:solidFill>
                  <a:schemeClr val="accent6">
                    <a:lumMod val="50000"/>
                  </a:schemeClr>
                </a:solidFill>
              </a:rPr>
              <a:t>Выбор действий и средств обучения </a:t>
            </a:r>
            <a:endParaRPr lang="ru-RU" altLang="ru-RU" sz="1400" b="1" i="0" dirty="0">
              <a:solidFill>
                <a:schemeClr val="accent6">
                  <a:lumMod val="50000"/>
                </a:schemeClr>
              </a:solidFill>
            </a:endParaRPr>
          </a:p>
        </p:txBody>
      </p:sp>
      <p:sp>
        <p:nvSpPr>
          <p:cNvPr id="90125" name="Text Box 33"/>
          <p:cNvSpPr txBox="1">
            <a:spLocks noChangeArrowheads="1"/>
          </p:cNvSpPr>
          <p:nvPr/>
        </p:nvSpPr>
        <p:spPr bwMode="auto">
          <a:xfrm>
            <a:off x="114255" y="5126335"/>
            <a:ext cx="2376488"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50000"/>
              </a:spcBef>
              <a:buClrTx/>
              <a:buSzTx/>
              <a:buFontTx/>
              <a:buNone/>
            </a:pPr>
            <a:r>
              <a:rPr lang="ru-RU" altLang="ru-RU" sz="1800" b="1" i="0" dirty="0" smtClean="0">
                <a:solidFill>
                  <a:schemeClr val="accent3">
                    <a:lumMod val="50000"/>
                  </a:schemeClr>
                </a:solidFill>
              </a:rPr>
              <a:t>Достижение результата и его самооценка </a:t>
            </a:r>
            <a:endParaRPr lang="ru-RU" altLang="ru-RU" sz="1800" b="1" i="0" dirty="0">
              <a:solidFill>
                <a:schemeClr val="accent3">
                  <a:lumMod val="50000"/>
                </a:schemeClr>
              </a:solidFill>
            </a:endParaRPr>
          </a:p>
        </p:txBody>
      </p:sp>
      <p:sp>
        <p:nvSpPr>
          <p:cNvPr id="90126" name="Text Box 34"/>
          <p:cNvSpPr txBox="1">
            <a:spLocks noChangeArrowheads="1"/>
          </p:cNvSpPr>
          <p:nvPr/>
        </p:nvSpPr>
        <p:spPr bwMode="auto">
          <a:xfrm>
            <a:off x="323850" y="2133600"/>
            <a:ext cx="3671888" cy="641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50000"/>
              </a:spcBef>
              <a:buClrTx/>
              <a:buSzTx/>
              <a:buFontTx/>
              <a:buNone/>
            </a:pPr>
            <a:r>
              <a:rPr lang="ru-RU" altLang="ru-RU" sz="1800" b="1">
                <a:solidFill>
                  <a:schemeClr val="accent1"/>
                </a:solidFill>
              </a:rPr>
              <a:t>Основные этапы организации деятельности</a:t>
            </a:r>
          </a:p>
        </p:txBody>
      </p:sp>
      <p:sp>
        <p:nvSpPr>
          <p:cNvPr id="90127" name="Line 35"/>
          <p:cNvSpPr>
            <a:spLocks noChangeShapeType="1"/>
          </p:cNvSpPr>
          <p:nvPr/>
        </p:nvSpPr>
        <p:spPr bwMode="auto">
          <a:xfrm flipH="1" flipV="1">
            <a:off x="3924300" y="3141663"/>
            <a:ext cx="863600" cy="3587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90128" name="Line 36"/>
          <p:cNvSpPr>
            <a:spLocks noChangeShapeType="1"/>
          </p:cNvSpPr>
          <p:nvPr/>
        </p:nvSpPr>
        <p:spPr bwMode="auto">
          <a:xfrm flipH="1">
            <a:off x="3995738" y="3644900"/>
            <a:ext cx="79216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90129" name="Line 37"/>
          <p:cNvSpPr>
            <a:spLocks noChangeShapeType="1"/>
          </p:cNvSpPr>
          <p:nvPr/>
        </p:nvSpPr>
        <p:spPr bwMode="auto">
          <a:xfrm flipH="1">
            <a:off x="4500563" y="3933825"/>
            <a:ext cx="358775" cy="2159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90130" name="Line 38"/>
          <p:cNvSpPr>
            <a:spLocks noChangeShapeType="1"/>
          </p:cNvSpPr>
          <p:nvPr/>
        </p:nvSpPr>
        <p:spPr bwMode="auto">
          <a:xfrm flipH="1">
            <a:off x="4356100" y="4076700"/>
            <a:ext cx="503238" cy="5762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90131" name="Line 39"/>
          <p:cNvSpPr>
            <a:spLocks noChangeShapeType="1"/>
          </p:cNvSpPr>
          <p:nvPr/>
        </p:nvSpPr>
        <p:spPr bwMode="auto">
          <a:xfrm flipH="1">
            <a:off x="4356100" y="4221163"/>
            <a:ext cx="576263" cy="9366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90132" name="Line 41"/>
          <p:cNvSpPr>
            <a:spLocks noChangeShapeType="1"/>
          </p:cNvSpPr>
          <p:nvPr/>
        </p:nvSpPr>
        <p:spPr bwMode="auto">
          <a:xfrm flipH="1">
            <a:off x="4140200" y="5300663"/>
            <a:ext cx="360363"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Tree>
    <p:extLst>
      <p:ext uri="{BB962C8B-B14F-4D97-AF65-F5344CB8AC3E}">
        <p14:creationId xmlns:p14="http://schemas.microsoft.com/office/powerpoint/2010/main" xmlns="" val="2866217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3923928" y="692696"/>
            <a:ext cx="4608512" cy="3024336"/>
          </a:xfrm>
          <a:solidFill>
            <a:schemeClr val="accent6">
              <a:lumMod val="20000"/>
              <a:lumOff val="80000"/>
            </a:schemeClr>
          </a:solidFill>
          <a:ln>
            <a:solidFill>
              <a:schemeClr val="accent1"/>
            </a:solidFill>
          </a:ln>
        </p:spPr>
        <p:txBody>
          <a:bodyPr>
            <a:normAutofit/>
          </a:bodyPr>
          <a:lstStyle/>
          <a:p>
            <a:r>
              <a:rPr lang="ru-RU" sz="2400" b="1" dirty="0" smtClean="0">
                <a:solidFill>
                  <a:srgbClr val="FF0000"/>
                </a:solidFill>
              </a:rPr>
              <a:t>Реализация  деятельностного  обучения требует освоения учащимися УУД, универсальные действия – общекультурные компетенции формируются только в процессе активных самостоятельных действий учащихся</a:t>
            </a:r>
            <a:endParaRPr lang="ru-RU" sz="2400" b="1" dirty="0">
              <a:solidFill>
                <a:srgbClr val="FF0000"/>
              </a:solidFill>
            </a:endParaRPr>
          </a:p>
        </p:txBody>
      </p:sp>
      <p:sp>
        <p:nvSpPr>
          <p:cNvPr id="6" name="Подзаголовок 5"/>
          <p:cNvSpPr>
            <a:spLocks noGrp="1"/>
          </p:cNvSpPr>
          <p:nvPr>
            <p:ph type="subTitle" idx="1"/>
          </p:nvPr>
        </p:nvSpPr>
        <p:spPr>
          <a:xfrm>
            <a:off x="539552" y="4005064"/>
            <a:ext cx="8064896" cy="2448272"/>
          </a:xfrm>
          <a:solidFill>
            <a:schemeClr val="accent5">
              <a:lumMod val="20000"/>
              <a:lumOff val="80000"/>
            </a:schemeClr>
          </a:solidFill>
          <a:ln>
            <a:solidFill>
              <a:schemeClr val="accent1"/>
            </a:solidFill>
          </a:ln>
        </p:spPr>
        <p:txBody>
          <a:bodyPr>
            <a:normAutofit/>
          </a:bodyPr>
          <a:lstStyle/>
          <a:p>
            <a:r>
              <a:rPr lang="ru-RU" sz="2400" b="1" dirty="0" smtClean="0">
                <a:solidFill>
                  <a:srgbClr val="1406CA"/>
                </a:solidFill>
              </a:rPr>
              <a:t>Содержание обучения, в соответствии с требованиями ФГОС, определяется  не освоением новых формулировок – правил и их применением при выполнении упражнений, </a:t>
            </a:r>
          </a:p>
          <a:p>
            <a:r>
              <a:rPr lang="ru-RU" sz="2400" b="1" dirty="0" smtClean="0">
                <a:solidFill>
                  <a:srgbClr val="1406CA"/>
                </a:solidFill>
              </a:rPr>
              <a:t>а с пониманием условий и возможностей применения осваиваемых понятий в контексте учебного содержания и жизненной практики </a:t>
            </a:r>
            <a:endParaRPr lang="ru-RU" sz="2400" b="1" dirty="0">
              <a:solidFill>
                <a:srgbClr val="1406CA"/>
              </a:solidFill>
            </a:endParaRPr>
          </a:p>
        </p:txBody>
      </p:sp>
      <p:pic>
        <p:nvPicPr>
          <p:cNvPr id="3074" name="Picture 2" descr="C:\Documents and Settings\Галина\Рабочий стол\каотинки оц.Д\рис 5.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9552" y="476672"/>
            <a:ext cx="3327772" cy="32403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17557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9"/>
            <a:ext cx="7772400" cy="1368152"/>
          </a:xfrm>
          <a:solidFill>
            <a:srgbClr val="FFFF99"/>
          </a:solidFill>
        </p:spPr>
        <p:txBody>
          <a:bodyPr>
            <a:noAutofit/>
          </a:bodyPr>
          <a:lstStyle/>
          <a:p>
            <a:r>
              <a:rPr lang="ru-RU" sz="2800" b="1" dirty="0" smtClean="0">
                <a:solidFill>
                  <a:srgbClr val="FF0000"/>
                </a:solidFill>
              </a:rPr>
              <a:t>Как  различить </a:t>
            </a:r>
            <a:br>
              <a:rPr lang="ru-RU" sz="2800" b="1" dirty="0" smtClean="0">
                <a:solidFill>
                  <a:srgbClr val="FF0000"/>
                </a:solidFill>
              </a:rPr>
            </a:br>
            <a:r>
              <a:rPr lang="ru-RU" sz="2800" b="1" dirty="0" smtClean="0">
                <a:solidFill>
                  <a:srgbClr val="FF0000"/>
                </a:solidFill>
              </a:rPr>
              <a:t>методологические  подходы  в образовании?</a:t>
            </a:r>
            <a:endParaRPr lang="ru-RU" sz="2800" b="1" dirty="0">
              <a:solidFill>
                <a:srgbClr val="FF0000"/>
              </a:solidFill>
            </a:endParaRPr>
          </a:p>
        </p:txBody>
      </p:sp>
      <p:sp>
        <p:nvSpPr>
          <p:cNvPr id="5" name="Подзаголовок 4"/>
          <p:cNvSpPr>
            <a:spLocks noGrp="1"/>
          </p:cNvSpPr>
          <p:nvPr>
            <p:ph type="subTitle" idx="1"/>
          </p:nvPr>
        </p:nvSpPr>
        <p:spPr>
          <a:xfrm>
            <a:off x="1259632" y="4941168"/>
            <a:ext cx="6696744" cy="1008112"/>
          </a:xfrm>
          <a:solidFill>
            <a:schemeClr val="accent5">
              <a:lumMod val="20000"/>
              <a:lumOff val="80000"/>
            </a:schemeClr>
          </a:solidFill>
        </p:spPr>
        <p:txBody>
          <a:bodyPr>
            <a:noAutofit/>
          </a:bodyPr>
          <a:lstStyle/>
          <a:p>
            <a:r>
              <a:rPr lang="ru-RU" sz="2800" b="1" dirty="0" smtClean="0">
                <a:solidFill>
                  <a:schemeClr val="tx1"/>
                </a:solidFill>
              </a:rPr>
              <a:t>По фундаментальным психологическим основаниям педагогических процессов</a:t>
            </a:r>
            <a:endParaRPr lang="ru-RU" sz="2800" b="1" dirty="0">
              <a:solidFill>
                <a:schemeClr val="tx1"/>
              </a:solidFill>
            </a:endParaRPr>
          </a:p>
        </p:txBody>
      </p:sp>
      <p:pic>
        <p:nvPicPr>
          <p:cNvPr id="7" name="Picture 4"/>
          <p:cNvPicPr>
            <a:picLocks noChangeAspect="1" noChangeArrowheads="1"/>
          </p:cNvPicPr>
          <p:nvPr/>
        </p:nvPicPr>
        <p:blipFill>
          <a:blip r:embed="rId3" cstate="print"/>
          <a:srcRect/>
          <a:stretch>
            <a:fillRect/>
          </a:stretch>
        </p:blipFill>
        <p:spPr bwMode="auto">
          <a:xfrm>
            <a:off x="3275856" y="2164296"/>
            <a:ext cx="2438400" cy="2375669"/>
          </a:xfrm>
          <a:prstGeom prst="rect">
            <a:avLst/>
          </a:prstGeom>
          <a:solidFill>
            <a:schemeClr val="accent1">
              <a:lumMod val="20000"/>
              <a:lumOff val="80000"/>
            </a:schemeClr>
          </a:solidFill>
          <a:ln>
            <a:noFill/>
          </a:ln>
          <a:effectLst/>
        </p:spPr>
      </p:pic>
    </p:spTree>
    <p:extLst>
      <p:ext uri="{BB962C8B-B14F-4D97-AF65-F5344CB8AC3E}">
        <p14:creationId xmlns:p14="http://schemas.microsoft.com/office/powerpoint/2010/main" xmlns="" val="32944342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939349" y="548680"/>
            <a:ext cx="7272808" cy="1656184"/>
          </a:xfrm>
          <a:solidFill>
            <a:srgbClr val="FFCC00"/>
          </a:solidFill>
        </p:spPr>
        <p:txBody>
          <a:bodyPr>
            <a:normAutofit/>
          </a:bodyPr>
          <a:lstStyle/>
          <a:p>
            <a:r>
              <a:rPr lang="ru-RU" sz="2800" b="1" dirty="0" smtClean="0"/>
              <a:t>Три базовых фундаментальных психологических основания </a:t>
            </a:r>
            <a:br>
              <a:rPr lang="ru-RU" sz="2800" b="1" dirty="0" smtClean="0"/>
            </a:br>
            <a:r>
              <a:rPr lang="ru-RU" sz="2800" b="1" dirty="0" smtClean="0"/>
              <a:t>в педагогических процессах:</a:t>
            </a:r>
            <a:endParaRPr lang="ru-RU" sz="2800" b="1" dirty="0"/>
          </a:p>
        </p:txBody>
      </p:sp>
      <p:sp>
        <p:nvSpPr>
          <p:cNvPr id="6" name="Подзаголовок 5"/>
          <p:cNvSpPr>
            <a:spLocks noGrp="1"/>
          </p:cNvSpPr>
          <p:nvPr>
            <p:ph type="subTitle" idx="1"/>
          </p:nvPr>
        </p:nvSpPr>
        <p:spPr>
          <a:xfrm>
            <a:off x="1547664" y="2708920"/>
            <a:ext cx="3168352" cy="1752600"/>
          </a:xfrm>
          <a:solidFill>
            <a:srgbClr val="FFFF00"/>
          </a:solidFill>
        </p:spPr>
        <p:txBody>
          <a:bodyPr>
            <a:normAutofit/>
          </a:bodyPr>
          <a:lstStyle/>
          <a:p>
            <a:pPr marL="457200" indent="-457200" algn="l">
              <a:buFont typeface="Wingdings" panose="05000000000000000000" pitchFamily="2" charset="2"/>
              <a:buChar char="ü"/>
            </a:pPr>
            <a:r>
              <a:rPr lang="ru-RU" b="1" dirty="0" smtClean="0">
                <a:solidFill>
                  <a:srgbClr val="FF0000"/>
                </a:solidFill>
              </a:rPr>
              <a:t>Деятельность</a:t>
            </a:r>
          </a:p>
          <a:p>
            <a:pPr marL="457200" indent="-457200" algn="l">
              <a:buFont typeface="Wingdings" panose="05000000000000000000" pitchFamily="2" charset="2"/>
              <a:buChar char="ü"/>
            </a:pPr>
            <a:r>
              <a:rPr lang="ru-RU" b="1" dirty="0" smtClean="0">
                <a:solidFill>
                  <a:srgbClr val="FF0000"/>
                </a:solidFill>
              </a:rPr>
              <a:t>Общение </a:t>
            </a:r>
          </a:p>
          <a:p>
            <a:pPr marL="457200" indent="-457200" algn="l">
              <a:buFont typeface="Wingdings" panose="05000000000000000000" pitchFamily="2" charset="2"/>
              <a:buChar char="ü"/>
            </a:pPr>
            <a:r>
              <a:rPr lang="ru-RU" b="1" dirty="0" smtClean="0">
                <a:solidFill>
                  <a:srgbClr val="FF0000"/>
                </a:solidFill>
              </a:rPr>
              <a:t>Отношение</a:t>
            </a:r>
            <a:endParaRPr lang="ru-RU" b="1" dirty="0">
              <a:solidFill>
                <a:srgbClr val="FF0000"/>
              </a:solidFill>
            </a:endParaRPr>
          </a:p>
        </p:txBody>
      </p:sp>
      <p:sp>
        <p:nvSpPr>
          <p:cNvPr id="7" name="TextBox 6"/>
          <p:cNvSpPr txBox="1"/>
          <p:nvPr/>
        </p:nvSpPr>
        <p:spPr>
          <a:xfrm>
            <a:off x="971600" y="5157192"/>
            <a:ext cx="7272808" cy="954107"/>
          </a:xfrm>
          <a:prstGeom prst="rect">
            <a:avLst/>
          </a:prstGeom>
          <a:solidFill>
            <a:srgbClr val="FFCC00"/>
          </a:solidFill>
        </p:spPr>
        <p:txBody>
          <a:bodyPr wrap="square" rtlCol="0">
            <a:spAutoFit/>
          </a:bodyPr>
          <a:lstStyle/>
          <a:p>
            <a:pPr algn="ctr"/>
            <a:r>
              <a:rPr lang="ru-RU" sz="2800" b="1" dirty="0" smtClean="0"/>
              <a:t>Они по-разному организуются при разных  педагогических подходах</a:t>
            </a:r>
            <a:endParaRPr lang="ru-RU" sz="2800" b="1" dirty="0"/>
          </a:p>
        </p:txBody>
      </p:sp>
      <p:pic>
        <p:nvPicPr>
          <p:cNvPr id="9" name="Picture 4" descr="j0199549"/>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64088" y="2564904"/>
            <a:ext cx="1944687" cy="208808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36311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Текст 4"/>
          <p:cNvSpPr>
            <a:spLocks noGrp="1"/>
          </p:cNvSpPr>
          <p:nvPr>
            <p:ph type="body" idx="1"/>
          </p:nvPr>
        </p:nvSpPr>
        <p:spPr>
          <a:xfrm>
            <a:off x="467804" y="116632"/>
            <a:ext cx="3671887" cy="423862"/>
          </a:xfrm>
          <a:solidFill>
            <a:srgbClr val="FFFF00"/>
          </a:solidFill>
        </p:spPr>
        <p:txBody>
          <a:bodyPr>
            <a:normAutofit lnSpcReduction="10000"/>
          </a:bodyPr>
          <a:lstStyle/>
          <a:p>
            <a:pPr algn="ctr"/>
            <a:r>
              <a:rPr lang="ru-RU" altLang="ru-RU" i="1" dirty="0" smtClean="0">
                <a:solidFill>
                  <a:srgbClr val="FF0000"/>
                </a:solidFill>
              </a:rPr>
              <a:t>Репродуктивный подход</a:t>
            </a:r>
          </a:p>
        </p:txBody>
      </p:sp>
      <p:sp>
        <p:nvSpPr>
          <p:cNvPr id="96260" name="Содержимое 5"/>
          <p:cNvSpPr>
            <a:spLocks noGrp="1"/>
          </p:cNvSpPr>
          <p:nvPr>
            <p:ph sz="half" idx="2"/>
          </p:nvPr>
        </p:nvSpPr>
        <p:spPr>
          <a:xfrm>
            <a:off x="647948" y="692696"/>
            <a:ext cx="3311599" cy="3168351"/>
          </a:xfrm>
          <a:solidFill>
            <a:srgbClr val="99FFCC"/>
          </a:solidFill>
        </p:spPr>
        <p:txBody>
          <a:bodyPr>
            <a:normAutofit/>
          </a:bodyPr>
          <a:lstStyle/>
          <a:p>
            <a:pPr marL="0" indent="0">
              <a:spcBef>
                <a:spcPct val="0"/>
              </a:spcBef>
              <a:buFont typeface="Wingdings" pitchFamily="2" charset="2"/>
              <a:buNone/>
            </a:pPr>
            <a:r>
              <a:rPr lang="ru-RU" altLang="ru-RU" b="1" dirty="0" smtClean="0"/>
              <a:t>Репродуктивные учебные действия</a:t>
            </a:r>
          </a:p>
          <a:p>
            <a:pPr marL="0" indent="0">
              <a:spcBef>
                <a:spcPct val="0"/>
              </a:spcBef>
              <a:buFont typeface="Wingdings" pitchFamily="2" charset="2"/>
              <a:buNone/>
            </a:pPr>
            <a:endParaRPr lang="ru-RU" altLang="ru-RU" sz="800" b="1" dirty="0" smtClean="0"/>
          </a:p>
          <a:p>
            <a:pPr marL="0" indent="0">
              <a:spcBef>
                <a:spcPct val="0"/>
              </a:spcBef>
              <a:buFont typeface="Wingdings" pitchFamily="2" charset="2"/>
              <a:buNone/>
            </a:pPr>
            <a:endParaRPr lang="ru-RU" altLang="ru-RU" sz="800" b="1" dirty="0"/>
          </a:p>
          <a:p>
            <a:pPr marL="0" indent="0">
              <a:spcBef>
                <a:spcPct val="0"/>
              </a:spcBef>
              <a:buFont typeface="Wingdings" pitchFamily="2" charset="2"/>
              <a:buNone/>
            </a:pPr>
            <a:r>
              <a:rPr lang="ru-RU" altLang="ru-RU" b="1" dirty="0" smtClean="0"/>
              <a:t>Монологическое общение</a:t>
            </a:r>
          </a:p>
          <a:p>
            <a:pPr marL="0" indent="0">
              <a:spcBef>
                <a:spcPct val="0"/>
              </a:spcBef>
              <a:buFont typeface="Wingdings" pitchFamily="2" charset="2"/>
              <a:buNone/>
            </a:pPr>
            <a:endParaRPr lang="ru-RU" altLang="ru-RU" sz="800" b="1" dirty="0" smtClean="0"/>
          </a:p>
          <a:p>
            <a:pPr marL="0" indent="0">
              <a:spcBef>
                <a:spcPct val="0"/>
              </a:spcBef>
              <a:buFont typeface="Wingdings" pitchFamily="2" charset="2"/>
              <a:buNone/>
            </a:pPr>
            <a:endParaRPr lang="ru-RU" altLang="ru-RU" sz="800" b="1" dirty="0"/>
          </a:p>
          <a:p>
            <a:pPr marL="0" indent="0">
              <a:spcBef>
                <a:spcPct val="0"/>
              </a:spcBef>
              <a:buFont typeface="Wingdings" pitchFamily="2" charset="2"/>
              <a:buNone/>
            </a:pPr>
            <a:r>
              <a:rPr lang="ru-RU" altLang="ru-RU" b="1" dirty="0" smtClean="0"/>
              <a:t>Субъект – объектные манипулятивные отношения</a:t>
            </a:r>
          </a:p>
        </p:txBody>
      </p:sp>
      <p:sp>
        <p:nvSpPr>
          <p:cNvPr id="96261" name="Текст 6"/>
          <p:cNvSpPr>
            <a:spLocks noGrp="1"/>
          </p:cNvSpPr>
          <p:nvPr>
            <p:ph type="body" sz="quarter" idx="3"/>
          </p:nvPr>
        </p:nvSpPr>
        <p:spPr>
          <a:xfrm>
            <a:off x="4458409" y="116632"/>
            <a:ext cx="4248150" cy="473075"/>
          </a:xfrm>
          <a:solidFill>
            <a:srgbClr val="FFFF00"/>
          </a:solidFill>
        </p:spPr>
        <p:txBody>
          <a:bodyPr/>
          <a:lstStyle/>
          <a:p>
            <a:pPr algn="ctr"/>
            <a:r>
              <a:rPr lang="ru-RU" altLang="ru-RU" i="1" dirty="0" smtClean="0">
                <a:solidFill>
                  <a:srgbClr val="FF0000"/>
                </a:solidFill>
              </a:rPr>
              <a:t>Деятельностный подход</a:t>
            </a:r>
          </a:p>
        </p:txBody>
      </p:sp>
      <p:sp>
        <p:nvSpPr>
          <p:cNvPr id="96262" name="Содержимое 7"/>
          <p:cNvSpPr>
            <a:spLocks noGrp="1"/>
          </p:cNvSpPr>
          <p:nvPr>
            <p:ph sz="quarter" idx="4"/>
          </p:nvPr>
        </p:nvSpPr>
        <p:spPr>
          <a:xfrm>
            <a:off x="4890172" y="764704"/>
            <a:ext cx="3312938" cy="3096344"/>
          </a:xfrm>
          <a:solidFill>
            <a:srgbClr val="FFCCFF"/>
          </a:solidFill>
        </p:spPr>
        <p:txBody>
          <a:bodyPr/>
          <a:lstStyle/>
          <a:p>
            <a:pPr marL="0" indent="0">
              <a:spcBef>
                <a:spcPct val="0"/>
              </a:spcBef>
              <a:buFont typeface="Wingdings" pitchFamily="2" charset="2"/>
              <a:buNone/>
            </a:pPr>
            <a:r>
              <a:rPr lang="ru-RU" altLang="ru-RU" b="1" dirty="0" smtClean="0"/>
              <a:t>Учебная деятельность учащихся</a:t>
            </a:r>
          </a:p>
          <a:p>
            <a:pPr marL="0" indent="0">
              <a:spcBef>
                <a:spcPct val="0"/>
              </a:spcBef>
              <a:buFont typeface="Wingdings" pitchFamily="2" charset="2"/>
              <a:buNone/>
            </a:pPr>
            <a:endParaRPr lang="ru-RU" altLang="ru-RU" sz="800" b="1" dirty="0" smtClean="0"/>
          </a:p>
          <a:p>
            <a:pPr marL="0" indent="0">
              <a:spcBef>
                <a:spcPct val="0"/>
              </a:spcBef>
              <a:buFont typeface="Wingdings" pitchFamily="2" charset="2"/>
              <a:buNone/>
            </a:pPr>
            <a:r>
              <a:rPr lang="ru-RU" altLang="ru-RU" b="1" dirty="0" smtClean="0"/>
              <a:t>Диалог в режиме </a:t>
            </a:r>
          </a:p>
          <a:p>
            <a:pPr marL="0" indent="0">
              <a:spcBef>
                <a:spcPct val="0"/>
              </a:spcBef>
              <a:buFont typeface="Wingdings" pitchFamily="2" charset="2"/>
              <a:buNone/>
            </a:pPr>
            <a:r>
              <a:rPr lang="ru-RU" altLang="ru-RU" sz="2000" b="1" dirty="0" smtClean="0"/>
              <a:t>«ученик – ученик»</a:t>
            </a:r>
          </a:p>
          <a:p>
            <a:pPr marL="0" indent="0">
              <a:spcBef>
                <a:spcPct val="0"/>
              </a:spcBef>
              <a:buFont typeface="Wingdings" pitchFamily="2" charset="2"/>
              <a:buNone/>
            </a:pPr>
            <a:r>
              <a:rPr lang="ru-RU" altLang="ru-RU" sz="2000" b="1" dirty="0" smtClean="0"/>
              <a:t>«учитель – ученик»</a:t>
            </a:r>
          </a:p>
          <a:p>
            <a:pPr marL="0" indent="0">
              <a:spcBef>
                <a:spcPct val="0"/>
              </a:spcBef>
              <a:buFont typeface="Wingdings" pitchFamily="2" charset="2"/>
              <a:buNone/>
            </a:pPr>
            <a:r>
              <a:rPr lang="ru-RU" altLang="ru-RU" sz="2000" b="1" dirty="0" smtClean="0"/>
              <a:t>«ученик-родные»</a:t>
            </a:r>
          </a:p>
          <a:p>
            <a:pPr marL="0" indent="0">
              <a:spcBef>
                <a:spcPct val="0"/>
              </a:spcBef>
              <a:buFont typeface="Wingdings" pitchFamily="2" charset="2"/>
              <a:buNone/>
            </a:pPr>
            <a:endParaRPr lang="ru-RU" altLang="ru-RU" sz="800" b="1" dirty="0" smtClean="0"/>
          </a:p>
          <a:p>
            <a:pPr marL="0" indent="0">
              <a:spcBef>
                <a:spcPct val="0"/>
              </a:spcBef>
              <a:buFont typeface="Wingdings" pitchFamily="2" charset="2"/>
              <a:buNone/>
            </a:pPr>
            <a:r>
              <a:rPr lang="ru-RU" altLang="ru-RU" b="1" dirty="0" smtClean="0"/>
              <a:t>Гуманные субъект- субъектные отношения</a:t>
            </a:r>
          </a:p>
          <a:p>
            <a:pPr marL="0" indent="0">
              <a:spcBef>
                <a:spcPct val="0"/>
              </a:spcBef>
              <a:buFont typeface="Wingdings" pitchFamily="2" charset="2"/>
              <a:buNone/>
            </a:pPr>
            <a:endParaRPr lang="ru-RU" altLang="ru-RU" dirty="0" smtClean="0"/>
          </a:p>
        </p:txBody>
      </p:sp>
      <p:sp>
        <p:nvSpPr>
          <p:cNvPr id="96263" name="TextBox 6"/>
          <p:cNvSpPr txBox="1">
            <a:spLocks noChangeArrowheads="1"/>
          </p:cNvSpPr>
          <p:nvPr/>
        </p:nvSpPr>
        <p:spPr bwMode="auto">
          <a:xfrm>
            <a:off x="251520" y="5877272"/>
            <a:ext cx="8640960" cy="830997"/>
          </a:xfrm>
          <a:prstGeom prst="rect">
            <a:avLst/>
          </a:prstGeom>
          <a:solidFill>
            <a:srgbClr val="FFFF00"/>
          </a:solidFill>
          <a:ln w="9525">
            <a:solidFill>
              <a:srgbClr val="FF0000"/>
            </a:solidFill>
            <a:miter lim="800000"/>
            <a:headEnd/>
            <a:tailEnd/>
          </a:ln>
        </p:spPr>
        <p:txBody>
          <a:bodyPr wrap="square">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0"/>
              </a:spcBef>
              <a:buClrTx/>
              <a:buSzTx/>
              <a:buFontTx/>
              <a:buNone/>
            </a:pPr>
            <a:r>
              <a:rPr lang="ru-RU" altLang="ru-RU" sz="2400" b="1" dirty="0" smtClean="0">
                <a:solidFill>
                  <a:srgbClr val="FF0000"/>
                </a:solidFill>
                <a:latin typeface="+mn-lt"/>
              </a:rPr>
              <a:t>Способ организации и средства репродуктивного  и деятельностного подходов  </a:t>
            </a:r>
            <a:r>
              <a:rPr lang="ru-RU" altLang="ru-RU" sz="2400" b="1" i="1" dirty="0" smtClean="0">
                <a:solidFill>
                  <a:srgbClr val="FF0000"/>
                </a:solidFill>
                <a:latin typeface="+mn-lt"/>
              </a:rPr>
              <a:t>альтернативны, не совместимы</a:t>
            </a:r>
            <a:endParaRPr lang="ru-RU" altLang="ru-RU" sz="1800" dirty="0">
              <a:latin typeface="+mn-lt"/>
            </a:endParaRPr>
          </a:p>
        </p:txBody>
      </p:sp>
      <p:sp>
        <p:nvSpPr>
          <p:cNvPr id="3" name="TextBox 2"/>
          <p:cNvSpPr txBox="1"/>
          <p:nvPr/>
        </p:nvSpPr>
        <p:spPr>
          <a:xfrm>
            <a:off x="539552" y="3861047"/>
            <a:ext cx="3528392" cy="1015663"/>
          </a:xfrm>
          <a:prstGeom prst="rect">
            <a:avLst/>
          </a:prstGeom>
          <a:noFill/>
        </p:spPr>
        <p:txBody>
          <a:bodyPr wrap="square" rtlCol="0">
            <a:spAutoFit/>
          </a:bodyPr>
          <a:lstStyle/>
          <a:p>
            <a:r>
              <a:rPr lang="ru-RU" sz="2000" b="1" dirty="0" smtClean="0">
                <a:solidFill>
                  <a:schemeClr val="accent3">
                    <a:lumMod val="50000"/>
                  </a:schemeClr>
                </a:solidFill>
              </a:rPr>
              <a:t>Учитель включает учащихся в составленный им  сценарий урока в свою деятельность</a:t>
            </a:r>
            <a:endParaRPr lang="ru-RU" sz="2000" b="1" dirty="0">
              <a:solidFill>
                <a:schemeClr val="accent3">
                  <a:lumMod val="50000"/>
                </a:schemeClr>
              </a:solidFill>
            </a:endParaRPr>
          </a:p>
        </p:txBody>
      </p:sp>
      <p:sp>
        <p:nvSpPr>
          <p:cNvPr id="4" name="TextBox 3"/>
          <p:cNvSpPr txBox="1"/>
          <p:nvPr/>
        </p:nvSpPr>
        <p:spPr>
          <a:xfrm>
            <a:off x="4458408" y="3861048"/>
            <a:ext cx="4176464" cy="1015663"/>
          </a:xfrm>
          <a:prstGeom prst="rect">
            <a:avLst/>
          </a:prstGeom>
          <a:noFill/>
        </p:spPr>
        <p:txBody>
          <a:bodyPr wrap="square" rtlCol="0">
            <a:spAutoFit/>
          </a:bodyPr>
          <a:lstStyle/>
          <a:p>
            <a:r>
              <a:rPr lang="ru-RU" sz="2000" b="1" dirty="0" smtClean="0">
                <a:solidFill>
                  <a:srgbClr val="1406CA"/>
                </a:solidFill>
              </a:rPr>
              <a:t>Организует деятельность учащихся, сам включается в неё с целью стимулирования  их  развития</a:t>
            </a:r>
            <a:endParaRPr lang="ru-RU" sz="2000" b="1" dirty="0">
              <a:solidFill>
                <a:srgbClr val="1406CA"/>
              </a:solidFill>
            </a:endParaRPr>
          </a:p>
        </p:txBody>
      </p:sp>
      <p:sp>
        <p:nvSpPr>
          <p:cNvPr id="5" name="TextBox 4"/>
          <p:cNvSpPr txBox="1"/>
          <p:nvPr/>
        </p:nvSpPr>
        <p:spPr>
          <a:xfrm>
            <a:off x="1043608" y="4941168"/>
            <a:ext cx="6984776" cy="769441"/>
          </a:xfrm>
          <a:prstGeom prst="rect">
            <a:avLst/>
          </a:prstGeom>
          <a:solidFill>
            <a:schemeClr val="accent3">
              <a:lumMod val="40000"/>
              <a:lumOff val="60000"/>
            </a:schemeClr>
          </a:solidFill>
        </p:spPr>
        <p:txBody>
          <a:bodyPr wrap="square" rtlCol="0">
            <a:spAutoFit/>
          </a:bodyPr>
          <a:lstStyle/>
          <a:p>
            <a:pPr algn="ctr"/>
            <a:r>
              <a:rPr lang="ru-RU" sz="2200" b="1" dirty="0" smtClean="0">
                <a:solidFill>
                  <a:srgbClr val="C00000"/>
                </a:solidFill>
              </a:rPr>
              <a:t>Ученик  не может в педагогическом процессе занимать одномоментно позицию  ферзя и пешки </a:t>
            </a:r>
            <a:endParaRPr lang="ru-RU" sz="2200" dirty="0">
              <a:solidFill>
                <a:srgbClr val="C00000"/>
              </a:solidFill>
            </a:endParaRPr>
          </a:p>
        </p:txBody>
      </p:sp>
    </p:spTree>
    <p:extLst>
      <p:ext uri="{BB962C8B-B14F-4D97-AF65-F5344CB8AC3E}">
        <p14:creationId xmlns:p14="http://schemas.microsoft.com/office/powerpoint/2010/main" xmlns="" val="7349997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Заголовок 3"/>
          <p:cNvSpPr>
            <a:spLocks noGrp="1"/>
          </p:cNvSpPr>
          <p:nvPr>
            <p:ph type="title"/>
          </p:nvPr>
        </p:nvSpPr>
        <p:spPr>
          <a:xfrm>
            <a:off x="179512" y="116632"/>
            <a:ext cx="8712967" cy="792088"/>
          </a:xfrm>
          <a:solidFill>
            <a:srgbClr val="FFFF00"/>
          </a:solidFill>
          <a:ln>
            <a:solidFill>
              <a:srgbClr val="FF0000"/>
            </a:solidFill>
            <a:miter lim="800000"/>
            <a:headEnd/>
            <a:tailEnd/>
          </a:ln>
        </p:spPr>
        <p:txBody>
          <a:bodyPr>
            <a:normAutofit fontScale="90000"/>
          </a:bodyPr>
          <a:lstStyle/>
          <a:p>
            <a:pPr algn="ctr"/>
            <a:r>
              <a:rPr lang="ru-RU" altLang="ru-RU" sz="2800" b="1" dirty="0" smtClean="0">
                <a:solidFill>
                  <a:srgbClr val="FF0000"/>
                </a:solidFill>
              </a:rPr>
              <a:t>Два  альтернативных  подхода – две стратегии обучения, </a:t>
            </a:r>
            <a:br>
              <a:rPr lang="ru-RU" altLang="ru-RU" sz="2800" b="1" dirty="0" smtClean="0">
                <a:solidFill>
                  <a:srgbClr val="FF0000"/>
                </a:solidFill>
              </a:rPr>
            </a:br>
            <a:r>
              <a:rPr lang="ru-RU" altLang="ru-RU" sz="2800" b="1" dirty="0" smtClean="0">
                <a:solidFill>
                  <a:srgbClr val="FF0000"/>
                </a:solidFill>
              </a:rPr>
              <a:t>две группы альтернативных педагогических  технологий</a:t>
            </a:r>
          </a:p>
        </p:txBody>
      </p:sp>
      <p:sp>
        <p:nvSpPr>
          <p:cNvPr id="5" name="Содержимое 4"/>
          <p:cNvSpPr>
            <a:spLocks noGrp="1"/>
          </p:cNvSpPr>
          <p:nvPr>
            <p:ph sz="half" idx="1"/>
          </p:nvPr>
        </p:nvSpPr>
        <p:spPr>
          <a:xfrm>
            <a:off x="372268" y="2135981"/>
            <a:ext cx="3336132" cy="3387725"/>
          </a:xfrm>
          <a:solidFill>
            <a:srgbClr val="CCECFF"/>
          </a:solidFill>
        </p:spPr>
        <p:txBody>
          <a:bodyPr>
            <a:normAutofit lnSpcReduction="10000"/>
          </a:bodyPr>
          <a:lstStyle/>
          <a:p>
            <a:pPr>
              <a:buFont typeface="Wingdings" pitchFamily="2" charset="2"/>
              <a:buNone/>
              <a:defRPr/>
            </a:pPr>
            <a:r>
              <a:rPr lang="ru-RU" sz="2400" b="1" dirty="0" smtClean="0"/>
              <a:t>ЗУНы</a:t>
            </a:r>
          </a:p>
          <a:p>
            <a:pPr>
              <a:buFont typeface="Wingdings" pitchFamily="2" charset="2"/>
              <a:buNone/>
              <a:defRPr/>
            </a:pPr>
            <a:endParaRPr lang="ru-RU" sz="800" b="1" dirty="0" smtClean="0">
              <a:solidFill>
                <a:srgbClr val="7030A0"/>
              </a:solidFill>
            </a:endParaRPr>
          </a:p>
          <a:p>
            <a:pPr>
              <a:spcBef>
                <a:spcPts val="0"/>
              </a:spcBef>
              <a:buFont typeface="Wingdings" pitchFamily="2" charset="2"/>
              <a:buNone/>
              <a:defRPr/>
            </a:pPr>
            <a:r>
              <a:rPr lang="ru-RU" sz="2400" b="1" dirty="0" smtClean="0"/>
              <a:t>Движение  </a:t>
            </a:r>
          </a:p>
          <a:p>
            <a:pPr>
              <a:spcBef>
                <a:spcPts val="0"/>
              </a:spcBef>
              <a:buFont typeface="Wingdings" pitchFamily="2" charset="2"/>
              <a:buNone/>
              <a:defRPr/>
            </a:pPr>
            <a:r>
              <a:rPr lang="ru-RU" sz="2400" b="1" dirty="0" smtClean="0"/>
              <a:t>от частного к общему</a:t>
            </a:r>
          </a:p>
          <a:p>
            <a:pPr marL="0" indent="0">
              <a:spcBef>
                <a:spcPts val="1200"/>
              </a:spcBef>
              <a:buFont typeface="Wingdings" pitchFamily="2" charset="2"/>
              <a:buNone/>
              <a:defRPr/>
            </a:pPr>
            <a:r>
              <a:rPr lang="ru-RU" sz="2400" b="1" dirty="0" smtClean="0"/>
              <a:t>Объяснительно-иллюстративный</a:t>
            </a:r>
          </a:p>
          <a:p>
            <a:pPr marL="0" indent="0">
              <a:spcBef>
                <a:spcPts val="1800"/>
              </a:spcBef>
              <a:buFont typeface="Wingdings" pitchFamily="2" charset="2"/>
              <a:buNone/>
              <a:defRPr/>
            </a:pPr>
            <a:r>
              <a:rPr lang="ru-RU" sz="2400" b="1" dirty="0" smtClean="0"/>
              <a:t>Репродуктивный</a:t>
            </a:r>
          </a:p>
          <a:p>
            <a:pPr marL="0" indent="0">
              <a:spcBef>
                <a:spcPts val="1800"/>
              </a:spcBef>
              <a:buFont typeface="Wingdings" pitchFamily="2" charset="2"/>
              <a:buNone/>
              <a:defRPr/>
            </a:pPr>
            <a:r>
              <a:rPr lang="ru-RU" sz="2400" b="1" dirty="0" smtClean="0"/>
              <a:t>Фронтальная</a:t>
            </a:r>
            <a:endParaRPr lang="ru-RU" sz="2400" dirty="0"/>
          </a:p>
        </p:txBody>
      </p:sp>
      <p:sp>
        <p:nvSpPr>
          <p:cNvPr id="6" name="Содержимое 5"/>
          <p:cNvSpPr>
            <a:spLocks noGrp="1"/>
          </p:cNvSpPr>
          <p:nvPr>
            <p:ph sz="half" idx="2"/>
          </p:nvPr>
        </p:nvSpPr>
        <p:spPr>
          <a:xfrm>
            <a:off x="4932040" y="2157745"/>
            <a:ext cx="3456061" cy="3575512"/>
          </a:xfrm>
          <a:solidFill>
            <a:srgbClr val="FFFF99"/>
          </a:solidFill>
        </p:spPr>
        <p:txBody>
          <a:bodyPr>
            <a:normAutofit lnSpcReduction="10000"/>
          </a:bodyPr>
          <a:lstStyle/>
          <a:p>
            <a:pPr>
              <a:buFont typeface="Wingdings" pitchFamily="2" charset="2"/>
              <a:buNone/>
              <a:defRPr/>
            </a:pPr>
            <a:r>
              <a:rPr lang="ru-RU" sz="2400" b="1" dirty="0" smtClean="0"/>
              <a:t>Развитие личности (РЛ)</a:t>
            </a:r>
          </a:p>
          <a:p>
            <a:pPr marL="0" indent="0">
              <a:buNone/>
              <a:defRPr/>
            </a:pPr>
            <a:r>
              <a:rPr lang="ru-RU" sz="2400" b="1" dirty="0" smtClean="0"/>
              <a:t> </a:t>
            </a:r>
          </a:p>
          <a:p>
            <a:pPr marL="0" indent="0">
              <a:buNone/>
              <a:defRPr/>
            </a:pPr>
            <a:r>
              <a:rPr lang="ru-RU" sz="2400" b="1" dirty="0" smtClean="0"/>
              <a:t>От общего к частному</a:t>
            </a:r>
          </a:p>
          <a:p>
            <a:pPr>
              <a:spcBef>
                <a:spcPts val="0"/>
              </a:spcBef>
              <a:buFont typeface="Wingdings" pitchFamily="2" charset="2"/>
              <a:buNone/>
              <a:defRPr/>
            </a:pPr>
            <a:r>
              <a:rPr lang="ru-RU" sz="2400" b="1" dirty="0" smtClean="0"/>
              <a:t>                   </a:t>
            </a:r>
          </a:p>
          <a:p>
            <a:pPr>
              <a:spcBef>
                <a:spcPts val="0"/>
              </a:spcBef>
              <a:buFont typeface="Wingdings" pitchFamily="2" charset="2"/>
              <a:buNone/>
              <a:defRPr/>
            </a:pPr>
            <a:r>
              <a:rPr lang="ru-RU" sz="2400" b="1" dirty="0"/>
              <a:t> </a:t>
            </a:r>
            <a:r>
              <a:rPr lang="ru-RU" sz="2400" b="1" dirty="0" smtClean="0"/>
              <a:t>     Проблемный</a:t>
            </a:r>
            <a:endParaRPr lang="ru-RU" sz="2400" b="1" dirty="0"/>
          </a:p>
          <a:p>
            <a:pPr marL="0" indent="0">
              <a:spcBef>
                <a:spcPts val="1800"/>
              </a:spcBef>
              <a:buNone/>
              <a:defRPr/>
            </a:pPr>
            <a:r>
              <a:rPr lang="ru-RU" sz="2400" b="1" dirty="0" smtClean="0"/>
              <a:t>    Исследовательский</a:t>
            </a:r>
          </a:p>
          <a:p>
            <a:pPr marL="536575" indent="-536575">
              <a:spcBef>
                <a:spcPts val="1800"/>
              </a:spcBef>
              <a:buFont typeface="Wingdings" pitchFamily="2" charset="2"/>
              <a:buNone/>
              <a:defRPr/>
            </a:pPr>
            <a:r>
              <a:rPr lang="ru-RU" sz="2400" b="1" dirty="0" smtClean="0"/>
              <a:t>    Парная, групповая, индивидуальная</a:t>
            </a:r>
            <a:endParaRPr lang="ru-RU" sz="2000" b="1" dirty="0"/>
          </a:p>
        </p:txBody>
      </p:sp>
      <p:sp>
        <p:nvSpPr>
          <p:cNvPr id="97285" name="TextBox 6"/>
          <p:cNvSpPr txBox="1">
            <a:spLocks noChangeArrowheads="1"/>
          </p:cNvSpPr>
          <p:nvPr/>
        </p:nvSpPr>
        <p:spPr bwMode="auto">
          <a:xfrm>
            <a:off x="683568" y="1022648"/>
            <a:ext cx="2664296" cy="923330"/>
          </a:xfrm>
          <a:prstGeom prst="rect">
            <a:avLst/>
          </a:prstGeom>
          <a:solidFill>
            <a:srgbClr val="FF99FF"/>
          </a:solidFill>
          <a:ln w="9525">
            <a:solidFill>
              <a:srgbClr val="3333FF"/>
            </a:solidFill>
            <a:miter lim="800000"/>
            <a:headEnd/>
            <a:tailEnd/>
          </a:ln>
        </p:spPr>
        <p:txBody>
          <a:bodyPr wrap="square">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0"/>
              </a:spcBef>
              <a:buClrTx/>
              <a:buSzTx/>
              <a:buFontTx/>
              <a:buNone/>
            </a:pPr>
            <a:r>
              <a:rPr lang="ru-RU" altLang="ru-RU" sz="1800" b="1" dirty="0" smtClean="0">
                <a:solidFill>
                  <a:srgbClr val="0000FF"/>
                </a:solidFill>
              </a:rPr>
              <a:t>Репродуктивные объяснительно-иллюстративные </a:t>
            </a:r>
            <a:endParaRPr lang="ru-RU" altLang="ru-RU" sz="1800" b="1" dirty="0">
              <a:solidFill>
                <a:srgbClr val="0000FF"/>
              </a:solidFill>
            </a:endParaRPr>
          </a:p>
        </p:txBody>
      </p:sp>
      <p:sp>
        <p:nvSpPr>
          <p:cNvPr id="97286" name="TextBox 7"/>
          <p:cNvSpPr txBox="1">
            <a:spLocks noChangeArrowheads="1"/>
          </p:cNvSpPr>
          <p:nvPr/>
        </p:nvSpPr>
        <p:spPr bwMode="auto">
          <a:xfrm>
            <a:off x="5364088" y="1022648"/>
            <a:ext cx="2448272" cy="646331"/>
          </a:xfrm>
          <a:prstGeom prst="rect">
            <a:avLst/>
          </a:prstGeom>
          <a:solidFill>
            <a:srgbClr val="FF99FF"/>
          </a:solidFill>
          <a:ln w="9525">
            <a:solidFill>
              <a:srgbClr val="3333FF"/>
            </a:solidFill>
            <a:miter lim="800000"/>
            <a:headEnd/>
            <a:tailEnd/>
          </a:ln>
        </p:spPr>
        <p:txBody>
          <a:bodyPr wrap="square">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0"/>
              </a:spcBef>
              <a:buClrTx/>
              <a:buSzTx/>
              <a:buFontTx/>
              <a:buNone/>
            </a:pPr>
            <a:r>
              <a:rPr lang="ru-RU" altLang="ru-RU" sz="1800" b="1" dirty="0" smtClean="0">
                <a:solidFill>
                  <a:srgbClr val="0000FF"/>
                </a:solidFill>
              </a:rPr>
              <a:t>Деятельностные развивающие </a:t>
            </a:r>
            <a:endParaRPr lang="ru-RU" altLang="ru-RU" sz="1800" b="1" dirty="0">
              <a:solidFill>
                <a:srgbClr val="0000FF"/>
              </a:solidFill>
            </a:endParaRPr>
          </a:p>
        </p:txBody>
      </p:sp>
      <p:sp>
        <p:nvSpPr>
          <p:cNvPr id="97287" name="TextBox 8"/>
          <p:cNvSpPr txBox="1">
            <a:spLocks noChangeArrowheads="1"/>
          </p:cNvSpPr>
          <p:nvPr/>
        </p:nvSpPr>
        <p:spPr bwMode="auto">
          <a:xfrm>
            <a:off x="3786864" y="1981928"/>
            <a:ext cx="792162" cy="369887"/>
          </a:xfrm>
          <a:prstGeom prst="rect">
            <a:avLst/>
          </a:prstGeom>
          <a:solidFill>
            <a:srgbClr val="FFFF00"/>
          </a:solidFill>
          <a:ln w="9525">
            <a:solidFill>
              <a:srgbClr val="7030A0"/>
            </a:solidFill>
            <a:miter lim="800000"/>
            <a:headEnd/>
            <a:tailEnd/>
          </a:ln>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eaLnBrk="1" hangingPunct="1">
              <a:spcBef>
                <a:spcPct val="0"/>
              </a:spcBef>
              <a:buClrTx/>
              <a:buSzTx/>
              <a:buFontTx/>
              <a:buNone/>
            </a:pPr>
            <a:r>
              <a:rPr lang="ru-RU" altLang="ru-RU" sz="1800" b="1">
                <a:solidFill>
                  <a:srgbClr val="336600"/>
                </a:solidFill>
              </a:rPr>
              <a:t>Цели</a:t>
            </a:r>
          </a:p>
        </p:txBody>
      </p:sp>
      <p:sp>
        <p:nvSpPr>
          <p:cNvPr id="97288" name="TextBox 9"/>
          <p:cNvSpPr txBox="1">
            <a:spLocks noChangeArrowheads="1"/>
          </p:cNvSpPr>
          <p:nvPr/>
        </p:nvSpPr>
        <p:spPr bwMode="auto">
          <a:xfrm>
            <a:off x="2409589" y="2605831"/>
            <a:ext cx="3311450" cy="369887"/>
          </a:xfrm>
          <a:prstGeom prst="rect">
            <a:avLst/>
          </a:prstGeom>
          <a:solidFill>
            <a:srgbClr val="FFFF00"/>
          </a:solidFill>
          <a:ln w="9525">
            <a:solidFill>
              <a:srgbClr val="7030A0"/>
            </a:solidFill>
            <a:miter lim="800000"/>
            <a:headEnd/>
            <a:tailEnd/>
          </a:ln>
        </p:spPr>
        <p:txBody>
          <a:bodyPr wrap="square">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0"/>
              </a:spcBef>
              <a:buClrTx/>
              <a:buSzTx/>
              <a:buFontTx/>
              <a:buNone/>
            </a:pPr>
            <a:r>
              <a:rPr lang="ru-RU" altLang="ru-RU" sz="1800" b="1">
                <a:solidFill>
                  <a:srgbClr val="336600"/>
                </a:solidFill>
              </a:rPr>
              <a:t>В предметном содержании</a:t>
            </a:r>
          </a:p>
        </p:txBody>
      </p:sp>
      <p:sp>
        <p:nvSpPr>
          <p:cNvPr id="97289" name="TextBox 10"/>
          <p:cNvSpPr txBox="1">
            <a:spLocks noChangeArrowheads="1"/>
          </p:cNvSpPr>
          <p:nvPr/>
        </p:nvSpPr>
        <p:spPr bwMode="auto">
          <a:xfrm>
            <a:off x="3031214" y="3531703"/>
            <a:ext cx="2303462" cy="369888"/>
          </a:xfrm>
          <a:prstGeom prst="rect">
            <a:avLst/>
          </a:prstGeom>
          <a:solidFill>
            <a:srgbClr val="FFFF00"/>
          </a:solidFill>
          <a:ln w="9525">
            <a:solidFill>
              <a:srgbClr val="7030A0"/>
            </a:solidFill>
            <a:miter lim="800000"/>
            <a:headEnd/>
            <a:tailEnd/>
          </a:ln>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0"/>
              </a:spcBef>
              <a:buClrTx/>
              <a:buSzTx/>
              <a:buFontTx/>
              <a:buNone/>
            </a:pPr>
            <a:r>
              <a:rPr lang="ru-RU" altLang="ru-RU" sz="1800" b="1" dirty="0">
                <a:solidFill>
                  <a:srgbClr val="336600"/>
                </a:solidFill>
              </a:rPr>
              <a:t>Метод обучения</a:t>
            </a:r>
          </a:p>
        </p:txBody>
      </p:sp>
      <p:sp>
        <p:nvSpPr>
          <p:cNvPr id="97290" name="TextBox 11"/>
          <p:cNvSpPr txBox="1">
            <a:spLocks noChangeArrowheads="1"/>
          </p:cNvSpPr>
          <p:nvPr/>
        </p:nvSpPr>
        <p:spPr bwMode="auto">
          <a:xfrm>
            <a:off x="3092971" y="4250910"/>
            <a:ext cx="1944687" cy="368300"/>
          </a:xfrm>
          <a:prstGeom prst="rect">
            <a:avLst/>
          </a:prstGeom>
          <a:solidFill>
            <a:srgbClr val="FFFF00"/>
          </a:solidFill>
          <a:ln w="9525">
            <a:solidFill>
              <a:srgbClr val="7030A0"/>
            </a:solidFill>
            <a:miter lim="800000"/>
            <a:headEnd/>
            <a:tailEnd/>
          </a:ln>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0"/>
              </a:spcBef>
              <a:buClrTx/>
              <a:buSzTx/>
              <a:buFontTx/>
              <a:buNone/>
            </a:pPr>
            <a:r>
              <a:rPr lang="ru-RU" altLang="ru-RU" sz="1800" b="1">
                <a:solidFill>
                  <a:srgbClr val="336600"/>
                </a:solidFill>
              </a:rPr>
              <a:t>Метод учения</a:t>
            </a:r>
          </a:p>
        </p:txBody>
      </p:sp>
      <p:sp>
        <p:nvSpPr>
          <p:cNvPr id="97291" name="TextBox 12"/>
          <p:cNvSpPr txBox="1">
            <a:spLocks noChangeArrowheads="1"/>
          </p:cNvSpPr>
          <p:nvPr/>
        </p:nvSpPr>
        <p:spPr bwMode="auto">
          <a:xfrm>
            <a:off x="3101481" y="4982095"/>
            <a:ext cx="1943100" cy="369887"/>
          </a:xfrm>
          <a:prstGeom prst="rect">
            <a:avLst/>
          </a:prstGeom>
          <a:solidFill>
            <a:srgbClr val="FFFF00"/>
          </a:solidFill>
          <a:ln w="9525">
            <a:solidFill>
              <a:srgbClr val="7030A0"/>
            </a:solidFill>
            <a:miter lim="800000"/>
            <a:headEnd/>
            <a:tailEnd/>
          </a:ln>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pitchFamily="34"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pitchFamily="34"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pitchFamily="34"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pitchFamily="34"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pitchFamily="34"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pitchFamily="34" charset="0"/>
              </a:defRPr>
            </a:lvl9pPr>
          </a:lstStyle>
          <a:p>
            <a:pPr algn="ctr" eaLnBrk="1" hangingPunct="1">
              <a:spcBef>
                <a:spcPct val="0"/>
              </a:spcBef>
              <a:buClrTx/>
              <a:buSzTx/>
              <a:buFontTx/>
              <a:buNone/>
            </a:pPr>
            <a:r>
              <a:rPr lang="ru-RU" altLang="ru-RU" sz="1800" b="1">
                <a:solidFill>
                  <a:srgbClr val="336600"/>
                </a:solidFill>
              </a:rPr>
              <a:t>Форма учения</a:t>
            </a:r>
          </a:p>
        </p:txBody>
      </p:sp>
      <p:sp>
        <p:nvSpPr>
          <p:cNvPr id="2" name="TextBox 1"/>
          <p:cNvSpPr txBox="1"/>
          <p:nvPr/>
        </p:nvSpPr>
        <p:spPr>
          <a:xfrm>
            <a:off x="395536" y="5805264"/>
            <a:ext cx="7992888" cy="830997"/>
          </a:xfrm>
          <a:prstGeom prst="rect">
            <a:avLst/>
          </a:prstGeom>
          <a:solidFill>
            <a:schemeClr val="accent6">
              <a:lumMod val="20000"/>
              <a:lumOff val="80000"/>
            </a:schemeClr>
          </a:solidFill>
        </p:spPr>
        <p:txBody>
          <a:bodyPr wrap="square" rtlCol="0">
            <a:spAutoFit/>
          </a:bodyPr>
          <a:lstStyle/>
          <a:p>
            <a:pPr algn="ctr"/>
            <a:r>
              <a:rPr lang="ru-RU" sz="2400" b="1" dirty="0" smtClean="0">
                <a:solidFill>
                  <a:srgbClr val="0000FF"/>
                </a:solidFill>
              </a:rPr>
              <a:t>Новые цели системы образования достигаются </a:t>
            </a:r>
          </a:p>
          <a:p>
            <a:pPr algn="ctr"/>
            <a:r>
              <a:rPr lang="ru-RU" sz="2400" b="1" dirty="0" smtClean="0">
                <a:solidFill>
                  <a:srgbClr val="0000FF"/>
                </a:solidFill>
              </a:rPr>
              <a:t>новыми средствами</a:t>
            </a:r>
            <a:endParaRPr lang="ru-RU" sz="2400" dirty="0"/>
          </a:p>
        </p:txBody>
      </p:sp>
    </p:spTree>
    <p:extLst>
      <p:ext uri="{BB962C8B-B14F-4D97-AF65-F5344CB8AC3E}">
        <p14:creationId xmlns:p14="http://schemas.microsoft.com/office/powerpoint/2010/main" xmlns="" val="16591594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4"/>
          <p:cNvSpPr>
            <a:spLocks noGrp="1" noChangeArrowheads="1"/>
          </p:cNvSpPr>
          <p:nvPr>
            <p:ph type="title"/>
          </p:nvPr>
        </p:nvSpPr>
        <p:spPr>
          <a:xfrm>
            <a:off x="992981" y="116632"/>
            <a:ext cx="7158037" cy="935385"/>
          </a:xfrm>
          <a:solidFill>
            <a:srgbClr val="FFCCFF"/>
          </a:solidFill>
          <a:ln>
            <a:solidFill>
              <a:srgbClr val="CC3300"/>
            </a:solidFill>
            <a:miter lim="800000"/>
            <a:headEnd/>
            <a:tailEnd/>
          </a:ln>
        </p:spPr>
        <p:txBody>
          <a:bodyPr>
            <a:normAutofit/>
          </a:bodyPr>
          <a:lstStyle/>
          <a:p>
            <a:r>
              <a:rPr lang="ru-RU" altLang="ru-RU" sz="2400" b="1" i="1" dirty="0" smtClean="0">
                <a:solidFill>
                  <a:srgbClr val="CC3300"/>
                </a:solidFill>
              </a:rPr>
              <a:t>Результат  применения </a:t>
            </a:r>
            <a:r>
              <a:rPr lang="ru-RU" altLang="ru-RU" sz="2400" b="1" i="1" dirty="0">
                <a:solidFill>
                  <a:srgbClr val="CC3300"/>
                </a:solidFill>
              </a:rPr>
              <a:t/>
            </a:r>
            <a:br>
              <a:rPr lang="ru-RU" altLang="ru-RU" sz="2400" b="1" i="1" dirty="0">
                <a:solidFill>
                  <a:srgbClr val="CC3300"/>
                </a:solidFill>
              </a:rPr>
            </a:br>
            <a:r>
              <a:rPr lang="ru-RU" altLang="ru-RU" sz="2400" b="1" i="1" dirty="0" smtClean="0">
                <a:solidFill>
                  <a:srgbClr val="CC3300"/>
                </a:solidFill>
              </a:rPr>
              <a:t>альтернативных   педагогических  технологий</a:t>
            </a:r>
          </a:p>
        </p:txBody>
      </p:sp>
      <p:sp>
        <p:nvSpPr>
          <p:cNvPr id="99331" name="Rectangle 5"/>
          <p:cNvSpPr>
            <a:spLocks noGrp="1" noChangeArrowheads="1"/>
          </p:cNvSpPr>
          <p:nvPr>
            <p:ph type="body" sz="half" idx="1"/>
          </p:nvPr>
        </p:nvSpPr>
        <p:spPr>
          <a:xfrm>
            <a:off x="539552" y="1196752"/>
            <a:ext cx="3527425" cy="2965747"/>
          </a:xfrm>
          <a:solidFill>
            <a:schemeClr val="accent3">
              <a:lumMod val="40000"/>
              <a:lumOff val="60000"/>
            </a:schemeClr>
          </a:solidFill>
          <a:ln>
            <a:solidFill>
              <a:srgbClr val="336600"/>
            </a:solidFill>
            <a:miter lim="800000"/>
            <a:headEnd/>
            <a:tailEnd/>
          </a:ln>
        </p:spPr>
        <p:txBody>
          <a:bodyPr>
            <a:normAutofit/>
          </a:bodyPr>
          <a:lstStyle/>
          <a:p>
            <a:pPr>
              <a:buNone/>
            </a:pPr>
            <a:r>
              <a:rPr lang="ru-RU" altLang="ru-RU" sz="2200" b="1" dirty="0" smtClean="0"/>
              <a:t>      </a:t>
            </a:r>
            <a:r>
              <a:rPr lang="ru-RU" altLang="ru-RU" sz="2200" b="1" dirty="0" smtClean="0">
                <a:solidFill>
                  <a:srgbClr val="FF0000"/>
                </a:solidFill>
              </a:rPr>
              <a:t>При  использовании </a:t>
            </a:r>
            <a:r>
              <a:rPr lang="ru-RU" altLang="ru-RU" sz="2200" b="1" u="sng" dirty="0" smtClean="0">
                <a:solidFill>
                  <a:srgbClr val="FF0000"/>
                </a:solidFill>
              </a:rPr>
              <a:t>репродуктивного  подхода</a:t>
            </a:r>
            <a:r>
              <a:rPr lang="ru-RU" altLang="ru-RU" sz="2200" b="1" dirty="0" smtClean="0">
                <a:solidFill>
                  <a:srgbClr val="FF0000"/>
                </a:solidFill>
              </a:rPr>
              <a:t> в обучении </a:t>
            </a:r>
            <a:r>
              <a:rPr lang="ru-RU" altLang="ru-RU" b="1" dirty="0" smtClean="0">
                <a:solidFill>
                  <a:srgbClr val="FF0000"/>
                </a:solidFill>
              </a:rPr>
              <a:t>ЗУНы </a:t>
            </a:r>
            <a:r>
              <a:rPr lang="ru-RU" altLang="ru-RU" sz="2200" b="1" dirty="0" smtClean="0">
                <a:solidFill>
                  <a:srgbClr val="FF0000"/>
                </a:solidFill>
              </a:rPr>
              <a:t>  </a:t>
            </a:r>
          </a:p>
          <a:p>
            <a:pPr eaLnBrk="1" hangingPunct="1">
              <a:buClr>
                <a:srgbClr val="0000FF"/>
              </a:buClr>
              <a:buSzPct val="104000"/>
              <a:buFont typeface="Wingdings" pitchFamily="2" charset="2"/>
              <a:buChar char="Ø"/>
            </a:pPr>
            <a:r>
              <a:rPr lang="ru-RU" altLang="ru-RU" sz="2200" b="1" dirty="0" smtClean="0">
                <a:solidFill>
                  <a:srgbClr val="FF0000"/>
                </a:solidFill>
              </a:rPr>
              <a:t> освоение знаний</a:t>
            </a:r>
          </a:p>
          <a:p>
            <a:pPr eaLnBrk="1" hangingPunct="1">
              <a:buClr>
                <a:srgbClr val="0000FF"/>
              </a:buClr>
              <a:buSzPct val="104000"/>
              <a:buFont typeface="Wingdings" pitchFamily="2" charset="2"/>
              <a:buChar char="Ø"/>
            </a:pPr>
            <a:r>
              <a:rPr lang="ru-RU" altLang="ru-RU" sz="2200" b="1" dirty="0" smtClean="0">
                <a:solidFill>
                  <a:srgbClr val="FF0000"/>
                </a:solidFill>
              </a:rPr>
              <a:t> общеучебных умений</a:t>
            </a:r>
          </a:p>
          <a:p>
            <a:pPr>
              <a:buClr>
                <a:srgbClr val="0000FF"/>
              </a:buClr>
              <a:buSzPct val="104000"/>
              <a:buFont typeface="Wingdings" pitchFamily="2" charset="2"/>
              <a:buChar char="Ø"/>
            </a:pPr>
            <a:r>
              <a:rPr lang="ru-RU" altLang="ru-RU" sz="2200" b="1" i="1" dirty="0" smtClean="0">
                <a:solidFill>
                  <a:srgbClr val="FF0000"/>
                </a:solidFill>
              </a:rPr>
              <a:t> </a:t>
            </a:r>
            <a:r>
              <a:rPr lang="ru-RU" altLang="ru-RU" sz="2200" b="1" dirty="0" smtClean="0">
                <a:solidFill>
                  <a:srgbClr val="FF0000"/>
                </a:solidFill>
              </a:rPr>
              <a:t>общеучебных навыков  </a:t>
            </a:r>
            <a:r>
              <a:rPr lang="ru-RU" altLang="ru-RU" sz="2000" dirty="0" smtClean="0"/>
              <a:t>     </a:t>
            </a:r>
            <a:endParaRPr lang="ru-RU" altLang="ru-RU" sz="2000" b="1" dirty="0" smtClean="0">
              <a:solidFill>
                <a:srgbClr val="6600CC"/>
              </a:solidFill>
            </a:endParaRPr>
          </a:p>
        </p:txBody>
      </p:sp>
      <p:sp>
        <p:nvSpPr>
          <p:cNvPr id="99332" name="Rectangle 6"/>
          <p:cNvSpPr>
            <a:spLocks noGrp="1" noChangeArrowheads="1"/>
          </p:cNvSpPr>
          <p:nvPr>
            <p:ph type="body" sz="half" idx="2"/>
          </p:nvPr>
        </p:nvSpPr>
        <p:spPr>
          <a:xfrm>
            <a:off x="4788024" y="1196752"/>
            <a:ext cx="3887787" cy="2965661"/>
          </a:xfrm>
          <a:solidFill>
            <a:srgbClr val="FFFF00"/>
          </a:solidFill>
          <a:ln>
            <a:solidFill>
              <a:srgbClr val="336600"/>
            </a:solidFill>
            <a:miter lim="800000"/>
            <a:headEnd/>
            <a:tailEnd/>
          </a:ln>
        </p:spPr>
        <p:txBody>
          <a:bodyPr>
            <a:normAutofit/>
          </a:bodyPr>
          <a:lstStyle/>
          <a:p>
            <a:pPr eaLnBrk="1" hangingPunct="1">
              <a:lnSpc>
                <a:spcPct val="80000"/>
              </a:lnSpc>
              <a:buFont typeface="Wingdings" pitchFamily="2" charset="2"/>
              <a:buNone/>
            </a:pPr>
            <a:r>
              <a:rPr lang="ru-RU" altLang="ru-RU" sz="2200" b="1" dirty="0" smtClean="0"/>
              <a:t>     </a:t>
            </a:r>
            <a:r>
              <a:rPr lang="ru-RU" altLang="ru-RU" sz="2200" b="1" dirty="0" smtClean="0">
                <a:solidFill>
                  <a:srgbClr val="000099"/>
                </a:solidFill>
              </a:rPr>
              <a:t>При реализации </a:t>
            </a:r>
          </a:p>
          <a:p>
            <a:pPr eaLnBrk="1" hangingPunct="1">
              <a:lnSpc>
                <a:spcPct val="80000"/>
              </a:lnSpc>
              <a:buFont typeface="Wingdings" pitchFamily="2" charset="2"/>
              <a:buNone/>
            </a:pPr>
            <a:r>
              <a:rPr lang="ru-RU" altLang="ru-RU" sz="2200" b="1" dirty="0">
                <a:solidFill>
                  <a:srgbClr val="000099"/>
                </a:solidFill>
              </a:rPr>
              <a:t> </a:t>
            </a:r>
            <a:r>
              <a:rPr lang="ru-RU" altLang="ru-RU" sz="2200" b="1" dirty="0" smtClean="0">
                <a:solidFill>
                  <a:srgbClr val="000099"/>
                </a:solidFill>
              </a:rPr>
              <a:t>    </a:t>
            </a:r>
            <a:r>
              <a:rPr lang="ru-RU" altLang="ru-RU" sz="2200" b="1" u="sng" dirty="0" smtClean="0">
                <a:solidFill>
                  <a:srgbClr val="000099"/>
                </a:solidFill>
              </a:rPr>
              <a:t>деятельностного подхода</a:t>
            </a:r>
            <a:r>
              <a:rPr lang="ru-RU" altLang="ru-RU" sz="2200" b="1" dirty="0" smtClean="0"/>
              <a:t> </a:t>
            </a:r>
          </a:p>
          <a:p>
            <a:pPr eaLnBrk="1" hangingPunct="1">
              <a:lnSpc>
                <a:spcPct val="80000"/>
              </a:lnSpc>
              <a:buFont typeface="Wingdings" pitchFamily="2" charset="2"/>
              <a:buNone/>
            </a:pPr>
            <a:r>
              <a:rPr lang="ru-RU" altLang="ru-RU" sz="2200" b="1" dirty="0">
                <a:solidFill>
                  <a:srgbClr val="009900"/>
                </a:solidFill>
              </a:rPr>
              <a:t> </a:t>
            </a:r>
            <a:r>
              <a:rPr lang="ru-RU" altLang="ru-RU" sz="2200" b="1" dirty="0" smtClean="0">
                <a:solidFill>
                  <a:srgbClr val="009900"/>
                </a:solidFill>
              </a:rPr>
              <a:t>     в обучении </a:t>
            </a:r>
          </a:p>
          <a:p>
            <a:pPr eaLnBrk="1" hangingPunct="1">
              <a:lnSpc>
                <a:spcPct val="80000"/>
              </a:lnSpc>
              <a:buFont typeface="Wingdings" pitchFamily="2" charset="2"/>
              <a:buNone/>
            </a:pPr>
            <a:endParaRPr lang="ru-RU" altLang="ru-RU" sz="1400" b="1" dirty="0" smtClean="0">
              <a:solidFill>
                <a:srgbClr val="009900"/>
              </a:solidFill>
            </a:endParaRPr>
          </a:p>
          <a:p>
            <a:pPr eaLnBrk="1" hangingPunct="1">
              <a:buClr>
                <a:srgbClr val="FF0000"/>
              </a:buClr>
              <a:buSzPct val="104000"/>
              <a:buFont typeface="Wingdings" pitchFamily="2" charset="2"/>
              <a:buChar char="Ø"/>
            </a:pPr>
            <a:r>
              <a:rPr lang="ru-RU" altLang="ru-RU" sz="2200" b="1" i="1" dirty="0" smtClean="0">
                <a:solidFill>
                  <a:srgbClr val="CC3300"/>
                </a:solidFill>
              </a:rPr>
              <a:t>продуктивное обучение</a:t>
            </a:r>
          </a:p>
          <a:p>
            <a:pPr eaLnBrk="1" hangingPunct="1">
              <a:buClr>
                <a:srgbClr val="FF0000"/>
              </a:buClr>
              <a:buSzPct val="104000"/>
              <a:buFont typeface="Wingdings" pitchFamily="2" charset="2"/>
              <a:buChar char="Ø"/>
            </a:pPr>
            <a:r>
              <a:rPr lang="ru-RU" altLang="ru-RU" sz="2200" b="1" i="1" dirty="0" smtClean="0">
                <a:solidFill>
                  <a:srgbClr val="6600CC"/>
                </a:solidFill>
              </a:rPr>
              <a:t>качественное воспитание </a:t>
            </a:r>
          </a:p>
          <a:p>
            <a:pPr eaLnBrk="1" hangingPunct="1">
              <a:buClr>
                <a:srgbClr val="FF0000"/>
              </a:buClr>
              <a:buSzPct val="104000"/>
              <a:buFont typeface="Wingdings" pitchFamily="2" charset="2"/>
              <a:buChar char="Ø"/>
            </a:pPr>
            <a:r>
              <a:rPr lang="ru-RU" altLang="ru-RU" sz="2200" b="1" i="1" dirty="0" smtClean="0">
                <a:solidFill>
                  <a:srgbClr val="336600"/>
                </a:solidFill>
              </a:rPr>
              <a:t>интенсивное развитие личности</a:t>
            </a:r>
          </a:p>
        </p:txBody>
      </p:sp>
      <p:sp>
        <p:nvSpPr>
          <p:cNvPr id="99333" name="Line 8"/>
          <p:cNvSpPr>
            <a:spLocks noChangeShapeType="1"/>
          </p:cNvSpPr>
          <p:nvPr/>
        </p:nvSpPr>
        <p:spPr bwMode="auto">
          <a:xfrm>
            <a:off x="4427538" y="1557338"/>
            <a:ext cx="0" cy="41036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ru-RU"/>
          </a:p>
        </p:txBody>
      </p:sp>
      <p:sp>
        <p:nvSpPr>
          <p:cNvPr id="99334" name="Line 9"/>
          <p:cNvSpPr>
            <a:spLocks noChangeShapeType="1"/>
          </p:cNvSpPr>
          <p:nvPr/>
        </p:nvSpPr>
        <p:spPr bwMode="auto">
          <a:xfrm>
            <a:off x="4572000" y="1557338"/>
            <a:ext cx="0" cy="41036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ru-RU"/>
          </a:p>
        </p:txBody>
      </p:sp>
      <p:pic>
        <p:nvPicPr>
          <p:cNvPr id="99335" name="Picture 10" descr="j0183328"/>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630304" y="3717032"/>
            <a:ext cx="1656705" cy="12241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extBox 1"/>
          <p:cNvSpPr txBox="1"/>
          <p:nvPr/>
        </p:nvSpPr>
        <p:spPr>
          <a:xfrm>
            <a:off x="860241" y="4084423"/>
            <a:ext cx="2592288" cy="707886"/>
          </a:xfrm>
          <a:prstGeom prst="rect">
            <a:avLst/>
          </a:prstGeom>
          <a:noFill/>
        </p:spPr>
        <p:txBody>
          <a:bodyPr wrap="square" rtlCol="0">
            <a:spAutoFit/>
          </a:bodyPr>
          <a:lstStyle/>
          <a:p>
            <a:pPr algn="ctr"/>
            <a:r>
              <a:rPr lang="ru-RU" sz="2000" b="1" dirty="0" smtClean="0">
                <a:solidFill>
                  <a:srgbClr val="1406CA"/>
                </a:solidFill>
              </a:rPr>
              <a:t>Малопродуктивный уровень  знаний</a:t>
            </a:r>
            <a:endParaRPr lang="ru-RU" sz="2000" b="1" dirty="0">
              <a:solidFill>
                <a:srgbClr val="1406CA"/>
              </a:solidFill>
            </a:endParaRPr>
          </a:p>
        </p:txBody>
      </p:sp>
      <p:sp>
        <p:nvSpPr>
          <p:cNvPr id="3" name="TextBox 2"/>
          <p:cNvSpPr txBox="1"/>
          <p:nvPr/>
        </p:nvSpPr>
        <p:spPr>
          <a:xfrm>
            <a:off x="5508625" y="4084423"/>
            <a:ext cx="2808312" cy="707886"/>
          </a:xfrm>
          <a:prstGeom prst="rect">
            <a:avLst/>
          </a:prstGeom>
          <a:noFill/>
        </p:spPr>
        <p:txBody>
          <a:bodyPr wrap="square" rtlCol="0">
            <a:spAutoFit/>
          </a:bodyPr>
          <a:lstStyle/>
          <a:p>
            <a:pPr algn="ctr"/>
            <a:r>
              <a:rPr lang="ru-RU" altLang="ru-RU" sz="2000" b="1" dirty="0" smtClean="0">
                <a:solidFill>
                  <a:srgbClr val="000099"/>
                </a:solidFill>
              </a:rPr>
              <a:t>Триединые дидактические задачи</a:t>
            </a:r>
            <a:endParaRPr lang="ru-RU" sz="2000" dirty="0"/>
          </a:p>
        </p:txBody>
      </p:sp>
      <p:sp>
        <p:nvSpPr>
          <p:cNvPr id="4" name="TextBox 3"/>
          <p:cNvSpPr txBox="1"/>
          <p:nvPr/>
        </p:nvSpPr>
        <p:spPr>
          <a:xfrm>
            <a:off x="179512" y="4869160"/>
            <a:ext cx="3960440" cy="1323439"/>
          </a:xfrm>
          <a:prstGeom prst="rect">
            <a:avLst/>
          </a:prstGeom>
          <a:solidFill>
            <a:schemeClr val="accent3">
              <a:lumMod val="40000"/>
              <a:lumOff val="60000"/>
            </a:schemeClr>
          </a:solidFill>
        </p:spPr>
        <p:txBody>
          <a:bodyPr wrap="square" rtlCol="0">
            <a:spAutoFit/>
          </a:bodyPr>
          <a:lstStyle/>
          <a:p>
            <a:r>
              <a:rPr lang="ru-RU" altLang="ru-RU" sz="2000" b="1" dirty="0" smtClean="0">
                <a:solidFill>
                  <a:srgbClr val="FF0000"/>
                </a:solidFill>
              </a:rPr>
              <a:t>Принуждение учащихся к выполнению </a:t>
            </a:r>
            <a:r>
              <a:rPr lang="ru-RU" altLang="ru-RU" sz="2000" b="1" u="sng" dirty="0" smtClean="0">
                <a:solidFill>
                  <a:srgbClr val="FF0000"/>
                </a:solidFill>
              </a:rPr>
              <a:t>репродуктивных действий </a:t>
            </a:r>
            <a:r>
              <a:rPr lang="ru-RU" altLang="ru-RU" sz="2000" b="1" dirty="0" smtClean="0">
                <a:solidFill>
                  <a:srgbClr val="FF0000"/>
                </a:solidFill>
              </a:rPr>
              <a:t> формирует послушного  управляемого исполнителя</a:t>
            </a:r>
            <a:endParaRPr lang="ru-RU" sz="2000" dirty="0"/>
          </a:p>
        </p:txBody>
      </p:sp>
      <p:sp>
        <p:nvSpPr>
          <p:cNvPr id="5" name="TextBox 4"/>
          <p:cNvSpPr txBox="1"/>
          <p:nvPr/>
        </p:nvSpPr>
        <p:spPr>
          <a:xfrm>
            <a:off x="4716016" y="4869160"/>
            <a:ext cx="4248471" cy="1323439"/>
          </a:xfrm>
          <a:prstGeom prst="rect">
            <a:avLst/>
          </a:prstGeom>
          <a:solidFill>
            <a:srgbClr val="FFFF00"/>
          </a:solidFill>
        </p:spPr>
        <p:txBody>
          <a:bodyPr wrap="square" rtlCol="0">
            <a:spAutoFit/>
          </a:bodyPr>
          <a:lstStyle/>
          <a:p>
            <a:r>
              <a:rPr lang="ru-RU" altLang="ru-RU" sz="2000" b="1" dirty="0" smtClean="0">
                <a:solidFill>
                  <a:srgbClr val="7030A0"/>
                </a:solidFill>
              </a:rPr>
              <a:t>Обучение учащихся  </a:t>
            </a:r>
            <a:r>
              <a:rPr lang="ru-RU" altLang="ru-RU" sz="2000" b="1" u="sng" dirty="0" err="1" smtClean="0">
                <a:solidFill>
                  <a:srgbClr val="FF0000"/>
                </a:solidFill>
              </a:rPr>
              <a:t>самостоятель</a:t>
            </a:r>
            <a:r>
              <a:rPr lang="ru-RU" altLang="ru-RU" sz="2000" b="1" u="sng" dirty="0" smtClean="0">
                <a:solidFill>
                  <a:srgbClr val="FF0000"/>
                </a:solidFill>
              </a:rPr>
              <a:t>-ной </a:t>
            </a:r>
            <a:r>
              <a:rPr lang="ru-RU" altLang="ru-RU" sz="2000" b="1" dirty="0" smtClean="0">
                <a:solidFill>
                  <a:srgbClr val="7030A0"/>
                </a:solidFill>
              </a:rPr>
              <a:t>организации </a:t>
            </a:r>
            <a:r>
              <a:rPr lang="ru-RU" altLang="ru-RU" sz="2000" b="1" u="sng" dirty="0" smtClean="0">
                <a:solidFill>
                  <a:srgbClr val="FF0000"/>
                </a:solidFill>
              </a:rPr>
              <a:t>деятельности </a:t>
            </a:r>
            <a:r>
              <a:rPr lang="ru-RU" altLang="ru-RU" sz="2000" b="1" dirty="0" smtClean="0">
                <a:solidFill>
                  <a:srgbClr val="7030A0"/>
                </a:solidFill>
              </a:rPr>
              <a:t>формирует  активно  действующего и думающего человека </a:t>
            </a:r>
            <a:r>
              <a:rPr lang="ru-RU" altLang="ru-RU" sz="2000" b="1" i="1" dirty="0" smtClean="0">
                <a:solidFill>
                  <a:srgbClr val="7030A0"/>
                </a:solidFill>
              </a:rPr>
              <a:t> </a:t>
            </a:r>
            <a:endParaRPr lang="ru-RU" dirty="0"/>
          </a:p>
        </p:txBody>
      </p:sp>
    </p:spTree>
    <p:extLst>
      <p:ext uri="{BB962C8B-B14F-4D97-AF65-F5344CB8AC3E}">
        <p14:creationId xmlns:p14="http://schemas.microsoft.com/office/powerpoint/2010/main" xmlns="" val="5204348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p:txBody>
          <a:bodyPr>
            <a:normAutofit/>
          </a:bodyPr>
          <a:lstStyle/>
          <a:p>
            <a:r>
              <a:rPr lang="ru-RU" sz="2400" dirty="0" smtClean="0"/>
              <a:t>Два методологических подхода в образовании:</a:t>
            </a:r>
            <a:br>
              <a:rPr lang="ru-RU" sz="2400" dirty="0" smtClean="0"/>
            </a:br>
            <a:r>
              <a:rPr lang="ru-RU" sz="2400" dirty="0" smtClean="0"/>
              <a:t>репродуктивный и деятельностный</a:t>
            </a:r>
            <a:br>
              <a:rPr lang="ru-RU" sz="2400" dirty="0" smtClean="0"/>
            </a:br>
            <a:endParaRPr lang="ru-RU" sz="2400" dirty="0"/>
          </a:p>
        </p:txBody>
      </p:sp>
      <p:sp>
        <p:nvSpPr>
          <p:cNvPr id="6" name="Подзаголовок 5"/>
          <p:cNvSpPr>
            <a:spLocks noGrp="1"/>
          </p:cNvSpPr>
          <p:nvPr>
            <p:ph type="subTitle" idx="1"/>
          </p:nvPr>
        </p:nvSpPr>
        <p:spPr/>
        <p:txBody>
          <a:bodyPr/>
          <a:lstStyle/>
          <a:p>
            <a:r>
              <a:rPr lang="ru-RU" dirty="0" smtClean="0"/>
              <a:t>Две группы педагогических технологий: репродуктивные и </a:t>
            </a:r>
            <a:r>
              <a:rPr lang="ru-RU" dirty="0" err="1" smtClean="0"/>
              <a:t>деятельностные</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6" descr="j030549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940152" y="2060848"/>
            <a:ext cx="2736304" cy="3317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Заголовок 1"/>
          <p:cNvSpPr>
            <a:spLocks noGrp="1"/>
          </p:cNvSpPr>
          <p:nvPr>
            <p:ph type="ctrTitle"/>
          </p:nvPr>
        </p:nvSpPr>
        <p:spPr>
          <a:xfrm>
            <a:off x="755576" y="2708920"/>
            <a:ext cx="4680520" cy="2448272"/>
          </a:xfrm>
        </p:spPr>
        <p:txBody>
          <a:bodyPr>
            <a:normAutofit/>
          </a:bodyPr>
          <a:lstStyle/>
          <a:p>
            <a:r>
              <a:rPr lang="ru-RU" sz="3600" b="1" dirty="0" smtClean="0">
                <a:solidFill>
                  <a:srgbClr val="1406CA"/>
                </a:solidFill>
              </a:rPr>
              <a:t>Урок </a:t>
            </a:r>
            <a:r>
              <a:rPr lang="ru-RU" sz="3600" b="1" dirty="0">
                <a:solidFill>
                  <a:srgbClr val="1406CA"/>
                </a:solidFill>
              </a:rPr>
              <a:t>«Частицы» </a:t>
            </a:r>
            <a:r>
              <a:rPr lang="ru-RU" sz="3600" b="1" dirty="0" smtClean="0">
                <a:solidFill>
                  <a:srgbClr val="1406CA"/>
                </a:solidFill>
              </a:rPr>
              <a:t/>
            </a:r>
            <a:br>
              <a:rPr lang="ru-RU" sz="3600" b="1" dirty="0" smtClean="0">
                <a:solidFill>
                  <a:srgbClr val="1406CA"/>
                </a:solidFill>
              </a:rPr>
            </a:br>
            <a:r>
              <a:rPr lang="ru-RU" sz="3600" b="1" dirty="0" smtClean="0">
                <a:solidFill>
                  <a:srgbClr val="1406CA"/>
                </a:solidFill>
              </a:rPr>
              <a:t>2 класс</a:t>
            </a:r>
            <a:br>
              <a:rPr lang="ru-RU" sz="3600" b="1" dirty="0" smtClean="0">
                <a:solidFill>
                  <a:srgbClr val="1406CA"/>
                </a:solidFill>
              </a:rPr>
            </a:br>
            <a:r>
              <a:rPr lang="ru-RU" sz="3600" b="1" dirty="0" smtClean="0">
                <a:solidFill>
                  <a:srgbClr val="1406CA"/>
                </a:solidFill>
              </a:rPr>
              <a:t>гимназия № 44 </a:t>
            </a:r>
            <a:br>
              <a:rPr lang="ru-RU" sz="3600" b="1" dirty="0" smtClean="0">
                <a:solidFill>
                  <a:srgbClr val="1406CA"/>
                </a:solidFill>
              </a:rPr>
            </a:br>
            <a:r>
              <a:rPr lang="ru-RU" sz="3600" b="1" dirty="0" smtClean="0">
                <a:solidFill>
                  <a:srgbClr val="1406CA"/>
                </a:solidFill>
              </a:rPr>
              <a:t>город Тверь</a:t>
            </a:r>
            <a:endParaRPr lang="ru-RU" sz="3600" dirty="0"/>
          </a:p>
        </p:txBody>
      </p:sp>
      <p:sp>
        <p:nvSpPr>
          <p:cNvPr id="3" name="TextBox 2"/>
          <p:cNvSpPr txBox="1"/>
          <p:nvPr/>
        </p:nvSpPr>
        <p:spPr>
          <a:xfrm>
            <a:off x="1331640" y="692696"/>
            <a:ext cx="6912768" cy="584775"/>
          </a:xfrm>
          <a:prstGeom prst="rect">
            <a:avLst/>
          </a:prstGeom>
          <a:noFill/>
        </p:spPr>
        <p:txBody>
          <a:bodyPr wrap="square" rtlCol="0">
            <a:spAutoFit/>
          </a:bodyPr>
          <a:lstStyle/>
          <a:p>
            <a:pPr algn="ctr"/>
            <a:r>
              <a:rPr lang="ru-RU" sz="3200" b="1" dirty="0" smtClean="0">
                <a:solidFill>
                  <a:srgbClr val="FF0000"/>
                </a:solidFill>
              </a:rPr>
              <a:t>Просмотр </a:t>
            </a:r>
            <a:r>
              <a:rPr lang="ru-RU" sz="3200" b="1" dirty="0">
                <a:solidFill>
                  <a:srgbClr val="FF0000"/>
                </a:solidFill>
              </a:rPr>
              <a:t>и анализ видеозаписи </a:t>
            </a:r>
            <a:endParaRPr lang="ru-RU" sz="3200" dirty="0">
              <a:solidFill>
                <a:srgbClr val="FF0000"/>
              </a:solidFill>
            </a:endParaRPr>
          </a:p>
        </p:txBody>
      </p:sp>
    </p:spTree>
    <p:extLst>
      <p:ext uri="{BB962C8B-B14F-4D97-AF65-F5344CB8AC3E}">
        <p14:creationId xmlns:p14="http://schemas.microsoft.com/office/powerpoint/2010/main" xmlns="" val="489034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539552" y="1988840"/>
            <a:ext cx="7128792" cy="3888431"/>
          </a:xfrm>
          <a:solidFill>
            <a:srgbClr val="CCECFF"/>
          </a:solidFill>
          <a:ln>
            <a:solidFill>
              <a:srgbClr val="FF3300"/>
            </a:solidFill>
            <a:miter lim="800000"/>
            <a:headEnd/>
            <a:tailEnd/>
          </a:ln>
        </p:spPr>
        <p:txBody>
          <a:bodyPr>
            <a:normAutofit/>
          </a:bodyPr>
          <a:lstStyle/>
          <a:p>
            <a:pPr eaLnBrk="1" hangingPunct="1">
              <a:buFont typeface="Wingdings" pitchFamily="2" charset="2"/>
              <a:buNone/>
            </a:pPr>
            <a:r>
              <a:rPr lang="ru-RU" altLang="ru-RU" sz="2400" b="1" i="1" dirty="0" smtClean="0">
                <a:solidFill>
                  <a:srgbClr val="663300"/>
                </a:solidFill>
              </a:rPr>
              <a:t> </a:t>
            </a:r>
            <a:r>
              <a:rPr lang="ru-RU" altLang="ru-RU" sz="2400" b="1" i="1" dirty="0" smtClean="0">
                <a:solidFill>
                  <a:srgbClr val="FF3300"/>
                </a:solidFill>
              </a:rPr>
              <a:t>1. Продуктивный деятельностный подход,</a:t>
            </a:r>
            <a:r>
              <a:rPr lang="ru-RU" altLang="ru-RU" sz="2400" b="1" i="1" dirty="0" smtClean="0">
                <a:solidFill>
                  <a:schemeClr val="accent1"/>
                </a:solidFill>
              </a:rPr>
              <a:t> </a:t>
            </a:r>
            <a:r>
              <a:rPr lang="ru-RU" altLang="ru-RU" sz="2400" b="1" i="1" dirty="0" smtClean="0">
                <a:solidFill>
                  <a:srgbClr val="0000FF"/>
                </a:solidFill>
              </a:rPr>
              <a:t>предполагающий организацию деятельности воспитанников  по самостоятельному освоению окружающей среды,  в ходе чего и реализуются средства развития и саморазвития личности </a:t>
            </a:r>
          </a:p>
          <a:p>
            <a:pPr>
              <a:buNone/>
            </a:pPr>
            <a:r>
              <a:rPr lang="ru-RU" altLang="ru-RU" sz="2400" b="1" i="1" dirty="0" smtClean="0">
                <a:solidFill>
                  <a:srgbClr val="FF3300"/>
                </a:solidFill>
              </a:rPr>
              <a:t> 2. Репродуктивный  подход,</a:t>
            </a:r>
            <a:r>
              <a:rPr lang="ru-RU" altLang="ru-RU" sz="2400" b="1" i="1" dirty="0" smtClean="0"/>
              <a:t> </a:t>
            </a:r>
            <a:r>
              <a:rPr lang="ru-RU" altLang="ru-RU" sz="2400" b="1" i="1" dirty="0" smtClean="0">
                <a:solidFill>
                  <a:srgbClr val="663300"/>
                </a:solidFill>
              </a:rPr>
              <a:t>в основе которого преподнесение учащимся  готовой информации  с последующим  её применением  по заданному  образцу  </a:t>
            </a:r>
            <a:endParaRPr lang="ru-RU" altLang="ru-RU" sz="800" b="1" i="1" dirty="0" smtClean="0">
              <a:solidFill>
                <a:srgbClr val="663300"/>
              </a:solidFill>
            </a:endParaRPr>
          </a:p>
        </p:txBody>
      </p:sp>
      <p:sp>
        <p:nvSpPr>
          <p:cNvPr id="50179" name="Rectangle 9"/>
          <p:cNvSpPr>
            <a:spLocks noChangeArrowheads="1"/>
          </p:cNvSpPr>
          <p:nvPr/>
        </p:nvSpPr>
        <p:spPr bwMode="auto">
          <a:xfrm>
            <a:off x="902026" y="764704"/>
            <a:ext cx="7056437" cy="954107"/>
          </a:xfrm>
          <a:prstGeom prst="rect">
            <a:avLst/>
          </a:prstGeom>
          <a:solidFill>
            <a:srgbClr val="FFFF00"/>
          </a:solidFill>
          <a:ln w="9525">
            <a:solidFill>
              <a:srgbClr val="FF0000"/>
            </a:solidFill>
            <a:miter lim="800000"/>
            <a:headEnd/>
            <a:tailEnd/>
          </a:ln>
        </p:spPr>
        <p:txBody>
          <a:bodyPr>
            <a:spAutoFit/>
          </a:bodyPr>
          <a:lstStyle>
            <a:lvl1pPr eaLnBrk="0" hangingPunct="0">
              <a:spcBef>
                <a:spcPct val="20000"/>
              </a:spcBef>
              <a:buClr>
                <a:schemeClr val="accent1"/>
              </a:buClr>
              <a:buSzPct val="70000"/>
              <a:buFont typeface="Wingdings" pitchFamily="2" charset="2"/>
              <a:buChar char="n"/>
              <a:defRPr sz="3200">
                <a:solidFill>
                  <a:schemeClr val="tx1"/>
                </a:solidFill>
                <a:latin typeface="Arial"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9pPr>
          </a:lstStyle>
          <a:p>
            <a:pPr algn="ctr" eaLnBrk="1" hangingPunct="1">
              <a:spcBef>
                <a:spcPts val="1200"/>
              </a:spcBef>
              <a:buFont typeface="Wingdings" pitchFamily="2" charset="2"/>
              <a:buNone/>
            </a:pPr>
            <a:r>
              <a:rPr lang="ru-RU" altLang="ru-RU" sz="2800" b="1" dirty="0" smtClean="0">
                <a:solidFill>
                  <a:srgbClr val="FF3300"/>
                </a:solidFill>
              </a:rPr>
              <a:t>Существует </a:t>
            </a:r>
            <a:r>
              <a:rPr lang="ru-RU" altLang="ru-RU" sz="2800" b="1" dirty="0">
                <a:solidFill>
                  <a:srgbClr val="FF3300"/>
                </a:solidFill>
              </a:rPr>
              <a:t>два методологических подхода в образовании </a:t>
            </a:r>
            <a:endParaRPr lang="ru-RU" altLang="ru-RU" sz="2800" i="0" dirty="0">
              <a:solidFill>
                <a:srgbClr val="FF3300"/>
              </a:solidFill>
            </a:endParaRPr>
          </a:p>
        </p:txBody>
      </p:sp>
      <p:sp>
        <p:nvSpPr>
          <p:cNvPr id="4" name="AutoShape 1028"/>
          <p:cNvSpPr>
            <a:spLocks noChangeArrowheads="1"/>
          </p:cNvSpPr>
          <p:nvPr/>
        </p:nvSpPr>
        <p:spPr bwMode="auto">
          <a:xfrm>
            <a:off x="7596336" y="4545384"/>
            <a:ext cx="1368152" cy="1331888"/>
          </a:xfrm>
          <a:prstGeom prst="smileyFace">
            <a:avLst>
              <a:gd name="adj" fmla="val -4653"/>
            </a:avLst>
          </a:prstGeom>
          <a:solidFill>
            <a:srgbClr val="CC0000"/>
          </a:solidFill>
          <a:ln w="9525">
            <a:solidFill>
              <a:schemeClr val="tx1"/>
            </a:solidFill>
            <a:round/>
            <a:headEnd/>
            <a:tailEnd/>
          </a:ln>
        </p:spPr>
        <p:txBody>
          <a:bodyPr wrap="none" anchor="ctr"/>
          <a:lstStyle>
            <a:lvl1pPr eaLnBrk="0" hangingPunct="0">
              <a:spcBef>
                <a:spcPct val="20000"/>
              </a:spcBef>
              <a:buClr>
                <a:schemeClr val="accent1"/>
              </a:buClr>
              <a:buSzPct val="70000"/>
              <a:buFont typeface="Wingdings" pitchFamily="2" charset="2"/>
              <a:buChar char="n"/>
              <a:defRPr sz="3200">
                <a:solidFill>
                  <a:schemeClr val="tx1"/>
                </a:solidFill>
                <a:latin typeface="Arial"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9pPr>
          </a:lstStyle>
          <a:p>
            <a:pPr eaLnBrk="1" hangingPunct="1">
              <a:spcBef>
                <a:spcPct val="0"/>
              </a:spcBef>
              <a:buClrTx/>
              <a:buSzTx/>
              <a:buFontTx/>
              <a:buNone/>
            </a:pPr>
            <a:endParaRPr lang="ru-RU" altLang="ru-RU" sz="1800"/>
          </a:p>
        </p:txBody>
      </p:sp>
      <p:sp>
        <p:nvSpPr>
          <p:cNvPr id="5" name="AutoShape 8"/>
          <p:cNvSpPr>
            <a:spLocks noChangeArrowheads="1"/>
          </p:cNvSpPr>
          <p:nvPr/>
        </p:nvSpPr>
        <p:spPr bwMode="auto">
          <a:xfrm>
            <a:off x="7481314" y="1988840"/>
            <a:ext cx="1410546" cy="1403834"/>
          </a:xfrm>
          <a:prstGeom prst="smileyFace">
            <a:avLst>
              <a:gd name="adj" fmla="val 4653"/>
            </a:avLst>
          </a:prstGeom>
          <a:solidFill>
            <a:srgbClr val="FF66FF"/>
          </a:solidFill>
          <a:ln w="9525">
            <a:solidFill>
              <a:schemeClr val="tx1"/>
            </a:solidFill>
            <a:round/>
            <a:headEnd/>
            <a:tailEnd/>
          </a:ln>
        </p:spPr>
        <p:txBody>
          <a:bodyPr wrap="none" anchor="ctr"/>
          <a:lstStyle>
            <a:lvl1pPr eaLnBrk="0" hangingPunct="0">
              <a:spcBef>
                <a:spcPct val="20000"/>
              </a:spcBef>
              <a:buClr>
                <a:schemeClr val="accent1"/>
              </a:buClr>
              <a:buSzPct val="70000"/>
              <a:buFont typeface="Wingdings" pitchFamily="2" charset="2"/>
              <a:buChar char="n"/>
              <a:defRPr sz="3200">
                <a:solidFill>
                  <a:schemeClr val="tx1"/>
                </a:solidFill>
                <a:latin typeface="Arial" charset="0"/>
              </a:defRPr>
            </a:lvl1pPr>
            <a:lvl2pPr marL="742950" indent="-285750" eaLnBrk="0" hangingPunct="0">
              <a:spcBef>
                <a:spcPct val="20000"/>
              </a:spcBef>
              <a:buClr>
                <a:schemeClr val="hlink"/>
              </a:buClr>
              <a:buSzPct val="65000"/>
              <a:buFont typeface="Wingdings" pitchFamily="2" charset="2"/>
              <a:buChar char="¡"/>
              <a:defRPr sz="2800">
                <a:solidFill>
                  <a:schemeClr val="tx1"/>
                </a:solidFill>
                <a:latin typeface="Arial" charset="0"/>
              </a:defRPr>
            </a:lvl2pPr>
            <a:lvl3pPr marL="1143000" indent="-228600" eaLnBrk="0" hangingPunct="0">
              <a:spcBef>
                <a:spcPct val="20000"/>
              </a:spcBef>
              <a:buClr>
                <a:schemeClr val="accent1"/>
              </a:buClr>
              <a:buSzPct val="70000"/>
              <a:buFont typeface="Wingdings" pitchFamily="2" charset="2"/>
              <a:buChar char="n"/>
              <a:defRPr sz="2400">
                <a:solidFill>
                  <a:schemeClr val="tx1"/>
                </a:solidFill>
                <a:latin typeface="Arial" charset="0"/>
              </a:defRPr>
            </a:lvl3pPr>
            <a:lvl4pPr marL="1600200" indent="-228600" eaLnBrk="0" hangingPunct="0">
              <a:spcBef>
                <a:spcPct val="20000"/>
              </a:spcBef>
              <a:buClr>
                <a:schemeClr val="hlink"/>
              </a:buClr>
              <a:buSzPct val="75000"/>
              <a:buFont typeface="Wingdings" pitchFamily="2" charset="2"/>
              <a:buChar char="¡"/>
              <a:defRPr sz="2000">
                <a:solidFill>
                  <a:schemeClr val="tx1"/>
                </a:solidFill>
                <a:latin typeface="Arial" charset="0"/>
              </a:defRPr>
            </a:lvl4pPr>
            <a:lvl5pPr marL="2057400" indent="-228600" eaLnBrk="0" hangingPunct="0">
              <a:spcBef>
                <a:spcPct val="20000"/>
              </a:spcBef>
              <a:buClr>
                <a:schemeClr val="accent1"/>
              </a:buClr>
              <a:buSzPct val="70000"/>
              <a:buFont typeface="Wingdings" pitchFamily="2" charset="2"/>
              <a:buChar char="n"/>
              <a:defRPr sz="2000">
                <a:solidFill>
                  <a:schemeClr val="tx1"/>
                </a:solidFill>
                <a:latin typeface="Arial" charset="0"/>
              </a:defRPr>
            </a:lvl5pPr>
            <a:lvl6pPr marL="25146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6pPr>
            <a:lvl7pPr marL="29718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7pPr>
            <a:lvl8pPr marL="34290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8pPr>
            <a:lvl9pPr marL="3886200" indent="-228600" eaLnBrk="0" fontAlgn="base" hangingPunct="0">
              <a:spcBef>
                <a:spcPct val="20000"/>
              </a:spcBef>
              <a:spcAft>
                <a:spcPct val="0"/>
              </a:spcAft>
              <a:buClr>
                <a:schemeClr val="accent1"/>
              </a:buClr>
              <a:buSzPct val="70000"/>
              <a:buFont typeface="Wingdings" pitchFamily="2" charset="2"/>
              <a:buChar char="n"/>
              <a:defRPr sz="2000">
                <a:solidFill>
                  <a:schemeClr val="tx1"/>
                </a:solidFill>
                <a:latin typeface="Arial" charset="0"/>
              </a:defRPr>
            </a:lvl9pPr>
          </a:lstStyle>
          <a:p>
            <a:pPr algn="ctr" eaLnBrk="1" hangingPunct="1">
              <a:spcBef>
                <a:spcPct val="0"/>
              </a:spcBef>
              <a:buClrTx/>
              <a:buSzTx/>
              <a:buFontTx/>
              <a:buNone/>
            </a:pPr>
            <a:endParaRPr lang="ru-RU" altLang="ru-RU" sz="1800">
              <a:solidFill>
                <a:schemeClr val="bg2"/>
              </a:solidFill>
            </a:endParaRPr>
          </a:p>
        </p:txBody>
      </p:sp>
    </p:spTree>
    <p:extLst>
      <p:ext uri="{BB962C8B-B14F-4D97-AF65-F5344CB8AC3E}">
        <p14:creationId xmlns:p14="http://schemas.microsoft.com/office/powerpoint/2010/main" xmlns="" val="39058992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23528" y="3212976"/>
            <a:ext cx="8640960" cy="2736304"/>
          </a:xfrm>
          <a:solidFill>
            <a:schemeClr val="accent5">
              <a:lumMod val="20000"/>
              <a:lumOff val="80000"/>
            </a:schemeClr>
          </a:solidFill>
        </p:spPr>
        <p:txBody>
          <a:bodyPr>
            <a:normAutofit fontScale="90000"/>
          </a:bodyPr>
          <a:lstStyle/>
          <a:p>
            <a:pPr algn="l"/>
            <a:r>
              <a:rPr lang="ru-RU" sz="2800" b="1" dirty="0" smtClean="0">
                <a:solidFill>
                  <a:srgbClr val="0000FF"/>
                </a:solidFill>
              </a:rPr>
              <a:t>1. Блочно-модульное </a:t>
            </a:r>
            <a:r>
              <a:rPr lang="ru-RU" sz="2800" b="1" dirty="0">
                <a:solidFill>
                  <a:srgbClr val="0000FF"/>
                </a:solidFill>
              </a:rPr>
              <a:t>построение </a:t>
            </a:r>
            <a:r>
              <a:rPr lang="ru-RU" sz="2800" b="1" dirty="0" smtClean="0">
                <a:solidFill>
                  <a:srgbClr val="0000FF"/>
                </a:solidFill>
              </a:rPr>
              <a:t>учебного содержания </a:t>
            </a:r>
            <a:br>
              <a:rPr lang="ru-RU" sz="2800" b="1" dirty="0" smtClean="0">
                <a:solidFill>
                  <a:srgbClr val="0000FF"/>
                </a:solidFill>
              </a:rPr>
            </a:br>
            <a:r>
              <a:rPr lang="ru-RU" sz="2800" b="1" dirty="0" smtClean="0">
                <a:solidFill>
                  <a:srgbClr val="0000FF"/>
                </a:solidFill>
              </a:rPr>
              <a:t> </a:t>
            </a:r>
            <a:r>
              <a:rPr lang="ru-RU" sz="2800" b="1" dirty="0">
                <a:solidFill>
                  <a:srgbClr val="0000FF"/>
                </a:solidFill>
              </a:rPr>
              <a:t/>
            </a:r>
            <a:br>
              <a:rPr lang="ru-RU" sz="2800" b="1" dirty="0">
                <a:solidFill>
                  <a:srgbClr val="0000FF"/>
                </a:solidFill>
              </a:rPr>
            </a:br>
            <a:r>
              <a:rPr lang="ru-RU" sz="2800" b="1" dirty="0" smtClean="0">
                <a:solidFill>
                  <a:srgbClr val="C00000"/>
                </a:solidFill>
              </a:rPr>
              <a:t>2. Деятельностное </a:t>
            </a:r>
            <a:r>
              <a:rPr lang="ru-RU" sz="2800" b="1" dirty="0">
                <a:solidFill>
                  <a:srgbClr val="C00000"/>
                </a:solidFill>
              </a:rPr>
              <a:t>обучение  </a:t>
            </a:r>
            <a:r>
              <a:rPr lang="ru-RU" sz="2800" b="1" dirty="0" smtClean="0">
                <a:solidFill>
                  <a:srgbClr val="C00000"/>
                </a:solidFill>
              </a:rPr>
              <a:t>50х50</a:t>
            </a:r>
            <a:br>
              <a:rPr lang="ru-RU" sz="2800" b="1" dirty="0" smtClean="0">
                <a:solidFill>
                  <a:srgbClr val="C00000"/>
                </a:solidFill>
              </a:rPr>
            </a:br>
            <a:r>
              <a:rPr lang="ru-RU" sz="2800" b="1" dirty="0" smtClean="0">
                <a:solidFill>
                  <a:srgbClr val="C00000"/>
                </a:solidFill>
              </a:rPr>
              <a:t>  </a:t>
            </a:r>
            <a:r>
              <a:rPr lang="ru-RU" sz="2800" b="1" dirty="0">
                <a:solidFill>
                  <a:srgbClr val="C00000"/>
                </a:solidFill>
              </a:rPr>
              <a:t/>
            </a:r>
            <a:br>
              <a:rPr lang="ru-RU" sz="2800" b="1" dirty="0">
                <a:solidFill>
                  <a:srgbClr val="C00000"/>
                </a:solidFill>
              </a:rPr>
            </a:br>
            <a:r>
              <a:rPr lang="ru-RU" sz="2800" b="1" dirty="0" smtClean="0">
                <a:solidFill>
                  <a:srgbClr val="0000FF"/>
                </a:solidFill>
              </a:rPr>
              <a:t>3. Главное </a:t>
            </a:r>
            <a:r>
              <a:rPr lang="ru-RU" sz="2800" b="1" dirty="0">
                <a:solidFill>
                  <a:srgbClr val="0000FF"/>
                </a:solidFill>
              </a:rPr>
              <a:t>не </a:t>
            </a:r>
            <a:r>
              <a:rPr lang="ru-RU" sz="2800" b="1" dirty="0" smtClean="0">
                <a:solidFill>
                  <a:srgbClr val="0000FF"/>
                </a:solidFill>
              </a:rPr>
              <a:t>формулировка нового понятия, </a:t>
            </a:r>
            <a:r>
              <a:rPr lang="ru-RU" sz="2800" b="1" dirty="0">
                <a:solidFill>
                  <a:srgbClr val="0000FF"/>
                </a:solidFill>
              </a:rPr>
              <a:t>а условия </a:t>
            </a:r>
            <a:r>
              <a:rPr lang="ru-RU" sz="2800" b="1" dirty="0" smtClean="0">
                <a:solidFill>
                  <a:srgbClr val="0000FF"/>
                </a:solidFill>
              </a:rPr>
              <a:t>его применения </a:t>
            </a:r>
            <a:endParaRPr lang="ru-RU" sz="2800" dirty="0">
              <a:solidFill>
                <a:srgbClr val="0000FF"/>
              </a:solidFill>
            </a:endParaRPr>
          </a:p>
        </p:txBody>
      </p:sp>
      <p:sp>
        <p:nvSpPr>
          <p:cNvPr id="5" name="Подзаголовок 4"/>
          <p:cNvSpPr>
            <a:spLocks noGrp="1"/>
          </p:cNvSpPr>
          <p:nvPr>
            <p:ph type="subTitle" idx="1"/>
          </p:nvPr>
        </p:nvSpPr>
        <p:spPr>
          <a:xfrm>
            <a:off x="1403648" y="1556792"/>
            <a:ext cx="6336704" cy="1080120"/>
          </a:xfrm>
          <a:solidFill>
            <a:schemeClr val="accent6">
              <a:lumMod val="20000"/>
              <a:lumOff val="80000"/>
            </a:schemeClr>
          </a:solidFill>
        </p:spPr>
        <p:txBody>
          <a:bodyPr>
            <a:normAutofit/>
          </a:bodyPr>
          <a:lstStyle/>
          <a:p>
            <a:r>
              <a:rPr lang="ru-RU" sz="2800" b="1" dirty="0" smtClean="0">
                <a:solidFill>
                  <a:srgbClr val="FF0000"/>
                </a:solidFill>
              </a:rPr>
              <a:t>Реализация деятельностного подхода в учебном процессе</a:t>
            </a:r>
            <a:endParaRPr lang="ru-RU" sz="2800" b="1" dirty="0">
              <a:solidFill>
                <a:srgbClr val="FF0000"/>
              </a:solidFill>
            </a:endParaRPr>
          </a:p>
        </p:txBody>
      </p:sp>
    </p:spTree>
    <p:extLst>
      <p:ext uri="{BB962C8B-B14F-4D97-AF65-F5344CB8AC3E}">
        <p14:creationId xmlns:p14="http://schemas.microsoft.com/office/powerpoint/2010/main" xmlns="" val="2317659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Подзаголовок 4"/>
          <p:cNvSpPr>
            <a:spLocks noGrp="1"/>
          </p:cNvSpPr>
          <p:nvPr>
            <p:ph type="subTitle" idx="1"/>
          </p:nvPr>
        </p:nvSpPr>
        <p:spPr>
          <a:xfrm>
            <a:off x="431006" y="4149081"/>
            <a:ext cx="8281987" cy="1872208"/>
          </a:xfrm>
          <a:solidFill>
            <a:srgbClr val="FFFF00"/>
          </a:solidFill>
          <a:ln>
            <a:solidFill>
              <a:srgbClr val="FF0000"/>
            </a:solidFill>
            <a:miter lim="800000"/>
            <a:headEnd/>
            <a:tailEnd/>
          </a:ln>
        </p:spPr>
        <p:txBody>
          <a:bodyPr>
            <a:normAutofit/>
          </a:bodyPr>
          <a:lstStyle/>
          <a:p>
            <a:r>
              <a:rPr lang="ru-RU" sz="2800" b="1" dirty="0">
                <a:solidFill>
                  <a:srgbClr val="FF0000"/>
                </a:solidFill>
              </a:rPr>
              <a:t>Развитие системы </a:t>
            </a:r>
            <a:r>
              <a:rPr lang="ru-RU" sz="2800" b="1" dirty="0" smtClean="0">
                <a:solidFill>
                  <a:srgbClr val="FF0000"/>
                </a:solidFill>
              </a:rPr>
              <a:t>общего образования связано </a:t>
            </a:r>
            <a:r>
              <a:rPr lang="ru-RU" sz="2800" b="1" dirty="0">
                <a:solidFill>
                  <a:srgbClr val="FF0000"/>
                </a:solidFill>
              </a:rPr>
              <a:t>с реализацией </a:t>
            </a:r>
            <a:r>
              <a:rPr lang="ru-RU" sz="2800" b="1" dirty="0" smtClean="0">
                <a:solidFill>
                  <a:srgbClr val="FF0000"/>
                </a:solidFill>
              </a:rPr>
              <a:t>деятельностного подхода, деятельностных  технологий, в которых активным субъектом  развития становится  сам ученик</a:t>
            </a:r>
            <a:endParaRPr lang="ru-RU" altLang="ru-RU" sz="2800" b="1" dirty="0" smtClean="0">
              <a:solidFill>
                <a:srgbClr val="FF0000"/>
              </a:solidFill>
            </a:endParaRPr>
          </a:p>
        </p:txBody>
      </p:sp>
      <p:sp>
        <p:nvSpPr>
          <p:cNvPr id="48131" name="Заголовок 3"/>
          <p:cNvSpPr>
            <a:spLocks noGrp="1"/>
          </p:cNvSpPr>
          <p:nvPr>
            <p:ph type="ctrTitle"/>
          </p:nvPr>
        </p:nvSpPr>
        <p:spPr>
          <a:xfrm>
            <a:off x="5580063" y="1484784"/>
            <a:ext cx="2992437" cy="1655762"/>
          </a:xfrm>
          <a:solidFill>
            <a:srgbClr val="CCECFF"/>
          </a:solidFill>
        </p:spPr>
        <p:txBody>
          <a:bodyPr/>
          <a:lstStyle/>
          <a:p>
            <a:pPr algn="ctr"/>
            <a:r>
              <a:rPr lang="ru-RU" altLang="ru-RU" sz="4400" b="1" dirty="0" smtClean="0">
                <a:solidFill>
                  <a:srgbClr val="FF0000"/>
                </a:solidFill>
              </a:rPr>
              <a:t>Вывод:</a:t>
            </a:r>
          </a:p>
        </p:txBody>
      </p:sp>
      <p:pic>
        <p:nvPicPr>
          <p:cNvPr id="48132"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50825" y="333374"/>
            <a:ext cx="5329238" cy="37436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259678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ctrTitle"/>
          </p:nvPr>
        </p:nvSpPr>
        <p:spPr>
          <a:xfrm>
            <a:off x="971550" y="692150"/>
            <a:ext cx="7086600" cy="809625"/>
          </a:xfrm>
        </p:spPr>
        <p:txBody>
          <a:bodyPr/>
          <a:lstStyle/>
          <a:p>
            <a:pPr eaLnBrk="1" hangingPunct="1"/>
            <a:r>
              <a:rPr lang="ru-RU" altLang="ru-RU" b="1" smtClean="0">
                <a:solidFill>
                  <a:srgbClr val="0033CC"/>
                </a:solidFill>
              </a:rPr>
              <a:t>Спасибо за внимание !</a:t>
            </a:r>
          </a:p>
        </p:txBody>
      </p:sp>
      <p:sp>
        <p:nvSpPr>
          <p:cNvPr id="88067" name="Rectangle 3"/>
          <p:cNvSpPr>
            <a:spLocks noGrp="1" noChangeArrowheads="1"/>
          </p:cNvSpPr>
          <p:nvPr>
            <p:ph type="subTitle" idx="1"/>
          </p:nvPr>
        </p:nvSpPr>
        <p:spPr>
          <a:xfrm>
            <a:off x="468313" y="2060575"/>
            <a:ext cx="5543550" cy="1944688"/>
          </a:xfrm>
          <a:solidFill>
            <a:srgbClr val="CCFFFF"/>
          </a:solidFill>
          <a:ln>
            <a:solidFill>
              <a:srgbClr val="0000FF"/>
            </a:solidFill>
            <a:miter lim="800000"/>
            <a:headEnd/>
            <a:tailEnd/>
          </a:ln>
        </p:spPr>
        <p:txBody>
          <a:bodyPr/>
          <a:lstStyle/>
          <a:p>
            <a:pPr eaLnBrk="1" hangingPunct="1">
              <a:spcBef>
                <a:spcPct val="0"/>
              </a:spcBef>
            </a:pPr>
            <a:r>
              <a:rPr lang="ru-RU" altLang="ru-RU" sz="2800" b="1" i="1" smtClean="0">
                <a:solidFill>
                  <a:srgbClr val="CC3300"/>
                </a:solidFill>
              </a:rPr>
              <a:t>Надеемся на продолжение изучения путей реализации деятельностного подхода </a:t>
            </a:r>
          </a:p>
          <a:p>
            <a:pPr eaLnBrk="1" hangingPunct="1">
              <a:spcBef>
                <a:spcPct val="0"/>
              </a:spcBef>
            </a:pPr>
            <a:r>
              <a:rPr lang="ru-RU" altLang="ru-RU" sz="2800" b="1" i="1" smtClean="0">
                <a:solidFill>
                  <a:srgbClr val="CC3300"/>
                </a:solidFill>
              </a:rPr>
              <a:t>в образовании</a:t>
            </a:r>
          </a:p>
        </p:txBody>
      </p:sp>
      <p:pic>
        <p:nvPicPr>
          <p:cNvPr id="88068" name="Picture 4" descr="j029215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00788" y="2492375"/>
            <a:ext cx="2232025" cy="2808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8069" name="Прямоугольник 5"/>
          <p:cNvSpPr>
            <a:spLocks noChangeArrowheads="1"/>
          </p:cNvSpPr>
          <p:nvPr/>
        </p:nvSpPr>
        <p:spPr bwMode="auto">
          <a:xfrm>
            <a:off x="539750" y="4508500"/>
            <a:ext cx="5400675" cy="830263"/>
          </a:xfrm>
          <a:prstGeom prst="rect">
            <a:avLst/>
          </a:prstGeom>
          <a:solidFill>
            <a:srgbClr val="FFFF00"/>
          </a:solidFill>
          <a:ln w="9525">
            <a:solidFill>
              <a:srgbClr val="0000FF"/>
            </a:solidFill>
            <a:miter lim="800000"/>
            <a:headEnd/>
            <a:tailEnd/>
          </a:ln>
        </p:spPr>
        <p:txBody>
          <a:bodyPr>
            <a:spAutoFit/>
          </a:bodyPr>
          <a:lstStyle>
            <a:lvl1pPr eaLnBrk="0" hangingPunct="0">
              <a:spcBef>
                <a:spcPct val="20000"/>
              </a:spcBef>
              <a:buClr>
                <a:schemeClr val="folHlink"/>
              </a:buClr>
              <a:buSzPct val="60000"/>
              <a:buFont typeface="Wingdings" pitchFamily="2" charset="2"/>
              <a:buChar char="n"/>
              <a:defRPr sz="3200">
                <a:solidFill>
                  <a:schemeClr val="tx1"/>
                </a:solidFill>
                <a:latin typeface="Tahoma" pitchFamily="34" charset="0"/>
              </a:defRPr>
            </a:lvl1pPr>
            <a:lvl2pPr marL="742950" indent="-285750" eaLnBrk="0" hangingPunct="0">
              <a:spcBef>
                <a:spcPct val="20000"/>
              </a:spcBef>
              <a:buClr>
                <a:schemeClr val="hlink"/>
              </a:buClr>
              <a:buSzPct val="55000"/>
              <a:buFont typeface="Wingdings" pitchFamily="2" charset="2"/>
              <a:buChar char="n"/>
              <a:defRPr sz="2800">
                <a:solidFill>
                  <a:schemeClr val="tx1"/>
                </a:solidFill>
                <a:latin typeface="Tahoma" pitchFamily="34" charset="0"/>
              </a:defRPr>
            </a:lvl2pPr>
            <a:lvl3pPr marL="1143000" indent="-228600" eaLnBrk="0" hangingPunct="0">
              <a:spcBef>
                <a:spcPct val="20000"/>
              </a:spcBef>
              <a:buClr>
                <a:schemeClr val="folHlink"/>
              </a:buClr>
              <a:buSzPct val="50000"/>
              <a:buFont typeface="Wingdings" pitchFamily="2" charset="2"/>
              <a:buChar char="n"/>
              <a:defRPr sz="2400">
                <a:solidFill>
                  <a:schemeClr val="tx1"/>
                </a:solidFill>
                <a:latin typeface="Tahoma" pitchFamily="34" charset="0"/>
              </a:defRPr>
            </a:lvl3pPr>
            <a:lvl4pPr marL="1600200" indent="-228600" eaLnBrk="0" hangingPunct="0">
              <a:spcBef>
                <a:spcPct val="20000"/>
              </a:spcBef>
              <a:buClr>
                <a:schemeClr val="accent2"/>
              </a:buClr>
              <a:buSzPct val="55000"/>
              <a:buFont typeface="Wingdings" pitchFamily="2" charset="2"/>
              <a:buChar char="n"/>
              <a:defRPr sz="2000">
                <a:solidFill>
                  <a:schemeClr val="tx1"/>
                </a:solidFill>
                <a:latin typeface="Tahoma" pitchFamily="34" charset="0"/>
              </a:defRPr>
            </a:lvl4pPr>
            <a:lvl5pPr marL="2057400" indent="-228600" eaLnBrk="0" hangingPunct="0">
              <a:spcBef>
                <a:spcPct val="20000"/>
              </a:spcBef>
              <a:buClr>
                <a:schemeClr val="accent1"/>
              </a:buClr>
              <a:buSzPct val="50000"/>
              <a:buFont typeface="Wingdings" pitchFamily="2" charset="2"/>
              <a:buChar char="n"/>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defRPr>
            </a:lvl9pPr>
          </a:lstStyle>
          <a:p>
            <a:pPr eaLnBrk="1" hangingPunct="1">
              <a:spcBef>
                <a:spcPct val="0"/>
              </a:spcBef>
              <a:buClrTx/>
              <a:buSzTx/>
              <a:buFontTx/>
              <a:buNone/>
            </a:pPr>
            <a:endParaRPr lang="ru-RU" altLang="ru-RU" sz="800" b="1">
              <a:solidFill>
                <a:srgbClr val="0000FF"/>
              </a:solidFill>
            </a:endParaRPr>
          </a:p>
          <a:p>
            <a:pPr eaLnBrk="1" hangingPunct="1">
              <a:spcBef>
                <a:spcPct val="0"/>
              </a:spcBef>
              <a:buClrTx/>
              <a:buSzTx/>
              <a:buFontTx/>
              <a:buNone/>
            </a:pPr>
            <a:r>
              <a:rPr lang="ru-RU" altLang="ru-RU" sz="2000" b="1">
                <a:solidFill>
                  <a:srgbClr val="0000FF"/>
                </a:solidFill>
              </a:rPr>
              <a:t>Профессор Ксензова Галина Юрьевна</a:t>
            </a:r>
          </a:p>
          <a:p>
            <a:pPr eaLnBrk="1" hangingPunct="1">
              <a:spcBef>
                <a:spcPct val="0"/>
              </a:spcBef>
              <a:buClrTx/>
              <a:buSzTx/>
              <a:buFontTx/>
              <a:buNone/>
            </a:pPr>
            <a:r>
              <a:rPr lang="ru-RU" altLang="ru-RU" sz="2000" b="1"/>
              <a:t>Е-</a:t>
            </a:r>
            <a:r>
              <a:rPr lang="en-US" altLang="ru-RU" sz="2000" b="1"/>
              <a:t>mail</a:t>
            </a:r>
            <a:r>
              <a:rPr lang="ru-RU" altLang="ru-RU" sz="2000" b="1"/>
              <a:t>: </a:t>
            </a:r>
            <a:r>
              <a:rPr lang="en-US" altLang="ru-RU" sz="2000" b="1">
                <a:solidFill>
                  <a:srgbClr val="0000FF"/>
                </a:solidFill>
              </a:rPr>
              <a:t>Galina.Ksenzova@mail.ru</a:t>
            </a:r>
            <a:endParaRPr lang="ru-RU" altLang="ru-RU" sz="2000">
              <a:solidFill>
                <a:srgbClr val="0000FF"/>
              </a:solidFill>
            </a:endParaRPr>
          </a:p>
        </p:txBody>
      </p:sp>
    </p:spTree>
    <p:extLst>
      <p:ext uri="{BB962C8B-B14F-4D97-AF65-F5344CB8AC3E}">
        <p14:creationId xmlns:p14="http://schemas.microsoft.com/office/powerpoint/2010/main" xmlns="" val="3384080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1215007" y="188640"/>
            <a:ext cx="7772400" cy="1656184"/>
          </a:xfrm>
          <a:solidFill>
            <a:schemeClr val="accent5">
              <a:lumMod val="20000"/>
              <a:lumOff val="80000"/>
            </a:schemeClr>
          </a:solidFill>
        </p:spPr>
        <p:txBody>
          <a:bodyPr>
            <a:noAutofit/>
          </a:bodyPr>
          <a:lstStyle/>
          <a:p>
            <a:r>
              <a:rPr lang="ru-RU" sz="2800" b="1" dirty="0" smtClean="0">
                <a:solidFill>
                  <a:srgbClr val="FF0000"/>
                </a:solidFill>
              </a:rPr>
              <a:t>Почему подход называется репродуктивным?</a:t>
            </a:r>
            <a:br>
              <a:rPr lang="ru-RU" sz="2800" b="1" dirty="0" smtClean="0">
                <a:solidFill>
                  <a:srgbClr val="FF0000"/>
                </a:solidFill>
              </a:rPr>
            </a:br>
            <a:r>
              <a:rPr lang="ru-RU" sz="2400" b="1" dirty="0" smtClean="0">
                <a:solidFill>
                  <a:srgbClr val="1406CA"/>
                </a:solidFill>
              </a:rPr>
              <a:t>В его основе действия по образцу учителя или учебника</a:t>
            </a:r>
            <a:br>
              <a:rPr lang="ru-RU" sz="2400" b="1" dirty="0" smtClean="0">
                <a:solidFill>
                  <a:srgbClr val="1406CA"/>
                </a:solidFill>
              </a:rPr>
            </a:br>
            <a:r>
              <a:rPr lang="ru-RU" sz="2400" b="1" dirty="0" smtClean="0">
                <a:solidFill>
                  <a:srgbClr val="FF0000"/>
                </a:solidFill>
              </a:rPr>
              <a:t>Пересказ – по плану, решение задач по формуле,  написание слов по выученному правилу и т.п.</a:t>
            </a:r>
            <a:endParaRPr lang="ru-RU" sz="2800" b="1" dirty="0">
              <a:solidFill>
                <a:srgbClr val="FF0000"/>
              </a:solidFill>
            </a:endParaRPr>
          </a:p>
        </p:txBody>
      </p:sp>
      <p:sp>
        <p:nvSpPr>
          <p:cNvPr id="7" name="Подзаголовок 6"/>
          <p:cNvSpPr>
            <a:spLocks noGrp="1"/>
          </p:cNvSpPr>
          <p:nvPr>
            <p:ph type="subTitle" idx="1"/>
          </p:nvPr>
        </p:nvSpPr>
        <p:spPr>
          <a:xfrm>
            <a:off x="139957" y="1988840"/>
            <a:ext cx="8824531" cy="4464496"/>
          </a:xfrm>
          <a:solidFill>
            <a:schemeClr val="accent6">
              <a:lumMod val="20000"/>
              <a:lumOff val="80000"/>
            </a:schemeClr>
          </a:solidFill>
        </p:spPr>
        <p:txBody>
          <a:bodyPr>
            <a:noAutofit/>
          </a:bodyPr>
          <a:lstStyle/>
          <a:p>
            <a:r>
              <a:rPr lang="ru-RU" sz="2400" b="1" dirty="0" smtClean="0">
                <a:solidFill>
                  <a:srgbClr val="C00000"/>
                </a:solidFill>
              </a:rPr>
              <a:t>Методы  репродуктивного обучения</a:t>
            </a:r>
          </a:p>
          <a:p>
            <a:pPr algn="l">
              <a:defRPr/>
            </a:pPr>
            <a:r>
              <a:rPr lang="ru-RU" sz="2400" b="1" dirty="0">
                <a:solidFill>
                  <a:srgbClr val="0033CC"/>
                </a:solidFill>
              </a:rPr>
              <a:t>Просвещение учащихся, информирование в процессе трансляции учителем готового  содержания</a:t>
            </a:r>
          </a:p>
          <a:p>
            <a:pPr algn="l">
              <a:defRPr/>
            </a:pPr>
            <a:r>
              <a:rPr lang="ru-RU" sz="2400" b="1" dirty="0" smtClean="0">
                <a:solidFill>
                  <a:srgbClr val="FF0066"/>
                </a:solidFill>
              </a:rPr>
              <a:t>Обучение </a:t>
            </a:r>
            <a:r>
              <a:rPr lang="ru-RU" sz="2400" b="1" u="sng" dirty="0">
                <a:solidFill>
                  <a:srgbClr val="FF0066"/>
                </a:solidFill>
              </a:rPr>
              <a:t>от частного к общему</a:t>
            </a:r>
            <a:r>
              <a:rPr lang="ru-RU" sz="2400" b="1" dirty="0">
                <a:solidFill>
                  <a:srgbClr val="FF0066"/>
                </a:solidFill>
              </a:rPr>
              <a:t>, на каждом последующем занятии  предусматривается «капельное» дополнение новых сведений по отношению к предыдущему</a:t>
            </a:r>
          </a:p>
          <a:p>
            <a:pPr algn="l">
              <a:defRPr/>
            </a:pPr>
            <a:r>
              <a:rPr lang="ru-RU" sz="2400" b="1" dirty="0" smtClean="0">
                <a:solidFill>
                  <a:srgbClr val="0033CC"/>
                </a:solidFill>
              </a:rPr>
              <a:t>На  </a:t>
            </a:r>
            <a:r>
              <a:rPr lang="ru-RU" sz="2400" b="1" dirty="0">
                <a:solidFill>
                  <a:srgbClr val="0033CC"/>
                </a:solidFill>
              </a:rPr>
              <a:t>занятии  обеспечивается лишь поверхностное ознакомление учащихся с новым содержанием, а вся тяжесть по его освоению переносится на домашнюю работу</a:t>
            </a:r>
          </a:p>
          <a:p>
            <a:pPr algn="l">
              <a:defRPr/>
            </a:pPr>
            <a:r>
              <a:rPr lang="ru-RU" sz="2400" b="1" dirty="0" smtClean="0">
                <a:solidFill>
                  <a:srgbClr val="FF0066"/>
                </a:solidFill>
              </a:rPr>
              <a:t>Соответственно </a:t>
            </a:r>
            <a:r>
              <a:rPr lang="ru-RU" sz="2400" b="1" dirty="0">
                <a:solidFill>
                  <a:srgbClr val="FF0066"/>
                </a:solidFill>
              </a:rPr>
              <a:t>качество обученности учащихся во многом определяется уровнем их домашней подготовки</a:t>
            </a:r>
            <a:r>
              <a:rPr lang="ru-RU" sz="2400" b="1" dirty="0" smtClean="0">
                <a:solidFill>
                  <a:srgbClr val="FF0000"/>
                </a:solidFill>
              </a:rPr>
              <a:t> </a:t>
            </a:r>
          </a:p>
          <a:p>
            <a:pPr algn="just"/>
            <a:endParaRPr lang="ru-RU" sz="2800" b="1" dirty="0" smtClean="0">
              <a:solidFill>
                <a:srgbClr val="FF0000"/>
              </a:solidFill>
            </a:endParaRPr>
          </a:p>
        </p:txBody>
      </p:sp>
      <p:pic>
        <p:nvPicPr>
          <p:cNvPr id="8" name="Picture 1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39957" y="620688"/>
            <a:ext cx="1047667" cy="12241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54767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5"/>
          <p:cNvSpPr>
            <a:spLocks noGrp="1" noChangeArrowheads="1"/>
          </p:cNvSpPr>
          <p:nvPr>
            <p:ph type="body" idx="1"/>
          </p:nvPr>
        </p:nvSpPr>
        <p:spPr>
          <a:xfrm>
            <a:off x="359568" y="980839"/>
            <a:ext cx="8424863" cy="4968441"/>
          </a:xfrm>
          <a:solidFill>
            <a:srgbClr val="FFFF99"/>
          </a:solidFill>
        </p:spPr>
        <p:txBody>
          <a:bodyPr>
            <a:normAutofit fontScale="92500" lnSpcReduction="10000"/>
          </a:bodyPr>
          <a:lstStyle/>
          <a:p>
            <a:pPr algn="ctr" eaLnBrk="1" hangingPunct="1">
              <a:lnSpc>
                <a:spcPct val="90000"/>
              </a:lnSpc>
              <a:buFont typeface="Wingdings" pitchFamily="2" charset="2"/>
              <a:buNone/>
              <a:defRPr/>
            </a:pPr>
            <a:r>
              <a:rPr lang="ru-RU" sz="2400" b="1" i="1" u="sng" dirty="0" smtClean="0">
                <a:solidFill>
                  <a:srgbClr val="0033CC"/>
                </a:solidFill>
              </a:rPr>
              <a:t>Степень потери информации при её передаче</a:t>
            </a:r>
          </a:p>
          <a:p>
            <a:pPr algn="ctr" eaLnBrk="1" hangingPunct="1">
              <a:lnSpc>
                <a:spcPct val="90000"/>
              </a:lnSpc>
              <a:buFont typeface="Wingdings" pitchFamily="2" charset="2"/>
              <a:buNone/>
              <a:defRPr/>
            </a:pPr>
            <a:endParaRPr lang="ru-RU" sz="700" b="1" i="1" dirty="0" smtClean="0">
              <a:solidFill>
                <a:srgbClr val="0033CC"/>
              </a:solidFill>
            </a:endParaRPr>
          </a:p>
          <a:p>
            <a:pPr marL="174625" indent="-174625" algn="just" eaLnBrk="1" hangingPunct="1">
              <a:lnSpc>
                <a:spcPct val="90000"/>
              </a:lnSpc>
              <a:defRPr/>
            </a:pPr>
            <a:endParaRPr lang="ru-RU" sz="1800" b="1" dirty="0" smtClean="0">
              <a:solidFill>
                <a:srgbClr val="FF3300"/>
              </a:solidFill>
            </a:endParaRPr>
          </a:p>
          <a:p>
            <a:pPr marL="174625" indent="-174625" algn="just" eaLnBrk="1" hangingPunct="1">
              <a:lnSpc>
                <a:spcPct val="90000"/>
              </a:lnSpc>
              <a:defRPr/>
            </a:pPr>
            <a:r>
              <a:rPr lang="ru-RU" sz="2200" b="1" dirty="0" smtClean="0">
                <a:solidFill>
                  <a:srgbClr val="FF3300"/>
                </a:solidFill>
              </a:rPr>
              <a:t>То, что я хочу сказать</a:t>
            </a:r>
          </a:p>
          <a:p>
            <a:pPr marL="174625" indent="-174625" algn="just" eaLnBrk="1" hangingPunct="1">
              <a:lnSpc>
                <a:spcPct val="90000"/>
              </a:lnSpc>
              <a:defRPr/>
            </a:pPr>
            <a:r>
              <a:rPr lang="ru-RU" sz="2200" b="1" dirty="0" smtClean="0">
                <a:solidFill>
                  <a:srgbClr val="0000FF"/>
                </a:solidFill>
              </a:rPr>
              <a:t>То, что я говорю</a:t>
            </a:r>
          </a:p>
          <a:p>
            <a:pPr marL="174625" indent="-174625" algn="just" eaLnBrk="1" hangingPunct="1">
              <a:lnSpc>
                <a:spcPct val="90000"/>
              </a:lnSpc>
              <a:defRPr/>
            </a:pPr>
            <a:r>
              <a:rPr lang="ru-RU" sz="2200" b="1" dirty="0" smtClean="0">
                <a:solidFill>
                  <a:srgbClr val="FF3300"/>
                </a:solidFill>
              </a:rPr>
              <a:t>То, что слышат</a:t>
            </a:r>
          </a:p>
          <a:p>
            <a:pPr marL="174625" indent="-174625" algn="just" eaLnBrk="1" hangingPunct="1">
              <a:lnSpc>
                <a:spcPct val="90000"/>
              </a:lnSpc>
              <a:defRPr/>
            </a:pPr>
            <a:r>
              <a:rPr lang="ru-RU" sz="2200" b="1" dirty="0" smtClean="0">
                <a:solidFill>
                  <a:srgbClr val="0000FF"/>
                </a:solidFill>
              </a:rPr>
              <a:t>То, что слушают</a:t>
            </a:r>
          </a:p>
          <a:p>
            <a:pPr marL="174625" indent="-174625" algn="just" eaLnBrk="1" hangingPunct="1">
              <a:lnSpc>
                <a:spcPct val="90000"/>
              </a:lnSpc>
              <a:defRPr/>
            </a:pPr>
            <a:r>
              <a:rPr lang="ru-RU" sz="2200" b="1" dirty="0" smtClean="0">
                <a:solidFill>
                  <a:srgbClr val="FF3300"/>
                </a:solidFill>
              </a:rPr>
              <a:t>То, что понимают</a:t>
            </a:r>
          </a:p>
          <a:p>
            <a:pPr marL="174625" indent="-174625" algn="just" eaLnBrk="1" hangingPunct="1">
              <a:lnSpc>
                <a:spcPct val="90000"/>
              </a:lnSpc>
              <a:defRPr/>
            </a:pPr>
            <a:r>
              <a:rPr lang="ru-RU" sz="2200" b="1" dirty="0" smtClean="0">
                <a:solidFill>
                  <a:srgbClr val="0000FF"/>
                </a:solidFill>
              </a:rPr>
              <a:t>То, что запоминают</a:t>
            </a:r>
          </a:p>
          <a:p>
            <a:pPr marL="174625" indent="-174625" algn="just" eaLnBrk="1" hangingPunct="1">
              <a:lnSpc>
                <a:spcPct val="90000"/>
              </a:lnSpc>
              <a:defRPr/>
            </a:pPr>
            <a:r>
              <a:rPr lang="ru-RU" sz="2200" b="1" dirty="0" smtClean="0">
                <a:solidFill>
                  <a:srgbClr val="FF3300"/>
                </a:solidFill>
              </a:rPr>
              <a:t>То, что передают дальше</a:t>
            </a:r>
          </a:p>
          <a:p>
            <a:pPr algn="just" eaLnBrk="1" hangingPunct="1">
              <a:lnSpc>
                <a:spcPct val="90000"/>
              </a:lnSpc>
              <a:buFont typeface="Wingdings" pitchFamily="2" charset="2"/>
              <a:buNone/>
              <a:defRPr/>
            </a:pPr>
            <a:endParaRPr lang="ru-RU" sz="800" dirty="0" smtClean="0">
              <a:solidFill>
                <a:srgbClr val="FF3300"/>
              </a:solidFill>
            </a:endParaRPr>
          </a:p>
          <a:p>
            <a:pPr algn="just" eaLnBrk="1" hangingPunct="1">
              <a:lnSpc>
                <a:spcPct val="90000"/>
              </a:lnSpc>
              <a:buFont typeface="Wingdings" pitchFamily="2" charset="2"/>
              <a:buNone/>
              <a:defRPr/>
            </a:pPr>
            <a:r>
              <a:rPr lang="ru-RU" sz="2400" b="1" i="1" dirty="0" smtClean="0"/>
              <a:t>         </a:t>
            </a:r>
            <a:r>
              <a:rPr lang="ru-RU" sz="2400" b="1" i="1" u="sng" dirty="0" smtClean="0">
                <a:solidFill>
                  <a:srgbClr val="0033CC"/>
                </a:solidFill>
              </a:rPr>
              <a:t>Степень потери информации в течение дня</a:t>
            </a:r>
          </a:p>
          <a:p>
            <a:pPr>
              <a:lnSpc>
                <a:spcPct val="90000"/>
              </a:lnSpc>
              <a:buNone/>
              <a:defRPr/>
            </a:pPr>
            <a:r>
              <a:rPr lang="ru-RU" sz="2400" b="1" i="1" dirty="0" smtClean="0">
                <a:solidFill>
                  <a:srgbClr val="FF3300"/>
                </a:solidFill>
              </a:rPr>
              <a:t>80 %</a:t>
            </a:r>
            <a:r>
              <a:rPr lang="ru-RU" sz="2400" b="1" i="1" dirty="0" smtClean="0"/>
              <a:t> </a:t>
            </a:r>
            <a:r>
              <a:rPr lang="ru-RU" sz="2400" b="1" i="1" dirty="0" smtClean="0">
                <a:solidFill>
                  <a:srgbClr val="CC00FF"/>
                </a:solidFill>
              </a:rPr>
              <a:t>информации, </a:t>
            </a:r>
            <a:r>
              <a:rPr lang="ru-RU" altLang="ru-RU" sz="2400" b="1" dirty="0">
                <a:solidFill>
                  <a:srgbClr val="0000FF"/>
                </a:solidFill>
              </a:rPr>
              <a:t>не </a:t>
            </a:r>
            <a:r>
              <a:rPr lang="ru-RU" altLang="ru-RU" sz="2400" b="1" dirty="0" smtClean="0">
                <a:solidFill>
                  <a:srgbClr val="0000FF"/>
                </a:solidFill>
              </a:rPr>
              <a:t>подкреплённой осознанными практическими действиями учащегося </a:t>
            </a:r>
            <a:r>
              <a:rPr lang="ru-RU" altLang="ru-RU" sz="2400" b="1" dirty="0">
                <a:solidFill>
                  <a:srgbClr val="0000FF"/>
                </a:solidFill>
              </a:rPr>
              <a:t>по её </a:t>
            </a:r>
            <a:r>
              <a:rPr lang="ru-RU" altLang="ru-RU" sz="2400" b="1" dirty="0" smtClean="0">
                <a:solidFill>
                  <a:srgbClr val="0000FF"/>
                </a:solidFill>
              </a:rPr>
              <a:t>освоению, </a:t>
            </a:r>
            <a:r>
              <a:rPr lang="ru-RU" sz="2400" b="1" i="1" dirty="0" smtClean="0">
                <a:solidFill>
                  <a:srgbClr val="CC00FF"/>
                </a:solidFill>
              </a:rPr>
              <a:t>стирается их памяти к вечеру того же дня </a:t>
            </a:r>
          </a:p>
          <a:p>
            <a:pPr eaLnBrk="1" hangingPunct="1">
              <a:lnSpc>
                <a:spcPct val="90000"/>
              </a:lnSpc>
              <a:buFont typeface="Wingdings" pitchFamily="2" charset="2"/>
              <a:buNone/>
              <a:defRPr/>
            </a:pPr>
            <a:r>
              <a:rPr lang="ru-RU" sz="2400" b="1" i="1" dirty="0" smtClean="0">
                <a:solidFill>
                  <a:srgbClr val="FF3300"/>
                </a:solidFill>
              </a:rPr>
              <a:t>20 %</a:t>
            </a:r>
            <a:r>
              <a:rPr lang="ru-RU" sz="2400" b="1" i="1" dirty="0" smtClean="0"/>
              <a:t> </a:t>
            </a:r>
            <a:r>
              <a:rPr lang="ru-RU" sz="2400" b="1" i="1" dirty="0" smtClean="0">
                <a:solidFill>
                  <a:srgbClr val="FF6600"/>
                </a:solidFill>
              </a:rPr>
              <a:t>- сохраняется несколько дольше, в зависимости от уровня её  актуальности для ученика</a:t>
            </a:r>
            <a:endParaRPr lang="ru-RU" sz="1800" b="1" i="1" dirty="0" smtClean="0">
              <a:solidFill>
                <a:srgbClr val="CC00FF"/>
              </a:solidFill>
            </a:endParaRPr>
          </a:p>
        </p:txBody>
      </p:sp>
      <p:sp>
        <p:nvSpPr>
          <p:cNvPr id="54276" name="Line 9"/>
          <p:cNvSpPr>
            <a:spLocks noChangeShapeType="1"/>
          </p:cNvSpPr>
          <p:nvPr/>
        </p:nvSpPr>
        <p:spPr bwMode="auto">
          <a:xfrm flipH="1">
            <a:off x="4716458" y="1785189"/>
            <a:ext cx="2051385" cy="201622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ru-RU"/>
          </a:p>
        </p:txBody>
      </p:sp>
      <p:sp>
        <p:nvSpPr>
          <p:cNvPr id="54277" name="Line 10"/>
          <p:cNvSpPr>
            <a:spLocks noChangeShapeType="1"/>
          </p:cNvSpPr>
          <p:nvPr/>
        </p:nvSpPr>
        <p:spPr bwMode="auto">
          <a:xfrm>
            <a:off x="3636961" y="1772816"/>
            <a:ext cx="26638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54278" name="Line 11"/>
          <p:cNvSpPr>
            <a:spLocks noChangeShapeType="1"/>
          </p:cNvSpPr>
          <p:nvPr/>
        </p:nvSpPr>
        <p:spPr bwMode="auto">
          <a:xfrm>
            <a:off x="3636960" y="2132856"/>
            <a:ext cx="21590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54279" name="Line 12"/>
          <p:cNvSpPr>
            <a:spLocks noChangeShapeType="1"/>
          </p:cNvSpPr>
          <p:nvPr/>
        </p:nvSpPr>
        <p:spPr bwMode="auto">
          <a:xfrm>
            <a:off x="3636960" y="2420888"/>
            <a:ext cx="19431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54280" name="Line 14"/>
          <p:cNvSpPr>
            <a:spLocks noChangeShapeType="1"/>
          </p:cNvSpPr>
          <p:nvPr/>
        </p:nvSpPr>
        <p:spPr bwMode="auto">
          <a:xfrm>
            <a:off x="3636962" y="2708920"/>
            <a:ext cx="15113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54281" name="Line 15"/>
          <p:cNvSpPr>
            <a:spLocks noChangeShapeType="1"/>
          </p:cNvSpPr>
          <p:nvPr/>
        </p:nvSpPr>
        <p:spPr bwMode="auto">
          <a:xfrm>
            <a:off x="3636962" y="2996952"/>
            <a:ext cx="1150938"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54282" name="Line 16"/>
          <p:cNvSpPr>
            <a:spLocks noChangeShapeType="1"/>
          </p:cNvSpPr>
          <p:nvPr/>
        </p:nvSpPr>
        <p:spPr bwMode="auto">
          <a:xfrm>
            <a:off x="3656944" y="3284984"/>
            <a:ext cx="8636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54283" name="Line 17"/>
          <p:cNvSpPr>
            <a:spLocks noChangeShapeType="1"/>
          </p:cNvSpPr>
          <p:nvPr/>
        </p:nvSpPr>
        <p:spPr bwMode="auto">
          <a:xfrm>
            <a:off x="3656944" y="3645024"/>
            <a:ext cx="57626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a:lstStyle/>
          <a:p>
            <a:endParaRPr lang="ru-RU"/>
          </a:p>
        </p:txBody>
      </p:sp>
      <p:sp>
        <p:nvSpPr>
          <p:cNvPr id="2" name="Заголовок 1"/>
          <p:cNvSpPr>
            <a:spLocks noGrp="1"/>
          </p:cNvSpPr>
          <p:nvPr>
            <p:ph type="title"/>
          </p:nvPr>
        </p:nvSpPr>
        <p:spPr>
          <a:xfrm>
            <a:off x="251520" y="116632"/>
            <a:ext cx="8712968" cy="648072"/>
          </a:xfrm>
          <a:solidFill>
            <a:schemeClr val="accent6">
              <a:lumMod val="40000"/>
              <a:lumOff val="60000"/>
            </a:schemeClr>
          </a:solidFill>
          <a:ln>
            <a:solidFill>
              <a:srgbClr val="FF0000"/>
            </a:solidFill>
          </a:ln>
        </p:spPr>
        <p:txBody>
          <a:bodyPr>
            <a:normAutofit fontScale="90000"/>
          </a:bodyPr>
          <a:lstStyle/>
          <a:p>
            <a:r>
              <a:rPr lang="ru-RU" altLang="ru-RU" sz="2800" b="1" dirty="0" smtClean="0">
                <a:solidFill>
                  <a:srgbClr val="FF0000"/>
                </a:solidFill>
              </a:rPr>
              <a:t>Освоение знаний в процессе информирования учащихся</a:t>
            </a:r>
            <a:endParaRPr lang="ru-RU" sz="2800" dirty="0"/>
          </a:p>
        </p:txBody>
      </p:sp>
      <p:sp>
        <p:nvSpPr>
          <p:cNvPr id="3" name="TextBox 2"/>
          <p:cNvSpPr txBox="1"/>
          <p:nvPr/>
        </p:nvSpPr>
        <p:spPr>
          <a:xfrm>
            <a:off x="467544" y="5949280"/>
            <a:ext cx="7848872" cy="461665"/>
          </a:xfrm>
          <a:prstGeom prst="rect">
            <a:avLst/>
          </a:prstGeom>
          <a:solidFill>
            <a:schemeClr val="accent6">
              <a:lumMod val="20000"/>
              <a:lumOff val="80000"/>
            </a:schemeClr>
          </a:solidFill>
        </p:spPr>
        <p:txBody>
          <a:bodyPr wrap="square" rtlCol="0">
            <a:spAutoFit/>
          </a:bodyPr>
          <a:lstStyle/>
          <a:p>
            <a:pPr algn="ctr"/>
            <a:r>
              <a:rPr lang="ru-RU" sz="2400" b="1" dirty="0" smtClean="0">
                <a:solidFill>
                  <a:srgbClr val="C00000"/>
                </a:solidFill>
              </a:rPr>
              <a:t>Проблема понимания учащимися информации учителя</a:t>
            </a:r>
            <a:endParaRPr lang="ru-RU" sz="2400" b="1" dirty="0">
              <a:solidFill>
                <a:srgbClr val="C00000"/>
              </a:solidFill>
            </a:endParaRPr>
          </a:p>
        </p:txBody>
      </p:sp>
      <p:pic>
        <p:nvPicPr>
          <p:cNvPr id="13" name="Picture 6" descr="http://146ds.my1.ru/_nw/0/s4914820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16216" y="1544419"/>
            <a:ext cx="2304256" cy="225699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Box 3"/>
          <p:cNvSpPr txBox="1"/>
          <p:nvPr/>
        </p:nvSpPr>
        <p:spPr>
          <a:xfrm>
            <a:off x="6970376" y="2405481"/>
            <a:ext cx="1728192" cy="1631216"/>
          </a:xfrm>
          <a:prstGeom prst="rect">
            <a:avLst/>
          </a:prstGeom>
          <a:solidFill>
            <a:schemeClr val="bg1"/>
          </a:solidFill>
        </p:spPr>
        <p:txBody>
          <a:bodyPr wrap="square" rtlCol="0">
            <a:spAutoFit/>
          </a:bodyPr>
          <a:lstStyle/>
          <a:p>
            <a:r>
              <a:rPr lang="ru-RU" altLang="ru-RU" sz="2000" b="1" dirty="0" smtClean="0">
                <a:solidFill>
                  <a:srgbClr val="FF0000"/>
                </a:solidFill>
              </a:rPr>
              <a:t>Основное свойство памяти – забывать информацию</a:t>
            </a:r>
            <a:endParaRPr lang="ru-RU" sz="2000" dirty="0"/>
          </a:p>
        </p:txBody>
      </p:sp>
    </p:spTree>
    <p:extLst>
      <p:ext uri="{BB962C8B-B14F-4D97-AF65-F5344CB8AC3E}">
        <p14:creationId xmlns:p14="http://schemas.microsoft.com/office/powerpoint/2010/main" xmlns="" val="12881577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6146" name="Picture 2" descr="C:\Documents and Settings\Галина\Рабочий стол\каотинки оц.Д\200.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442033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2051720" y="549275"/>
            <a:ext cx="6696993" cy="863600"/>
          </a:xfrm>
          <a:solidFill>
            <a:srgbClr val="CCCCFF"/>
          </a:solidFill>
          <a:ln>
            <a:solidFill>
              <a:srgbClr val="0000CC"/>
            </a:solidFill>
            <a:miter lim="800000"/>
            <a:headEnd/>
            <a:tailEnd/>
          </a:ln>
        </p:spPr>
        <p:txBody>
          <a:bodyPr/>
          <a:lstStyle/>
          <a:p>
            <a:pPr algn="ctr" eaLnBrk="1" hangingPunct="1"/>
            <a:r>
              <a:rPr lang="ru-RU" altLang="ru-RU" sz="2400" b="1" dirty="0" smtClean="0">
                <a:solidFill>
                  <a:srgbClr val="000099"/>
                </a:solidFill>
              </a:rPr>
              <a:t>Педагогическая результативность применения репродуктивного   обучения</a:t>
            </a:r>
          </a:p>
        </p:txBody>
      </p:sp>
      <p:sp>
        <p:nvSpPr>
          <p:cNvPr id="73731" name="Rectangle 3"/>
          <p:cNvSpPr>
            <a:spLocks noGrp="1" noChangeArrowheads="1"/>
          </p:cNvSpPr>
          <p:nvPr>
            <p:ph type="body" idx="1"/>
          </p:nvPr>
        </p:nvSpPr>
        <p:spPr>
          <a:xfrm>
            <a:off x="251520" y="1628800"/>
            <a:ext cx="8424540" cy="4895850"/>
          </a:xfrm>
          <a:solidFill>
            <a:srgbClr val="FFFF99"/>
          </a:solidFill>
        </p:spPr>
        <p:txBody>
          <a:bodyPr>
            <a:normAutofit/>
          </a:bodyPr>
          <a:lstStyle/>
          <a:p>
            <a:pPr algn="ctr" eaLnBrk="1" hangingPunct="1">
              <a:lnSpc>
                <a:spcPct val="80000"/>
              </a:lnSpc>
              <a:buClr>
                <a:srgbClr val="FF0000"/>
              </a:buClr>
              <a:buSzPct val="155000"/>
              <a:buFont typeface="Wingdings" pitchFamily="2" charset="2"/>
              <a:buNone/>
            </a:pPr>
            <a:endParaRPr lang="ru-RU" altLang="ru-RU" sz="800" b="1" i="1" u="sng" dirty="0" smtClean="0">
              <a:solidFill>
                <a:srgbClr val="F5074B"/>
              </a:solidFill>
            </a:endParaRPr>
          </a:p>
          <a:p>
            <a:pPr eaLnBrk="1" hangingPunct="1">
              <a:lnSpc>
                <a:spcPct val="80000"/>
              </a:lnSpc>
              <a:buClr>
                <a:srgbClr val="FF0000"/>
              </a:buClr>
              <a:buSzPct val="155000"/>
              <a:buFont typeface="Wingdings" pitchFamily="2" charset="2"/>
              <a:buChar char="Ø"/>
            </a:pPr>
            <a:r>
              <a:rPr lang="ru-RU" altLang="ru-RU" sz="2400" b="1" i="1" u="sng" dirty="0" smtClean="0">
                <a:solidFill>
                  <a:srgbClr val="F5074B"/>
                </a:solidFill>
              </a:rPr>
              <a:t>Забвение личностного развития</a:t>
            </a:r>
          </a:p>
          <a:p>
            <a:pPr eaLnBrk="1" hangingPunct="1">
              <a:lnSpc>
                <a:spcPct val="80000"/>
              </a:lnSpc>
              <a:buFont typeface="Wingdings" pitchFamily="2" charset="2"/>
              <a:buNone/>
            </a:pPr>
            <a:r>
              <a:rPr lang="ru-RU" altLang="ru-RU" sz="2400" b="1" dirty="0" smtClean="0">
                <a:solidFill>
                  <a:srgbClr val="7030A0"/>
                </a:solidFill>
              </a:rPr>
              <a:t>     Истинный путь развития учащихся может «пролегать» только через организацию их собственной  учебной  деятельности</a:t>
            </a:r>
          </a:p>
          <a:p>
            <a:pPr eaLnBrk="1" hangingPunct="1">
              <a:lnSpc>
                <a:spcPct val="80000"/>
              </a:lnSpc>
              <a:buFont typeface="Wingdings" pitchFamily="2" charset="2"/>
              <a:buNone/>
            </a:pPr>
            <a:endParaRPr lang="ru-RU" altLang="ru-RU" sz="800" dirty="0" smtClean="0">
              <a:solidFill>
                <a:srgbClr val="34A02C"/>
              </a:solidFill>
            </a:endParaRPr>
          </a:p>
          <a:p>
            <a:pPr eaLnBrk="1" hangingPunct="1">
              <a:lnSpc>
                <a:spcPct val="80000"/>
              </a:lnSpc>
              <a:buFont typeface="Wingdings" pitchFamily="2" charset="2"/>
              <a:buNone/>
            </a:pPr>
            <a:r>
              <a:rPr lang="ru-RU" altLang="ru-RU" sz="2400" b="1" dirty="0" smtClean="0">
                <a:solidFill>
                  <a:srgbClr val="000099"/>
                </a:solidFill>
              </a:rPr>
              <a:t>     Процесс, организованный на репродуктивных действиях учащихся, становится тормозом  в  их развитии </a:t>
            </a:r>
          </a:p>
          <a:p>
            <a:pPr eaLnBrk="1" hangingPunct="1">
              <a:lnSpc>
                <a:spcPct val="80000"/>
              </a:lnSpc>
              <a:buClr>
                <a:srgbClr val="FF0000"/>
              </a:buClr>
              <a:buSzPct val="156000"/>
              <a:buFont typeface="Wingdings" pitchFamily="2" charset="2"/>
              <a:buChar char="Ø"/>
            </a:pPr>
            <a:r>
              <a:rPr lang="ru-RU" altLang="ru-RU" sz="2400" b="1" i="1" u="sng" dirty="0" smtClean="0">
                <a:solidFill>
                  <a:srgbClr val="C00000"/>
                </a:solidFill>
              </a:rPr>
              <a:t>Подмена воспитания просвещением</a:t>
            </a:r>
          </a:p>
          <a:p>
            <a:pPr algn="ctr" eaLnBrk="1" hangingPunct="1">
              <a:lnSpc>
                <a:spcPct val="80000"/>
              </a:lnSpc>
              <a:buFont typeface="Wingdings" pitchFamily="2" charset="2"/>
              <a:buNone/>
            </a:pPr>
            <a:endParaRPr lang="ru-RU" altLang="ru-RU" sz="800" b="1" i="1" u="sng" dirty="0" smtClean="0">
              <a:solidFill>
                <a:srgbClr val="C00000"/>
              </a:solidFill>
            </a:endParaRPr>
          </a:p>
          <a:p>
            <a:pPr eaLnBrk="1" hangingPunct="1">
              <a:lnSpc>
                <a:spcPct val="80000"/>
              </a:lnSpc>
              <a:buFont typeface="Wingdings" pitchFamily="2" charset="2"/>
              <a:buNone/>
            </a:pPr>
            <a:r>
              <a:rPr lang="ru-RU" altLang="ru-RU" sz="2400" b="1" i="1" dirty="0" smtClean="0">
                <a:solidFill>
                  <a:srgbClr val="C00000"/>
                </a:solidFill>
              </a:rPr>
              <a:t>      Воспитание обеспечивается в процессе совместной деятельности и общения, а не просвещения учащихся</a:t>
            </a:r>
          </a:p>
          <a:p>
            <a:pPr eaLnBrk="1" hangingPunct="1">
              <a:lnSpc>
                <a:spcPct val="80000"/>
              </a:lnSpc>
              <a:buClr>
                <a:srgbClr val="FF0000"/>
              </a:buClr>
              <a:buSzPct val="160000"/>
              <a:buFont typeface="Wingdings" pitchFamily="2" charset="2"/>
              <a:buChar char="Ø"/>
            </a:pPr>
            <a:r>
              <a:rPr lang="ru-RU" altLang="ru-RU" sz="2400" b="1" i="1" u="sng" dirty="0" smtClean="0">
                <a:solidFill>
                  <a:srgbClr val="FF0000"/>
                </a:solidFill>
              </a:rPr>
              <a:t>Крайне низкий уровень обученности учащихся</a:t>
            </a:r>
          </a:p>
          <a:p>
            <a:pPr eaLnBrk="1" hangingPunct="1">
              <a:lnSpc>
                <a:spcPct val="80000"/>
              </a:lnSpc>
              <a:buFont typeface="Wingdings" pitchFamily="2" charset="2"/>
              <a:buNone/>
            </a:pPr>
            <a:r>
              <a:rPr lang="ru-RU" altLang="ru-RU" sz="2400" b="1" dirty="0" smtClean="0">
                <a:solidFill>
                  <a:srgbClr val="7030A0"/>
                </a:solidFill>
              </a:rPr>
              <a:t>     В ситуации «натаскивания» и жёсткого контроля  до 80% учащихся не осваивают содержание основных учебных дисциплин</a:t>
            </a:r>
            <a:endParaRPr lang="ru-RU" altLang="ru-RU" sz="2400" dirty="0" smtClean="0">
              <a:solidFill>
                <a:srgbClr val="000099"/>
              </a:solidFill>
            </a:endParaRPr>
          </a:p>
        </p:txBody>
      </p:sp>
      <p:graphicFrame>
        <p:nvGraphicFramePr>
          <p:cNvPr id="73732" name="Object 4">
            <a:hlinkClick r:id="" action="ppaction://ole?verb=0"/>
          </p:cNvPr>
          <p:cNvGraphicFramePr>
            <a:graphicFrameLocks noChangeAspect="1"/>
          </p:cNvGraphicFramePr>
          <p:nvPr/>
        </p:nvGraphicFramePr>
        <p:xfrm>
          <a:off x="250825" y="188913"/>
          <a:ext cx="1752600" cy="1555750"/>
        </p:xfrm>
        <a:graphic>
          <a:graphicData uri="http://schemas.openxmlformats.org/presentationml/2006/ole">
            <p:oleObj spid="_x0000_s1030" name="Документ звукозаписи" r:id="rId3" imgW="304520" imgH="304520" progId="Package">
              <p:embed/>
            </p:oleObj>
          </a:graphicData>
        </a:graphic>
      </p:graphicFrame>
    </p:spTree>
    <p:extLst>
      <p:ext uri="{BB962C8B-B14F-4D97-AF65-F5344CB8AC3E}">
        <p14:creationId xmlns:p14="http://schemas.microsoft.com/office/powerpoint/2010/main" xmlns="" val="21139476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Подзаголовок 4"/>
          <p:cNvSpPr>
            <a:spLocks noGrp="1"/>
          </p:cNvSpPr>
          <p:nvPr>
            <p:ph type="subTitle" idx="1"/>
          </p:nvPr>
        </p:nvSpPr>
        <p:spPr>
          <a:xfrm>
            <a:off x="251520" y="1412776"/>
            <a:ext cx="8568952" cy="4896544"/>
          </a:xfrm>
          <a:solidFill>
            <a:schemeClr val="accent6">
              <a:lumMod val="20000"/>
              <a:lumOff val="80000"/>
            </a:schemeClr>
          </a:solidFill>
          <a:ln>
            <a:solidFill>
              <a:srgbClr val="FF0000"/>
            </a:solidFill>
            <a:miter lim="800000"/>
            <a:headEnd/>
            <a:tailEnd/>
          </a:ln>
        </p:spPr>
        <p:txBody>
          <a:bodyPr>
            <a:noAutofit/>
          </a:bodyPr>
          <a:lstStyle/>
          <a:p>
            <a:pPr marL="363538" indent="-363538">
              <a:spcBef>
                <a:spcPts val="600"/>
              </a:spcBef>
              <a:spcAft>
                <a:spcPts val="600"/>
              </a:spcAft>
              <a:defRPr/>
            </a:pPr>
            <a:r>
              <a:rPr lang="ru-RU" sz="2400" b="1" dirty="0" smtClean="0">
                <a:solidFill>
                  <a:srgbClr val="3333FF"/>
                </a:solidFill>
              </a:rPr>
              <a:t> Тревога, стресс, страх приводит  </a:t>
            </a:r>
            <a:r>
              <a:rPr lang="ru-RU" sz="2400" b="1" dirty="0">
                <a:solidFill>
                  <a:srgbClr val="3333FF"/>
                </a:solidFill>
              </a:rPr>
              <a:t>учащихся к временной необучаемости, </a:t>
            </a:r>
            <a:r>
              <a:rPr lang="ru-RU" sz="2400" b="1" dirty="0" smtClean="0">
                <a:solidFill>
                  <a:srgbClr val="3333FF"/>
                </a:solidFill>
              </a:rPr>
              <a:t>к </a:t>
            </a:r>
            <a:r>
              <a:rPr lang="ru-RU" sz="2400" b="1" dirty="0">
                <a:solidFill>
                  <a:srgbClr val="3333FF"/>
                </a:solidFill>
              </a:rPr>
              <a:t>психологической ситуации, в которой  учащиеся учиться  </a:t>
            </a:r>
            <a:r>
              <a:rPr lang="ru-RU" sz="2400" b="1" i="1" u="sng" dirty="0">
                <a:solidFill>
                  <a:srgbClr val="FF0000"/>
                </a:solidFill>
              </a:rPr>
              <a:t>не  </a:t>
            </a:r>
            <a:r>
              <a:rPr lang="ru-RU" sz="2400" b="1" i="1" u="sng" dirty="0" smtClean="0">
                <a:solidFill>
                  <a:srgbClr val="FF0000"/>
                </a:solidFill>
              </a:rPr>
              <a:t>могут</a:t>
            </a:r>
          </a:p>
          <a:p>
            <a:pPr marL="363538" indent="-363538">
              <a:spcBef>
                <a:spcPts val="600"/>
              </a:spcBef>
              <a:spcAft>
                <a:spcPts val="600"/>
              </a:spcAft>
              <a:defRPr/>
            </a:pPr>
            <a:endParaRPr lang="ru-RU" sz="1000" b="1" i="1" u="sng" dirty="0" smtClean="0">
              <a:solidFill>
                <a:srgbClr val="FF0000"/>
              </a:solidFill>
            </a:endParaRPr>
          </a:p>
          <a:p>
            <a:pPr marL="363538" indent="-363538">
              <a:spcBef>
                <a:spcPts val="0"/>
              </a:spcBef>
              <a:defRPr/>
            </a:pPr>
            <a:r>
              <a:rPr lang="ru-RU" sz="2400" b="1" dirty="0" smtClean="0">
                <a:solidFill>
                  <a:srgbClr val="336600"/>
                </a:solidFill>
              </a:rPr>
              <a:t>Принуждение к </a:t>
            </a:r>
            <a:r>
              <a:rPr lang="ru-RU" sz="2400" b="1" dirty="0">
                <a:solidFill>
                  <a:srgbClr val="336600"/>
                </a:solidFill>
              </a:rPr>
              <a:t>выполнению репродуктивных </a:t>
            </a:r>
            <a:r>
              <a:rPr lang="ru-RU" sz="2400" b="1" dirty="0" smtClean="0">
                <a:solidFill>
                  <a:srgbClr val="336600"/>
                </a:solidFill>
              </a:rPr>
              <a:t>действий   </a:t>
            </a:r>
            <a:r>
              <a:rPr lang="ru-RU" sz="2400" b="1" dirty="0">
                <a:solidFill>
                  <a:srgbClr val="336600"/>
                </a:solidFill>
              </a:rPr>
              <a:t>вызывает </a:t>
            </a:r>
            <a:r>
              <a:rPr lang="ru-RU" sz="2400" b="1" dirty="0" smtClean="0">
                <a:solidFill>
                  <a:srgbClr val="336600"/>
                </a:solidFill>
              </a:rPr>
              <a:t>у учащихся отторжение </a:t>
            </a:r>
            <a:r>
              <a:rPr lang="ru-RU" sz="2400" b="1" dirty="0">
                <a:solidFill>
                  <a:srgbClr val="336600"/>
                </a:solidFill>
              </a:rPr>
              <a:t>учебного процесса,  создаёт ситуацию, когда </a:t>
            </a:r>
            <a:r>
              <a:rPr lang="ru-RU" sz="2400" b="1" dirty="0" smtClean="0">
                <a:solidFill>
                  <a:srgbClr val="336600"/>
                </a:solidFill>
              </a:rPr>
              <a:t>они </a:t>
            </a:r>
            <a:r>
              <a:rPr lang="ru-RU" sz="2400" b="1" dirty="0">
                <a:solidFill>
                  <a:srgbClr val="336600"/>
                </a:solidFill>
              </a:rPr>
              <a:t>вынуждено идут в класс, </a:t>
            </a:r>
            <a:r>
              <a:rPr lang="ru-RU" sz="2400" b="1" dirty="0" smtClean="0">
                <a:solidFill>
                  <a:srgbClr val="336600"/>
                </a:solidFill>
              </a:rPr>
              <a:t>но учиться </a:t>
            </a:r>
            <a:r>
              <a:rPr lang="ru-RU" sz="2400" b="1" i="1" u="sng" dirty="0" smtClean="0">
                <a:solidFill>
                  <a:srgbClr val="FF0000"/>
                </a:solidFill>
              </a:rPr>
              <a:t>не  хотят</a:t>
            </a:r>
          </a:p>
          <a:p>
            <a:pPr marL="363538" indent="-363538">
              <a:spcBef>
                <a:spcPts val="0"/>
              </a:spcBef>
              <a:defRPr/>
            </a:pPr>
            <a:endParaRPr lang="ru-RU" sz="1000" b="1" i="1" u="sng" dirty="0" smtClean="0">
              <a:solidFill>
                <a:srgbClr val="FF0000"/>
              </a:solidFill>
            </a:endParaRPr>
          </a:p>
          <a:p>
            <a:pPr marL="363538" indent="-363538">
              <a:spcBef>
                <a:spcPts val="0"/>
              </a:spcBef>
              <a:defRPr/>
            </a:pPr>
            <a:endParaRPr lang="ru-RU" altLang="ru-RU" sz="1000" b="1" i="1" u="sng" dirty="0">
              <a:solidFill>
                <a:srgbClr val="FF0000"/>
              </a:solidFill>
            </a:endParaRPr>
          </a:p>
          <a:p>
            <a:pPr marL="363538" indent="-363538">
              <a:spcBef>
                <a:spcPts val="0"/>
              </a:spcBef>
              <a:defRPr/>
            </a:pPr>
            <a:r>
              <a:rPr lang="ru-RU" altLang="ru-RU" sz="2400" b="1" i="1" dirty="0" smtClean="0">
                <a:solidFill>
                  <a:srgbClr val="FF0000"/>
                </a:solidFill>
              </a:rPr>
              <a:t>Процесс репродуктивного обучения отторгает </a:t>
            </a:r>
            <a:r>
              <a:rPr lang="ru-RU" altLang="ru-RU" sz="2400" b="1" i="1" dirty="0">
                <a:solidFill>
                  <a:srgbClr val="FF0000"/>
                </a:solidFill>
              </a:rPr>
              <a:t>учащихся от ценностей  образования, затрудняет  преодоление  противоречий  между  темпами общественного  и  индивидуального  </a:t>
            </a:r>
            <a:r>
              <a:rPr lang="ru-RU" altLang="ru-RU" sz="2400" b="1" i="1" dirty="0" smtClean="0">
                <a:solidFill>
                  <a:srgbClr val="FF0000"/>
                </a:solidFill>
              </a:rPr>
              <a:t>развития</a:t>
            </a:r>
            <a:endParaRPr lang="ru-RU" sz="2400" b="1" i="1" u="sng" dirty="0">
              <a:solidFill>
                <a:srgbClr val="FF0000"/>
              </a:solidFill>
            </a:endParaRPr>
          </a:p>
        </p:txBody>
      </p:sp>
      <p:sp>
        <p:nvSpPr>
          <p:cNvPr id="6" name="TextBox 5"/>
          <p:cNvSpPr txBox="1"/>
          <p:nvPr/>
        </p:nvSpPr>
        <p:spPr>
          <a:xfrm>
            <a:off x="539552" y="260647"/>
            <a:ext cx="7992888" cy="830997"/>
          </a:xfrm>
          <a:prstGeom prst="rect">
            <a:avLst/>
          </a:prstGeom>
          <a:solidFill>
            <a:schemeClr val="accent3">
              <a:lumMod val="50000"/>
            </a:schemeClr>
          </a:solidFill>
        </p:spPr>
        <p:txBody>
          <a:bodyPr wrap="square" rtlCol="0">
            <a:spAutoFit/>
          </a:bodyPr>
          <a:lstStyle/>
          <a:p>
            <a:pPr algn="ctr"/>
            <a:r>
              <a:rPr lang="ru-RU" sz="2400" b="1" dirty="0" smtClean="0">
                <a:solidFill>
                  <a:schemeClr val="bg1"/>
                </a:solidFill>
              </a:rPr>
              <a:t>Приговор  репродуктивному </a:t>
            </a:r>
          </a:p>
          <a:p>
            <a:pPr algn="ctr"/>
            <a:r>
              <a:rPr lang="ru-RU" sz="2400" b="1" dirty="0" smtClean="0">
                <a:solidFill>
                  <a:schemeClr val="bg1"/>
                </a:solidFill>
              </a:rPr>
              <a:t>методологическому подходу  в образовании</a:t>
            </a:r>
            <a:endParaRPr lang="ru-RU" sz="2400" dirty="0"/>
          </a:p>
        </p:txBody>
      </p:sp>
    </p:spTree>
    <p:extLst>
      <p:ext uri="{BB962C8B-B14F-4D97-AF65-F5344CB8AC3E}">
        <p14:creationId xmlns:p14="http://schemas.microsoft.com/office/powerpoint/2010/main" xmlns="" val="3923015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3568" y="476672"/>
            <a:ext cx="7772400" cy="1224136"/>
          </a:xfrm>
          <a:solidFill>
            <a:schemeClr val="accent3">
              <a:lumMod val="40000"/>
              <a:lumOff val="60000"/>
            </a:schemeClr>
          </a:solidFill>
        </p:spPr>
        <p:txBody>
          <a:bodyPr>
            <a:normAutofit/>
          </a:bodyPr>
          <a:lstStyle/>
          <a:p>
            <a:r>
              <a:rPr lang="ru-RU" sz="2800" b="1" dirty="0" smtClean="0">
                <a:solidFill>
                  <a:srgbClr val="FF0000"/>
                </a:solidFill>
              </a:rPr>
              <a:t>Предлагаю для анализа посмотреть видеоролик «Буревестник»</a:t>
            </a:r>
            <a:endParaRPr lang="ru-RU" sz="2800" b="1" dirty="0">
              <a:solidFill>
                <a:srgbClr val="FF0000"/>
              </a:solidFill>
            </a:endParaRPr>
          </a:p>
        </p:txBody>
      </p:sp>
      <p:sp>
        <p:nvSpPr>
          <p:cNvPr id="5" name="Подзаголовок 4"/>
          <p:cNvSpPr>
            <a:spLocks noGrp="1"/>
          </p:cNvSpPr>
          <p:nvPr>
            <p:ph type="subTitle" idx="1"/>
          </p:nvPr>
        </p:nvSpPr>
        <p:spPr>
          <a:xfrm>
            <a:off x="1403648" y="4005064"/>
            <a:ext cx="6400800" cy="1919064"/>
          </a:xfrm>
          <a:solidFill>
            <a:srgbClr val="FCD9BC"/>
          </a:solidFill>
        </p:spPr>
        <p:txBody>
          <a:bodyPr>
            <a:normAutofit/>
          </a:bodyPr>
          <a:lstStyle/>
          <a:p>
            <a:r>
              <a:rPr lang="ru-RU" sz="2400" b="1" dirty="0" smtClean="0">
                <a:solidFill>
                  <a:schemeClr val="accent3">
                    <a:lumMod val="50000"/>
                  </a:schemeClr>
                </a:solidFill>
              </a:rPr>
              <a:t>Обеспечивается ли при репродуктивном подходе учение школьников?</a:t>
            </a:r>
          </a:p>
          <a:p>
            <a:endParaRPr lang="ru-RU" sz="1000" b="1" dirty="0" smtClean="0">
              <a:solidFill>
                <a:schemeClr val="accent3">
                  <a:lumMod val="50000"/>
                </a:schemeClr>
              </a:solidFill>
            </a:endParaRPr>
          </a:p>
          <a:p>
            <a:r>
              <a:rPr lang="ru-RU" sz="2400" b="1" dirty="0" smtClean="0">
                <a:solidFill>
                  <a:srgbClr val="C00000"/>
                </a:solidFill>
              </a:rPr>
              <a:t>Удаётся ли организовать  учебный процесс учителю?</a:t>
            </a:r>
            <a:endParaRPr lang="ru-RU" sz="2400" b="1" dirty="0">
              <a:solidFill>
                <a:srgbClr val="C00000"/>
              </a:solidFill>
            </a:endParaRPr>
          </a:p>
        </p:txBody>
      </p:sp>
      <p:pic>
        <p:nvPicPr>
          <p:cNvPr id="6" name="Picture 6" descr="j030549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419872" y="1988840"/>
            <a:ext cx="2160240" cy="18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894779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323528" y="404664"/>
            <a:ext cx="8496944" cy="1728192"/>
          </a:xfrm>
          <a:solidFill>
            <a:schemeClr val="accent3">
              <a:lumMod val="50000"/>
            </a:schemeClr>
          </a:solidFill>
        </p:spPr>
        <p:txBody>
          <a:bodyPr>
            <a:normAutofit fontScale="90000"/>
          </a:bodyPr>
          <a:lstStyle/>
          <a:p>
            <a:r>
              <a:rPr lang="ru-RU" altLang="ru-RU" sz="2700" b="1" dirty="0" smtClean="0">
                <a:solidFill>
                  <a:schemeClr val="bg1"/>
                </a:solidFill>
              </a:rPr>
              <a:t>Для </a:t>
            </a:r>
            <a:r>
              <a:rPr lang="ru-RU" altLang="ru-RU" sz="2700" b="1" dirty="0">
                <a:solidFill>
                  <a:schemeClr val="bg1"/>
                </a:solidFill>
              </a:rPr>
              <a:t>достижения цели обновляющейся системы образования требуется  кардинально  изменить к</a:t>
            </a:r>
            <a:r>
              <a:rPr lang="ru-RU" altLang="ru-RU" sz="2700" b="1" i="1" dirty="0">
                <a:solidFill>
                  <a:schemeClr val="bg1"/>
                </a:solidFill>
              </a:rPr>
              <a:t>ачество психологических условий в педагогических процессах</a:t>
            </a:r>
            <a:r>
              <a:rPr lang="ru-RU" altLang="ru-RU" sz="2700" b="1" i="1" dirty="0" smtClean="0">
                <a:solidFill>
                  <a:schemeClr val="bg1"/>
                </a:solidFill>
              </a:rPr>
              <a:t>,</a:t>
            </a:r>
            <a:br>
              <a:rPr lang="ru-RU" altLang="ru-RU" sz="2700" b="1" i="1" dirty="0" smtClean="0">
                <a:solidFill>
                  <a:schemeClr val="bg1"/>
                </a:solidFill>
              </a:rPr>
            </a:br>
            <a:r>
              <a:rPr lang="ru-RU" altLang="ru-RU" sz="2700" b="1" i="1" dirty="0" smtClean="0">
                <a:solidFill>
                  <a:schemeClr val="bg1"/>
                </a:solidFill>
              </a:rPr>
              <a:t> обеспечить  ориентацию </a:t>
            </a:r>
            <a:r>
              <a:rPr lang="ru-RU" altLang="ru-RU" sz="2700" b="1" i="1" dirty="0">
                <a:solidFill>
                  <a:schemeClr val="bg1"/>
                </a:solidFill>
              </a:rPr>
              <a:t>на </a:t>
            </a:r>
            <a:r>
              <a:rPr lang="ru-RU" altLang="ru-RU" sz="2700" b="1" i="1" dirty="0" smtClean="0">
                <a:solidFill>
                  <a:schemeClr val="bg1"/>
                </a:solidFill>
              </a:rPr>
              <a:t>развитие учащихся </a:t>
            </a:r>
            <a:endParaRPr lang="ru-RU" sz="2400" dirty="0">
              <a:solidFill>
                <a:schemeClr val="bg1"/>
              </a:solidFill>
            </a:endParaRPr>
          </a:p>
        </p:txBody>
      </p:sp>
      <p:sp>
        <p:nvSpPr>
          <p:cNvPr id="5" name="Подзаголовок 4"/>
          <p:cNvSpPr>
            <a:spLocks noGrp="1"/>
          </p:cNvSpPr>
          <p:nvPr>
            <p:ph type="subTitle" idx="1"/>
          </p:nvPr>
        </p:nvSpPr>
        <p:spPr>
          <a:xfrm>
            <a:off x="1691680" y="4437112"/>
            <a:ext cx="5976664" cy="1991072"/>
          </a:xfrm>
          <a:solidFill>
            <a:srgbClr val="FFFF00"/>
          </a:solidFill>
        </p:spPr>
        <p:txBody>
          <a:bodyPr>
            <a:normAutofit/>
          </a:bodyPr>
          <a:lstStyle/>
          <a:p>
            <a:r>
              <a:rPr lang="ru-RU" sz="2400" b="1" dirty="0" smtClean="0">
                <a:solidFill>
                  <a:schemeClr val="accent3">
                    <a:lumMod val="50000"/>
                  </a:schemeClr>
                </a:solidFill>
              </a:rPr>
              <a:t>Изменение психологических условий повлечёт за собой реорганизацию  организационно дидактических условий, которые представлены в требованиях к основной образовательной программе</a:t>
            </a:r>
            <a:endParaRPr lang="ru-RU" sz="2400" b="1" dirty="0">
              <a:solidFill>
                <a:schemeClr val="accent3">
                  <a:lumMod val="50000"/>
                </a:schemeClr>
              </a:solidFill>
            </a:endParaRPr>
          </a:p>
        </p:txBody>
      </p:sp>
      <p:pic>
        <p:nvPicPr>
          <p:cNvPr id="5122" name="Picture 2" descr="C:\Documents and Settings\Галина\Рабочий стол\каотинки оц.Д\рис 20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67000" y="2276872"/>
            <a:ext cx="3810000" cy="2016224"/>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94116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1039</Words>
  <Application>Microsoft Office PowerPoint</Application>
  <PresentationFormat>Экран (4:3)</PresentationFormat>
  <Paragraphs>182</Paragraphs>
  <Slides>22</Slides>
  <Notes>5</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22</vt:i4>
      </vt:variant>
    </vt:vector>
  </HeadingPairs>
  <TitlesOfParts>
    <vt:vector size="24" baseType="lpstr">
      <vt:lpstr>Тема Office</vt:lpstr>
      <vt:lpstr>Документ звукозаписи</vt:lpstr>
      <vt:lpstr>Концептуальное положение ФГОС – переход на деятельностный подход в образовании,  деятельностное построение образовательных стандартов, деятельностное обучение и воспитание учащихся</vt:lpstr>
      <vt:lpstr>Слайд 2</vt:lpstr>
      <vt:lpstr>Почему подход называется репродуктивным? В его основе действия по образцу учителя или учебника Пересказ – по плану, решение задач по формуле,  написание слов по выученному правилу и т.п.</vt:lpstr>
      <vt:lpstr>Освоение знаний в процессе информирования учащихся</vt:lpstr>
      <vt:lpstr>Слайд 5</vt:lpstr>
      <vt:lpstr>Педагогическая результативность применения репродуктивного   обучения</vt:lpstr>
      <vt:lpstr>Слайд 7</vt:lpstr>
      <vt:lpstr>Предлагаю для анализа посмотреть видеоролик «Буревестник»</vt:lpstr>
      <vt:lpstr>Для достижения цели обновляющейся системы образования требуется  кардинально  изменить качество психологических условий в педагогических процессах,  обеспечить  ориентацию на развитие учащихся </vt:lpstr>
      <vt:lpstr>Что такое деятельность?</vt:lpstr>
      <vt:lpstr>Деятельностный подход в образовании – предполагает  включённость учащихся в  учебную  деятельность</vt:lpstr>
      <vt:lpstr>Реализация  деятельностного  обучения требует освоения учащимися УУД, универсальные действия – общекультурные компетенции формируются только в процессе активных самостоятельных действий учащихся</vt:lpstr>
      <vt:lpstr>Как  различить  методологические  подходы  в образовании?</vt:lpstr>
      <vt:lpstr>Три базовых фундаментальных психологических основания  в педагогических процессах:</vt:lpstr>
      <vt:lpstr>Слайд 15</vt:lpstr>
      <vt:lpstr>Два  альтернативных  подхода – две стратегии обучения,  две группы альтернативных педагогических  технологий</vt:lpstr>
      <vt:lpstr>Результат  применения  альтернативных   педагогических  технологий</vt:lpstr>
      <vt:lpstr>Два методологических подхода в образовании: репродуктивный и деятельностный </vt:lpstr>
      <vt:lpstr>Урок «Частицы»  2 класс гимназия № 44  город Тверь</vt:lpstr>
      <vt:lpstr>1. Блочно-модульное построение учебного содержания    2. Деятельностное обучение  50х50    3. Главное не формулировка нового понятия, а условия его применения </vt:lpstr>
      <vt:lpstr>Вывод:</vt:lpstr>
      <vt:lpstr>Спасибо за внимание !</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Галина</dc:creator>
  <cp:lastModifiedBy>user</cp:lastModifiedBy>
  <cp:revision>11</cp:revision>
  <dcterms:created xsi:type="dcterms:W3CDTF">2016-02-21T11:09:49Z</dcterms:created>
  <dcterms:modified xsi:type="dcterms:W3CDTF">2016-02-24T18:50:06Z</dcterms:modified>
</cp:coreProperties>
</file>