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8" r:id="rId5"/>
    <p:sldId id="264" r:id="rId6"/>
    <p:sldId id="272" r:id="rId7"/>
    <p:sldId id="274" r:id="rId8"/>
    <p:sldId id="275" r:id="rId9"/>
    <p:sldId id="276" r:id="rId10"/>
    <p:sldId id="277" r:id="rId11"/>
    <p:sldId id="266" r:id="rId12"/>
    <p:sldId id="260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00FF"/>
    <a:srgbClr val="00CC99"/>
    <a:srgbClr val="3399FF"/>
    <a:srgbClr val="6B6B6B"/>
    <a:srgbClr val="8E8E8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21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!</c:v>
                </c:pt>
              </c:strCache>
            </c:strRef>
          </c:tx>
          <c:dLbls>
            <c:dLbl>
              <c:idx val="2"/>
              <c:layout>
                <c:manualLayout>
                  <c:x val="0"/>
                  <c:y val="1.7543859649122823E-2"/>
                </c:manualLayout>
              </c:layout>
              <c:showVal val="1"/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Уметь выявлять информацию из сплошного текста</c:v>
                </c:pt>
                <c:pt idx="1">
                  <c:v> Уметь выявлять информацию из рисунков</c:v>
                </c:pt>
                <c:pt idx="2">
                  <c:v> Уметь кодировать информацию </c:v>
                </c:pt>
                <c:pt idx="3">
                  <c:v> Уметь делить коды по способам кодирования </c:v>
                </c:pt>
                <c:pt idx="4">
                  <c:v>Уметь работать в паре</c:v>
                </c:pt>
                <c:pt idx="5">
                  <c:v>Уметь составить синквейн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0.21428571428571427</c:v>
                </c:pt>
                <c:pt idx="1">
                  <c:v>0.14285714285714285</c:v>
                </c:pt>
                <c:pt idx="2">
                  <c:v>0.35714285714285715</c:v>
                </c:pt>
                <c:pt idx="3">
                  <c:v>7.1428571428571425E-2</c:v>
                </c:pt>
                <c:pt idx="4">
                  <c:v>7.1428571428571425E-2</c:v>
                </c:pt>
                <c:pt idx="5">
                  <c:v>0.14285714285714285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?</c:v>
                </c:pt>
              </c:strCache>
            </c:strRef>
          </c:tx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Уметь выявлять информацию из сплошного текста</c:v>
                </c:pt>
                <c:pt idx="1">
                  <c:v> Уметь выявлять информацию из рисунков</c:v>
                </c:pt>
                <c:pt idx="2">
                  <c:v> Уметь кодировать информацию </c:v>
                </c:pt>
                <c:pt idx="3">
                  <c:v> Уметь делить коды по способам кодирования </c:v>
                </c:pt>
                <c:pt idx="4">
                  <c:v>Уметь работать в паре</c:v>
                </c:pt>
                <c:pt idx="5">
                  <c:v>Уметь составить синквейн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0.2857142857142857</c:v>
                </c:pt>
                <c:pt idx="1">
                  <c:v>7.1428571428571425E-2</c:v>
                </c:pt>
                <c:pt idx="2">
                  <c:v>0.14285714285714285</c:v>
                </c:pt>
                <c:pt idx="3">
                  <c:v>0.21428571428571427</c:v>
                </c:pt>
                <c:pt idx="4">
                  <c:v>0.14285714285714285</c:v>
                </c:pt>
                <c:pt idx="5">
                  <c:v>0.14285714285714285</c:v>
                </c:pt>
              </c:numCache>
            </c:numRef>
          </c:val>
        </c:ser>
        <c:axId val="99772672"/>
        <c:axId val="101635584"/>
      </c:barChart>
      <c:catAx>
        <c:axId val="9977267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01635584"/>
        <c:crosses val="autoZero"/>
        <c:auto val="1"/>
        <c:lblAlgn val="ctr"/>
        <c:lblOffset val="100"/>
      </c:catAx>
      <c:valAx>
        <c:axId val="101635584"/>
        <c:scaling>
          <c:orientation val="minMax"/>
        </c:scaling>
        <c:delete val="1"/>
        <c:axPos val="l"/>
        <c:majorGridlines/>
        <c:numFmt formatCode="0%" sourceLinked="1"/>
        <c:tickLblPos val="nextTo"/>
        <c:crossAx val="99772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A22FD4-1B22-4BAE-AC87-48BDF002C939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1F481F-C163-4514-A21B-E302B8BAC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E36B97-BE20-4D42-961B-501D407F7F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F7AB-AACD-4BD0-82F0-CAC5AAC7FCFC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37919-57D7-47EE-843B-79DA013C6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D00B-13B1-4D86-A50E-1D49FAFE1342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A00EB-192F-46A1-8D5A-5F80C3C85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ECF99-4390-4FE3-8FD4-F52C72E2D004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ED7C2-F206-425C-BFC8-270FE17F9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41F23-067E-4090-AD5F-C1AB62959A56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3FCB-09F7-42D4-A604-84F903AF4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8DD1-E1ED-4334-BD96-A5B98486C509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C47F-7EBF-46A5-A7D0-A1598FA99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8AC37-984A-4DD9-A9BB-DB7B23C5F46D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18A69-D0CA-41B5-94B0-ECCEEEB23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7D90-5BAC-4539-B485-B6072DC8B4C1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55BC0-E54D-4D99-B159-E6A2ACFA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A0C4-2F1B-428A-81ED-467DAB0FAAD2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2F1F9-2D83-4C37-B51B-68707E0A0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51B6-CF45-44A5-864B-BFC4DB630398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47B8-D615-4283-9AC4-A61A21CA5A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13738-20FF-4DFD-B118-BF61744C2D44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EA571-CA8B-46E0-835E-9511F8F34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2E67B-FBC3-4DEA-8407-1153BE331ACD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80493-D7E5-47D5-A07F-2BD6EB79A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91965-F483-4AF5-9BA4-C30202DFF109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EA60-8FDA-47ED-AEB3-57FEAAF46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41682D-58D2-495B-8243-F544F038B549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9BFC0D-6513-44AF-87B2-C6CF31589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eryazeva.computermath.ru/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informatics.computermath.ru/elearning/codes/igraRegata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>
          <a:xfrm>
            <a:off x="611188" y="1916113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b="1" i="1" dirty="0" smtClean="0"/>
              <a:t>В мире кодов. Способы кодирования информации</a:t>
            </a:r>
            <a:endParaRPr lang="ru-RU" sz="4000" b="1" dirty="0" smtClean="0">
              <a:solidFill>
                <a:srgbClr val="0066FF"/>
              </a:solidFill>
            </a:endParaRPr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3429000"/>
            <a:ext cx="6943725" cy="11303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2"/>
                </a:solidFill>
              </a:rPr>
              <a:t> урок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информатики в 5 классе</a:t>
            </a:r>
          </a:p>
          <a:p>
            <a:pPr eaLnBrk="1" hangingPunct="1"/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1763713" y="908050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  <a:latin typeface="Times New Roman" pitchFamily="18" charset="0"/>
              </a:rPr>
              <a:t>Республика Карелия, г. Петрозаводск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348038" y="6165850"/>
            <a:ext cx="2519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itchFamily="18" charset="0"/>
              </a:rPr>
              <a:t>2016 </a:t>
            </a:r>
            <a:r>
              <a:rPr lang="ru-RU" sz="2000" b="1" dirty="0">
                <a:solidFill>
                  <a:srgbClr val="000066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1547813" y="4143380"/>
            <a:ext cx="66675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Автор: Андреева Татьяна Викторовна,</a:t>
            </a:r>
            <a:r>
              <a:rPr lang="ru-RU" dirty="0">
                <a:solidFill>
                  <a:srgbClr val="898989"/>
                </a:solidFill>
                <a:latin typeface="Calibri" pitchFamily="34" charset="0"/>
              </a:rPr>
              <a:t> </a:t>
            </a:r>
            <a:endParaRPr lang="ru-RU" dirty="0" smtClean="0">
              <a:solidFill>
                <a:srgbClr val="898989"/>
              </a:solidFill>
              <a:latin typeface="Calibri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</a:rPr>
              <a:t>учитель 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информатики и ИКТ,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МБОУ «Средняя школа №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</a:rPr>
              <a:t>42 с углубленным изучением отдельных предметов»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 l="17681" t="48755" r="75613" b="40149"/>
          <a:stretch>
            <a:fillRect/>
          </a:stretch>
        </p:blipFill>
        <p:spPr bwMode="auto">
          <a:xfrm>
            <a:off x="8143900" y="7141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1"/>
          <p:cNvGraphicFramePr>
            <a:graphicFrameLocks noGrp="1"/>
          </p:cNvGraphicFramePr>
          <p:nvPr/>
        </p:nvGraphicFramePr>
        <p:xfrm>
          <a:off x="785786" y="1000108"/>
          <a:ext cx="8072494" cy="2429967"/>
        </p:xfrm>
        <a:graphic>
          <a:graphicData uri="http://schemas.openxmlformats.org/drawingml/2006/table">
            <a:tbl>
              <a:tblPr/>
              <a:tblGrid>
                <a:gridCol w="1714511"/>
                <a:gridCol w="3214710"/>
                <a:gridCol w="3143273"/>
              </a:tblGrid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Цвет и форма  обуви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Образ действия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Действия ученика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Ученик выражает свои чувства к рассматриваемой ситуации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Рефлексия: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написание синквейна;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маркировка умений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21698"/>
            <a:ext cx="1285884" cy="70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3"/>
          <a:srcRect l="17681" t="48755" r="75613" b="40149"/>
          <a:stretch>
            <a:fillRect/>
          </a:stretch>
        </p:blipFill>
        <p:spPr bwMode="auto">
          <a:xfrm>
            <a:off x="8143900" y="7141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G_07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500438"/>
            <a:ext cx="2357422" cy="1768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6013" y="214290"/>
            <a:ext cx="6929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66FF"/>
                </a:solidFill>
                <a:latin typeface="Calibri" pitchFamily="34" charset="0"/>
              </a:rPr>
              <a:t>Шесть пар обуви образа </a:t>
            </a:r>
            <a:r>
              <a:rPr lang="ru-RU" sz="2800" b="1" dirty="0" smtClean="0">
                <a:solidFill>
                  <a:srgbClr val="0066FF"/>
                </a:solidFill>
                <a:latin typeface="Calibri" pitchFamily="34" charset="0"/>
              </a:rPr>
              <a:t>действия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15000" t="3333" r="16562" b="4166"/>
          <a:stretch>
            <a:fillRect/>
          </a:stretch>
        </p:blipFill>
        <p:spPr bwMode="auto">
          <a:xfrm>
            <a:off x="1857356" y="4643446"/>
            <a:ext cx="2714644" cy="206387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Рисунок 10" descr="IMG_07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8962" y="5081004"/>
            <a:ext cx="1785951" cy="1339463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/>
        </p:nvGraphicFramePr>
        <p:xfrm>
          <a:off x="4500562" y="3714752"/>
          <a:ext cx="4357718" cy="1814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900113" y="765175"/>
            <a:ext cx="700405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66FF"/>
                </a:solidFill>
                <a:latin typeface="Calibri" pitchFamily="34" charset="0"/>
              </a:rPr>
              <a:t>Инструменты оценивания хода и результата </a:t>
            </a:r>
            <a:r>
              <a:rPr lang="ru-RU" sz="2800" b="1" dirty="0" smtClean="0">
                <a:solidFill>
                  <a:srgbClr val="0066FF"/>
                </a:solidFill>
                <a:latin typeface="Calibri" pitchFamily="34" charset="0"/>
              </a:rPr>
              <a:t>урока:</a:t>
            </a:r>
            <a:endParaRPr lang="ru-RU" sz="2800" b="1" dirty="0">
              <a:solidFill>
                <a:srgbClr val="0066FF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</a:rPr>
              <a:t>Наличие внутреннего образовательного продукта учебной деятельности: сформулированные учениками цели обучения, составленные планы действий, найденные способы кодирования информации, рефлексивные суждения, самооценки</a:t>
            </a:r>
          </a:p>
          <a:p>
            <a:pPr>
              <a:buFontTx/>
              <a:buChar char="•"/>
            </a:pP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</a:rPr>
              <a:t>Наличие </a:t>
            </a:r>
            <a:r>
              <a:rPr lang="ru-RU" sz="2400" b="1" dirty="0" err="1">
                <a:solidFill>
                  <a:schemeClr val="tx2"/>
                </a:solidFill>
                <a:latin typeface="Calibri" pitchFamily="34" charset="0"/>
              </a:rPr>
              <a:t>субъект-субъектного</a:t>
            </a: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 взаимодействия</a:t>
            </a:r>
          </a:p>
          <a:p>
            <a:pPr>
              <a:buFontTx/>
              <a:buChar char="•"/>
            </a:pP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Рефлексия 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</a:rPr>
              <a:t>действий</a:t>
            </a:r>
            <a:endParaRPr lang="ru-RU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17681" t="48755" r="75613" b="40149"/>
          <a:stretch>
            <a:fillRect/>
          </a:stretch>
        </p:blipFill>
        <p:spPr bwMode="auto">
          <a:xfrm>
            <a:off x="8143900" y="7141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827088" y="188913"/>
            <a:ext cx="78486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66FF"/>
                </a:solidFill>
                <a:latin typeface="Calibri" pitchFamily="34" charset="0"/>
              </a:rPr>
              <a:t>Личностные результаты обучения: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познавательный интерес через содержание (использование различных кодов) и организацию деятельности (работа в парах, мини-игра - соревнование)</a:t>
            </a:r>
            <a:endParaRPr lang="ru-RU" sz="24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2800" b="1" dirty="0">
                <a:solidFill>
                  <a:srgbClr val="0066FF"/>
                </a:solidFill>
                <a:latin typeface="Calibri" pitchFamily="34" charset="0"/>
              </a:rPr>
              <a:t>Предметные результаты обучения: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</a:rPr>
              <a:t>Знать: 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понятие код, кодирование, декодирование информации;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</a:rPr>
              <a:t>Уметь: 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кодировать и декодировать информацию, используя простейшие коды; применять понятия в знакомой и в новой ситуации.</a:t>
            </a:r>
            <a:endParaRPr lang="ru-RU" sz="2400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sz="2800" b="1" dirty="0">
                <a:solidFill>
                  <a:srgbClr val="0066FF"/>
                </a:solidFill>
                <a:latin typeface="Calibri" pitchFamily="34" charset="0"/>
              </a:rPr>
              <a:t>Метапредметные результаты обучения</a:t>
            </a:r>
            <a:r>
              <a:rPr lang="ru-RU" sz="2800" b="1" dirty="0" smtClean="0">
                <a:solidFill>
                  <a:srgbClr val="0066FF"/>
                </a:solidFill>
                <a:latin typeface="Calibri" pitchFamily="34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</a:rPr>
              <a:t>уметь самостоятельно планировать пути достижения целей; соотносить свои действия с планируемыми результатами.</a:t>
            </a:r>
            <a:endParaRPr lang="ru-RU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7681" t="48755" r="75613" b="40149"/>
          <a:stretch>
            <a:fillRect/>
          </a:stretch>
        </p:blipFill>
        <p:spPr bwMode="auto">
          <a:xfrm>
            <a:off x="8143900" y="7141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453987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Спасибо за внимание!</a:t>
            </a:r>
            <a:endParaRPr lang="ru-RU" sz="54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7681" t="48755" r="75613" b="40149"/>
          <a:stretch>
            <a:fillRect/>
          </a:stretch>
        </p:blipFill>
        <p:spPr bwMode="auto">
          <a:xfrm>
            <a:off x="8143900" y="7141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700118" y="773113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0066FF"/>
                </a:solidFill>
              </a:rPr>
              <a:t>Тема урока: </a:t>
            </a:r>
            <a:r>
              <a:rPr lang="ru-RU" sz="2800" b="1" dirty="0" smtClean="0">
                <a:solidFill>
                  <a:schemeClr val="tx2"/>
                </a:solidFill>
                <a:latin typeface="Calibri" pitchFamily="34" charset="0"/>
                <a:ea typeface="+mn-ea"/>
                <a:cs typeface="Times New Roman" pitchFamily="18" charset="0"/>
              </a:rPr>
              <a:t>В мире кодов. Способы кодирования информации </a:t>
            </a:r>
            <a:endParaRPr lang="ru-RU" sz="2400" b="1" dirty="0" smtClean="0">
              <a:solidFill>
                <a:schemeClr val="tx2"/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611188" y="2214554"/>
            <a:ext cx="8229600" cy="2868613"/>
          </a:xfrm>
        </p:spPr>
        <p:txBody>
          <a:bodyPr/>
          <a:lstStyle/>
          <a:p>
            <a:pPr indent="19050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Цели урока (для обучающегося):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Предметная: 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знать понятия код, кодирование и декодирование на уровне понимания и применения знаний в знакомой и новой ситуациях. Уметь перекодировать информацию из одной пространственно-графической или знаково-символической формы в другую.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Метапредметная:  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уметь самостоятельно планировать пути достижения целей; соотносить свои действия с планируемыми результатами.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7681" t="48755" r="75613" b="40149"/>
          <a:stretch>
            <a:fillRect/>
          </a:stretch>
        </p:blipFill>
        <p:spPr bwMode="auto">
          <a:xfrm>
            <a:off x="8143900" y="7141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17681" t="48755" r="75613" b="40149"/>
          <a:stretch>
            <a:fillRect/>
          </a:stretch>
        </p:blipFill>
        <p:spPr bwMode="auto">
          <a:xfrm>
            <a:off x="8143900" y="7141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827088" y="71414"/>
            <a:ext cx="7704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66FF"/>
                </a:solidFill>
                <a:latin typeface="Calibri" pitchFamily="34" charset="0"/>
              </a:rPr>
              <a:t>Сценарий </a:t>
            </a:r>
            <a:r>
              <a:rPr lang="ru-RU" sz="2800" b="1" dirty="0" smtClean="0">
                <a:solidFill>
                  <a:srgbClr val="0066FF"/>
                </a:solidFill>
                <a:latin typeface="Calibri" pitchFamily="34" charset="0"/>
              </a:rPr>
              <a:t>урока:</a:t>
            </a:r>
            <a:r>
              <a:rPr lang="ru-RU" sz="2800" dirty="0" smtClean="0">
                <a:solidFill>
                  <a:srgbClr val="0066FF"/>
                </a:solidFill>
                <a:latin typeface="Calibri" pitchFamily="34" charset="0"/>
              </a:rPr>
              <a:t> </a:t>
            </a:r>
            <a:endParaRPr lang="ru-RU" sz="2800" dirty="0">
              <a:solidFill>
                <a:srgbClr val="0066FF"/>
              </a:solidFill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038" y="620678"/>
          <a:ext cx="7958118" cy="592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1751"/>
                <a:gridCol w="1806367"/>
              </a:tblGrid>
              <a:tr h="571506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Структурные</a:t>
                      </a:r>
                      <a:r>
                        <a:rPr lang="ru-RU" sz="1900" baseline="0" dirty="0" smtClean="0"/>
                        <a:t> компоненты урока</a:t>
                      </a:r>
                      <a:endParaRPr lang="ru-RU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Хронометраж времени</a:t>
                      </a:r>
                      <a:endParaRPr lang="ru-RU" sz="1900" dirty="0"/>
                    </a:p>
                  </a:txBody>
                  <a:tcPr anchor="ctr"/>
                </a:tc>
              </a:tr>
              <a:tr h="574368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rgbClr val="0066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1. Организационный</a:t>
                      </a:r>
                      <a:endParaRPr lang="ru-RU" sz="1900" b="1" kern="1200" dirty="0" smtClean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1 мин.</a:t>
                      </a:r>
                      <a:endParaRPr lang="ru-RU" sz="1900" dirty="0"/>
                    </a:p>
                  </a:txBody>
                  <a:tcPr anchor="ctr"/>
                </a:tc>
              </a:tr>
              <a:tr h="577230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0066FF"/>
                          </a:solidFill>
                          <a:latin typeface="Calibri" pitchFamily="34" charset="0"/>
                        </a:rPr>
                        <a:t>2.</a:t>
                      </a:r>
                      <a:r>
                        <a:rPr lang="ru-RU" sz="19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900" b="1" kern="1200" dirty="0" smtClean="0">
                          <a:solidFill>
                            <a:srgbClr val="0066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Мотивационный</a:t>
                      </a:r>
                      <a:endParaRPr lang="ru-RU" sz="19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3 мин.</a:t>
                      </a:r>
                      <a:endParaRPr lang="ru-RU" sz="1900" dirty="0"/>
                    </a:p>
                  </a:txBody>
                  <a:tcPr anchor="ctr"/>
                </a:tc>
              </a:tr>
              <a:tr h="437216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rgbClr val="0066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3. Целевой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5 мин.</a:t>
                      </a:r>
                      <a:endParaRPr lang="ru-RU" sz="1900" dirty="0"/>
                    </a:p>
                  </a:txBody>
                  <a:tcPr anchor="ctr"/>
                </a:tc>
              </a:tr>
              <a:tr h="634354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rgbClr val="0066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4. Планирование учащимися способов достижения намеченной цели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solidFill>
                            <a:schemeClr val="tx2"/>
                          </a:solidFill>
                          <a:latin typeface="Calibri" pitchFamily="34" charset="0"/>
                        </a:rPr>
                        <a:t>2 мин.</a:t>
                      </a:r>
                      <a:endParaRPr lang="ru-RU" sz="1900" dirty="0"/>
                    </a:p>
                  </a:txBody>
                  <a:tcPr anchor="ctr"/>
                </a:tc>
              </a:tr>
              <a:tr h="637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rgbClr val="0066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5. Изучение нового материала и обеспечение планируемого результата</a:t>
                      </a:r>
                      <a:endParaRPr lang="ru-RU" sz="1900" b="1" kern="1200" dirty="0">
                        <a:solidFill>
                          <a:srgbClr val="0066F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21 мин.</a:t>
                      </a:r>
                      <a:endParaRPr lang="ru-RU" sz="19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37216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rgbClr val="0066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6. Перенос знаний в новые условия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 мин.</a:t>
                      </a:r>
                      <a:endParaRPr lang="ru-RU" sz="19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37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rgbClr val="0066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7. Подведение итогов урока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 мин.</a:t>
                      </a:r>
                      <a:endParaRPr lang="ru-RU" sz="19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37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kern="1200" dirty="0" smtClean="0">
                          <a:solidFill>
                            <a:srgbClr val="0066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8. Рефлексия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1" kern="1200" dirty="0">
                        <a:solidFill>
                          <a:srgbClr val="0066F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 мин.</a:t>
                      </a:r>
                      <a:endParaRPr lang="ru-RU" sz="19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81354"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rgbClr val="0066FF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9. Домашнее задание</a:t>
                      </a:r>
                      <a:endParaRPr lang="ru-RU" sz="1900" b="1" kern="1200" dirty="0">
                        <a:solidFill>
                          <a:srgbClr val="0066FF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 мин.</a:t>
                      </a:r>
                      <a:endParaRPr lang="ru-RU" sz="19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Flot_b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151492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1" descr="Kor_b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214818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6013" y="260350"/>
            <a:ext cx="6929437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66FF"/>
                </a:solidFill>
                <a:latin typeface="Calibri" pitchFamily="34" charset="0"/>
              </a:rPr>
              <a:t>Шесть пар обуви образа действия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66FF"/>
                </a:solidFill>
                <a:latin typeface="Calibri" pitchFamily="34" charset="0"/>
              </a:rPr>
              <a:t>(Эдвард де </a:t>
            </a:r>
            <a:r>
              <a:rPr lang="ru-RU" sz="2800" b="1" dirty="0" err="1">
                <a:solidFill>
                  <a:srgbClr val="0066FF"/>
                </a:solidFill>
                <a:latin typeface="Calibri" pitchFamily="34" charset="0"/>
              </a:rPr>
              <a:t>Боно</a:t>
            </a:r>
            <a:r>
              <a:rPr lang="ru-RU" sz="2800" b="1" dirty="0">
                <a:solidFill>
                  <a:srgbClr val="0066FF"/>
                </a:solidFill>
                <a:latin typeface="Calibri" pitchFamily="34" charset="0"/>
              </a:rPr>
              <a:t>)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7430" t="44655" r="33240" b="28622"/>
          <a:stretch>
            <a:fillRect/>
          </a:stretch>
        </p:blipFill>
        <p:spPr bwMode="auto">
          <a:xfrm>
            <a:off x="6643702" y="1071546"/>
            <a:ext cx="1214446" cy="130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29050" t="41592" r="45810" b="26457"/>
          <a:stretch>
            <a:fillRect/>
          </a:stretch>
        </p:blipFill>
        <p:spPr bwMode="auto">
          <a:xfrm>
            <a:off x="4572000" y="4214818"/>
            <a:ext cx="1079090" cy="170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2500306"/>
            <a:ext cx="146214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4214818"/>
            <a:ext cx="1714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8"/>
          <a:srcRect l="17681" t="48755" r="75613" b="40149"/>
          <a:stretch>
            <a:fillRect/>
          </a:stretch>
        </p:blipFill>
        <p:spPr bwMode="auto">
          <a:xfrm>
            <a:off x="8143900" y="7141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57224" y="2786058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Флотские фирменные ботинки. Цвет синий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8" y="235743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Оранжевые резиновые сапоги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6182" y="3643314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Серые кроссовки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4414" y="521495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Розовые тапочки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6182" y="6000768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Пурпурные наездничьи сапоги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0826" y="500063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Коричневые рабочие ботинки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2" name="Text Box 101"/>
          <p:cNvSpPr txBox="1">
            <a:spLocks noChangeArrowheads="1"/>
          </p:cNvSpPr>
          <p:nvPr/>
        </p:nvSpPr>
        <p:spPr bwMode="auto">
          <a:xfrm>
            <a:off x="714349" y="3357562"/>
            <a:ext cx="2643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solidFill>
                  <a:srgbClr val="0066FF"/>
                </a:solidFill>
                <a:latin typeface="Calibri" pitchFamily="34" charset="0"/>
              </a:rPr>
              <a:t>Фотосюжет</a:t>
            </a:r>
            <a:endParaRPr lang="ru-RU" sz="2400" b="1" dirty="0">
              <a:solidFill>
                <a:srgbClr val="0066FF"/>
              </a:solidFill>
              <a:latin typeface="Calibri" pitchFamily="34" charset="0"/>
            </a:endParaRPr>
          </a:p>
        </p:txBody>
      </p:sp>
      <p:pic>
        <p:nvPicPr>
          <p:cNvPr id="1026" name="Рисунок 1" descr="Image6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857628"/>
            <a:ext cx="1857388" cy="139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/>
          <a:srcRect l="17681" t="48755" r="75613" b="40149"/>
          <a:stretch>
            <a:fillRect/>
          </a:stretch>
        </p:blipFill>
        <p:spPr bwMode="auto">
          <a:xfrm>
            <a:off x="8143900" y="7141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Group 31"/>
          <p:cNvGraphicFramePr>
            <a:graphicFrameLocks noGrp="1"/>
          </p:cNvGraphicFramePr>
          <p:nvPr/>
        </p:nvGraphicFramePr>
        <p:xfrm>
          <a:off x="785786" y="857232"/>
          <a:ext cx="8072494" cy="2429967"/>
        </p:xfrm>
        <a:graphic>
          <a:graphicData uri="http://schemas.openxmlformats.org/drawingml/2006/table">
            <a:tbl>
              <a:tblPr/>
              <a:tblGrid>
                <a:gridCol w="1714511"/>
                <a:gridCol w="3214710"/>
                <a:gridCol w="3143273"/>
              </a:tblGrid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Цвет и форма  обуви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Образ действия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Действия ученика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Образ действия связан с разного рода исследованиями и сбором фактов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Получение информации из текста и изображений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857364"/>
            <a:ext cx="13906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/>
          <a:srcRect l="7969" t="24418" r="66250" b="46803"/>
          <a:stretch>
            <a:fillRect/>
          </a:stretch>
        </p:blipFill>
        <p:spPr bwMode="auto">
          <a:xfrm rot="20499061">
            <a:off x="4113665" y="4024623"/>
            <a:ext cx="2014407" cy="1208644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/>
          <a:srcRect l="39219" t="58721" r="35937" b="9883"/>
          <a:stretch>
            <a:fillRect/>
          </a:stretch>
        </p:blipFill>
        <p:spPr bwMode="auto">
          <a:xfrm rot="943597">
            <a:off x="6457389" y="3915998"/>
            <a:ext cx="1708597" cy="116055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/>
          <a:srcRect l="8281" t="62209" r="66875" b="5523"/>
          <a:stretch>
            <a:fillRect/>
          </a:stretch>
        </p:blipFill>
        <p:spPr bwMode="auto">
          <a:xfrm>
            <a:off x="5117640" y="4524095"/>
            <a:ext cx="1857388" cy="129666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2" name="Text Box 101"/>
          <p:cNvSpPr txBox="1">
            <a:spLocks noChangeArrowheads="1"/>
          </p:cNvSpPr>
          <p:nvPr/>
        </p:nvSpPr>
        <p:spPr bwMode="auto">
          <a:xfrm>
            <a:off x="3857620" y="3286124"/>
            <a:ext cx="3571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66FF"/>
                </a:solidFill>
                <a:latin typeface="Calibri" pitchFamily="34" charset="0"/>
              </a:rPr>
              <a:t>Карточки с заданиями</a:t>
            </a:r>
            <a:endParaRPr lang="ru-RU" sz="2400" b="1" dirty="0">
              <a:solidFill>
                <a:srgbClr val="0066FF"/>
              </a:solidFill>
              <a:latin typeface="Calibri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 l="11719" t="27907" r="62031" b="31977"/>
          <a:stretch>
            <a:fillRect/>
          </a:stretch>
        </p:blipFill>
        <p:spPr bwMode="auto">
          <a:xfrm rot="448772">
            <a:off x="7273712" y="4558257"/>
            <a:ext cx="1714512" cy="1408349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1116013" y="214290"/>
            <a:ext cx="6929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66FF"/>
                </a:solidFill>
                <a:latin typeface="Calibri" pitchFamily="34" charset="0"/>
              </a:rPr>
              <a:t>Шесть пар обуви образа </a:t>
            </a:r>
            <a:r>
              <a:rPr lang="ru-RU" sz="2800" b="1" dirty="0" smtClean="0">
                <a:solidFill>
                  <a:srgbClr val="0066FF"/>
                </a:solidFill>
                <a:latin typeface="Calibri" pitchFamily="34" charset="0"/>
              </a:rPr>
              <a:t>действия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4" name="Рисунок 1" descr="IMG_07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5214950"/>
            <a:ext cx="1928826" cy="142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2"/>
          <a:srcRect l="17681" t="48755" r="75613" b="40149"/>
          <a:stretch>
            <a:fillRect/>
          </a:stretch>
        </p:blipFill>
        <p:spPr bwMode="auto">
          <a:xfrm>
            <a:off x="8143900" y="7141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9250" r="14687" b="32500"/>
          <a:stretch>
            <a:fillRect/>
          </a:stretch>
        </p:blipFill>
        <p:spPr bwMode="auto">
          <a:xfrm>
            <a:off x="1714480" y="5143512"/>
            <a:ext cx="2411578" cy="1386023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17344" t="6666" r="13281" b="10833"/>
          <a:stretch>
            <a:fillRect/>
          </a:stretch>
        </p:blipFill>
        <p:spPr bwMode="auto">
          <a:xfrm>
            <a:off x="928661" y="3500438"/>
            <a:ext cx="2135923" cy="142876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graphicFrame>
        <p:nvGraphicFramePr>
          <p:cNvPr id="10" name="Group 31"/>
          <p:cNvGraphicFramePr>
            <a:graphicFrameLocks noGrp="1"/>
          </p:cNvGraphicFramePr>
          <p:nvPr/>
        </p:nvGraphicFramePr>
        <p:xfrm>
          <a:off x="785786" y="784719"/>
          <a:ext cx="8072494" cy="2429967"/>
        </p:xfrm>
        <a:graphic>
          <a:graphicData uri="http://schemas.openxmlformats.org/drawingml/2006/table">
            <a:tbl>
              <a:tblPr/>
              <a:tblGrid>
                <a:gridCol w="1714511"/>
                <a:gridCol w="3214710"/>
                <a:gridCol w="3143273"/>
              </a:tblGrid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Цвет и форма  обуви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Образ действия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Действия ученика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Ученик, «надевший» эту обувь, должен четко следовать инструкции или сам составить ее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Следование намеченного плана действий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3" descr="Flot_b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857364"/>
            <a:ext cx="11525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13125" t="6912" r="14218" b="1497"/>
          <a:stretch>
            <a:fillRect/>
          </a:stretch>
        </p:blipFill>
        <p:spPr bwMode="auto">
          <a:xfrm>
            <a:off x="5357818" y="3571876"/>
            <a:ext cx="2571768" cy="175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101"/>
          <p:cNvSpPr txBox="1">
            <a:spLocks noChangeArrowheads="1"/>
          </p:cNvSpPr>
          <p:nvPr/>
        </p:nvSpPr>
        <p:spPr bwMode="auto">
          <a:xfrm>
            <a:off x="4786314" y="3143248"/>
            <a:ext cx="3786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мини-игра - соревнование</a:t>
            </a:r>
            <a:endParaRPr lang="ru-RU" sz="2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6013" y="214290"/>
            <a:ext cx="6929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66FF"/>
                </a:solidFill>
                <a:latin typeface="Calibri" pitchFamily="34" charset="0"/>
              </a:rPr>
              <a:t>Шесть пар обуви образа </a:t>
            </a:r>
            <a:r>
              <a:rPr lang="ru-RU" sz="2800" b="1" dirty="0" smtClean="0">
                <a:solidFill>
                  <a:srgbClr val="0066FF"/>
                </a:solidFill>
                <a:latin typeface="Calibri" pitchFamily="34" charset="0"/>
              </a:rPr>
              <a:t>действия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4810" y="5429264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Ресурс: </a:t>
            </a:r>
            <a:r>
              <a:rPr lang="en-US" u="sng" dirty="0" smtClean="0">
                <a:hlinkClick r:id="rId7"/>
              </a:rPr>
              <a:t>http://</a:t>
            </a:r>
            <a:r>
              <a:rPr lang="en-US" u="sng" dirty="0" smtClean="0">
                <a:hlinkClick r:id="rId7"/>
              </a:rPr>
              <a:t>informatics.computermath.ru/elearning/codes/igraRegata.html</a:t>
            </a:r>
            <a:endParaRPr lang="ru-RU" u="sng" dirty="0" smtClean="0"/>
          </a:p>
          <a:p>
            <a:pPr algn="ctr"/>
            <a:r>
              <a:rPr lang="ru-RU" dirty="0" smtClean="0"/>
              <a:t>Автор</a:t>
            </a:r>
            <a:r>
              <a:rPr lang="ru-RU" dirty="0" smtClean="0"/>
              <a:t>: © </a:t>
            </a:r>
            <a:r>
              <a:rPr lang="ru-RU" dirty="0" smtClean="0">
                <a:hlinkClick r:id="rId8"/>
              </a:rPr>
              <a:t>Ю.В. </a:t>
            </a:r>
            <a:r>
              <a:rPr lang="ru-RU" dirty="0" err="1" smtClean="0">
                <a:hlinkClick r:id="rId8"/>
              </a:rPr>
              <a:t>Перязева</a:t>
            </a:r>
            <a:r>
              <a:rPr lang="ru-RU" dirty="0" smtClean="0"/>
              <a:t>, 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 l="17681" t="48755" r="75613" b="40149"/>
          <a:stretch>
            <a:fillRect/>
          </a:stretch>
        </p:blipFill>
        <p:spPr bwMode="auto">
          <a:xfrm>
            <a:off x="8143900" y="7141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Group 31"/>
          <p:cNvGraphicFramePr>
            <a:graphicFrameLocks noGrp="1"/>
          </p:cNvGraphicFramePr>
          <p:nvPr/>
        </p:nvGraphicFramePr>
        <p:xfrm>
          <a:off x="785786" y="857232"/>
          <a:ext cx="8072494" cy="2776542"/>
        </p:xfrm>
        <a:graphic>
          <a:graphicData uri="http://schemas.openxmlformats.org/drawingml/2006/table">
            <a:tbl>
              <a:tblPr/>
              <a:tblGrid>
                <a:gridCol w="1714511"/>
                <a:gridCol w="3214710"/>
                <a:gridCol w="3143273"/>
              </a:tblGrid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Цвет и форма  обуви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Образ действия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Действия ученика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В образе коричневых башмаков решения находятся по ходу действия, используются инициатива, позиция практичного человека и гибкость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Выполнение заданий на кодирование и декодирование информации в рабочей тетради, интерактивное задание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1" descr="Kor_b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71678"/>
            <a:ext cx="1500198" cy="56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0" descr="IMG_07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86190"/>
            <a:ext cx="2643206" cy="19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07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786190"/>
            <a:ext cx="2571768" cy="1928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6013" y="214290"/>
            <a:ext cx="6929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66FF"/>
                </a:solidFill>
                <a:latin typeface="Calibri" pitchFamily="34" charset="0"/>
              </a:rPr>
              <a:t>Шесть пар обуви образа </a:t>
            </a:r>
            <a:r>
              <a:rPr lang="ru-RU" sz="2800" b="1" dirty="0" smtClean="0">
                <a:solidFill>
                  <a:srgbClr val="0066FF"/>
                </a:solidFill>
                <a:latin typeface="Calibri" pitchFamily="34" charset="0"/>
              </a:rPr>
              <a:t>действия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9687" t="6912" r="19375" b="7546"/>
          <a:stretch>
            <a:fillRect/>
          </a:stretch>
        </p:blipFill>
        <p:spPr bwMode="auto">
          <a:xfrm>
            <a:off x="3643306" y="4714884"/>
            <a:ext cx="2500330" cy="190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 l="17681" t="48755" r="75613" b="40149"/>
          <a:stretch>
            <a:fillRect/>
          </a:stretch>
        </p:blipFill>
        <p:spPr bwMode="auto">
          <a:xfrm>
            <a:off x="8143900" y="7141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Group 31"/>
          <p:cNvGraphicFramePr>
            <a:graphicFrameLocks noGrp="1"/>
          </p:cNvGraphicFramePr>
          <p:nvPr/>
        </p:nvGraphicFramePr>
        <p:xfrm>
          <a:off x="785786" y="857232"/>
          <a:ext cx="8072494" cy="2429967"/>
        </p:xfrm>
        <a:graphic>
          <a:graphicData uri="http://schemas.openxmlformats.org/drawingml/2006/table">
            <a:tbl>
              <a:tblPr/>
              <a:tblGrid>
                <a:gridCol w="1714511"/>
                <a:gridCol w="3214710"/>
                <a:gridCol w="3143273"/>
              </a:tblGrid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Цвет и форма  обуви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Образ действия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Действия ученика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Ситуация </a:t>
                      </a: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непредсказуема и требует принятия срочных мер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Интерактивная игра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37430" t="44655" r="33240" b="28622"/>
          <a:stretch>
            <a:fillRect/>
          </a:stretch>
        </p:blipFill>
        <p:spPr bwMode="auto">
          <a:xfrm>
            <a:off x="1142976" y="1928802"/>
            <a:ext cx="10001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Рисунок 2" descr="IMG_0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571876"/>
            <a:ext cx="2976009" cy="225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4" descr="IMG_0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7784" y="3571876"/>
            <a:ext cx="298710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6013" y="214290"/>
            <a:ext cx="6929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66FF"/>
                </a:solidFill>
                <a:latin typeface="Calibri" pitchFamily="34" charset="0"/>
              </a:rPr>
              <a:t>Шесть пар обуви образа </a:t>
            </a:r>
            <a:r>
              <a:rPr lang="ru-RU" sz="2800" b="1" dirty="0" smtClean="0">
                <a:solidFill>
                  <a:srgbClr val="0066FF"/>
                </a:solidFill>
                <a:latin typeface="Calibri" pitchFamily="34" charset="0"/>
              </a:rPr>
              <a:t>действия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1"/>
          <p:cNvGraphicFramePr>
            <a:graphicFrameLocks noGrp="1"/>
          </p:cNvGraphicFramePr>
          <p:nvPr/>
        </p:nvGraphicFramePr>
        <p:xfrm>
          <a:off x="785786" y="1141909"/>
          <a:ext cx="8072494" cy="2429967"/>
        </p:xfrm>
        <a:graphic>
          <a:graphicData uri="http://schemas.openxmlformats.org/drawingml/2006/table">
            <a:tbl>
              <a:tblPr/>
              <a:tblGrid>
                <a:gridCol w="1714511"/>
                <a:gridCol w="3214710"/>
                <a:gridCol w="3143273"/>
              </a:tblGrid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Цвет и форма  обуви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Образ действия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Действия ученика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7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Ученик выполняет роль официального лица, наделенного высокими полномочиями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Самоконтроль и взаимоконтроль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29050" t="41592" r="45810" b="26457"/>
          <a:stretch>
            <a:fillRect/>
          </a:stretch>
        </p:blipFill>
        <p:spPr bwMode="auto">
          <a:xfrm>
            <a:off x="1142976" y="2000240"/>
            <a:ext cx="7219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/>
          <a:srcRect l="17681" t="48755" r="75613" b="40149"/>
          <a:stretch>
            <a:fillRect/>
          </a:stretch>
        </p:blipFill>
        <p:spPr bwMode="auto">
          <a:xfrm>
            <a:off x="8143900" y="7141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6013" y="214290"/>
            <a:ext cx="692943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66FF"/>
                </a:solidFill>
                <a:latin typeface="Calibri" pitchFamily="34" charset="0"/>
              </a:rPr>
              <a:t>Шесть пар обуви образа </a:t>
            </a:r>
            <a:r>
              <a:rPr lang="ru-RU" sz="2800" b="1" dirty="0" smtClean="0">
                <a:solidFill>
                  <a:srgbClr val="0066FF"/>
                </a:solidFill>
                <a:latin typeface="Calibri" pitchFamily="34" charset="0"/>
              </a:rPr>
              <a:t>действия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19687" t="6666" r="19375" b="37500"/>
          <a:stretch>
            <a:fillRect/>
          </a:stretch>
        </p:blipFill>
        <p:spPr bwMode="auto">
          <a:xfrm>
            <a:off x="1071538" y="3929066"/>
            <a:ext cx="3071834" cy="158317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20000" r="12500" b="4166"/>
          <a:stretch>
            <a:fillRect/>
          </a:stretch>
        </p:blipFill>
        <p:spPr bwMode="auto">
          <a:xfrm>
            <a:off x="5500694" y="3714752"/>
            <a:ext cx="2857488" cy="228202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485</Words>
  <Application>Microsoft Office PowerPoint</Application>
  <PresentationFormat>Экран (4:3)</PresentationFormat>
  <Paragraphs>97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4-8</vt:lpstr>
      <vt:lpstr>В мире кодов. Способы кодирования информации</vt:lpstr>
      <vt:lpstr>Тема урока: В мире кодов. Способы кодирования информации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экскурсия по острову «Кижи»</dc:title>
  <dc:creator>Admin</dc:creator>
  <dc:description>http://aida.ucoz.ru</dc:description>
  <cp:lastModifiedBy>Татьяна Андреева</cp:lastModifiedBy>
  <cp:revision>103</cp:revision>
  <dcterms:created xsi:type="dcterms:W3CDTF">2012-02-21T18:09:24Z</dcterms:created>
  <dcterms:modified xsi:type="dcterms:W3CDTF">2016-02-21T12:35:34Z</dcterms:modified>
</cp:coreProperties>
</file>