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4"/>
  </p:notesMasterIdLst>
  <p:sldIdLst>
    <p:sldId id="257" r:id="rId2"/>
    <p:sldId id="361" r:id="rId3"/>
    <p:sldId id="360" r:id="rId4"/>
    <p:sldId id="362" r:id="rId5"/>
    <p:sldId id="261" r:id="rId6"/>
    <p:sldId id="328" r:id="rId7"/>
    <p:sldId id="363" r:id="rId8"/>
    <p:sldId id="364" r:id="rId9"/>
    <p:sldId id="365" r:id="rId10"/>
    <p:sldId id="353" r:id="rId11"/>
    <p:sldId id="354" r:id="rId12"/>
    <p:sldId id="369" r:id="rId13"/>
    <p:sldId id="356" r:id="rId14"/>
    <p:sldId id="372" r:id="rId15"/>
    <p:sldId id="368" r:id="rId16"/>
    <p:sldId id="371" r:id="rId17"/>
    <p:sldId id="358" r:id="rId18"/>
    <p:sldId id="367" r:id="rId19"/>
    <p:sldId id="373" r:id="rId20"/>
    <p:sldId id="359" r:id="rId21"/>
    <p:sldId id="342" r:id="rId22"/>
    <p:sldId id="34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01238A-CD3E-43D5-9EF4-ED2068300628}">
          <p14:sldIdLst>
            <p14:sldId id="257"/>
            <p14:sldId id="361"/>
            <p14:sldId id="360"/>
            <p14:sldId id="362"/>
            <p14:sldId id="261"/>
            <p14:sldId id="328"/>
            <p14:sldId id="363"/>
            <p14:sldId id="364"/>
            <p14:sldId id="365"/>
            <p14:sldId id="353"/>
            <p14:sldId id="354"/>
            <p14:sldId id="369"/>
            <p14:sldId id="356"/>
            <p14:sldId id="372"/>
            <p14:sldId id="368"/>
            <p14:sldId id="371"/>
            <p14:sldId id="358"/>
            <p14:sldId id="367"/>
            <p14:sldId id="373"/>
            <p14:sldId id="359"/>
          </p14:sldIdLst>
        </p14:section>
        <p14:section name="Раздел без заголовка" id="{E3F2B03B-96D7-46C1-8960-BDDF04BBA9DB}">
          <p14:sldIdLst>
            <p14:sldId id="342"/>
            <p14:sldId id="3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7" autoAdjust="0"/>
    <p:restoredTop sz="94660"/>
  </p:normalViewPr>
  <p:slideViewPr>
    <p:cSldViewPr>
      <p:cViewPr>
        <p:scale>
          <a:sx n="88" d="100"/>
          <a:sy n="88" d="100"/>
        </p:scale>
        <p:origin x="-30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4EBD7-B8A6-4502-8B0E-89BAAAF42CF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E15D6-4AFC-4329-BA31-8361F8A9A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E15D6-4AFC-4329-BA31-8361F8A9AD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E15D6-4AFC-4329-BA31-8361F8A9AD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4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65D8C5-FF62-45C3-9624-0DF119670F5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0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4.png"/><Relationship Id="rId7" Type="http://schemas.openxmlformats.org/officeDocument/2006/relationships/image" Target="../media/image39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19672" y="5249253"/>
            <a:ext cx="4320480" cy="1143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Буйневич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Ольга Николаевна,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физики, высшей категории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2" descr="SDC105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5" y="2476364"/>
            <a:ext cx="3168352" cy="248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6264" y="116632"/>
            <a:ext cx="8262416" cy="111108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«Зырянская средняя общеобразовательная школа» Зырянского района Томской области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86240"/>
            <a:ext cx="2160240" cy="199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19672" y="1196752"/>
            <a:ext cx="5400600" cy="1080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Всероссийский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конкурс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профессионального мастерства педагогов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«Мой лучший урок»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" name="Picture 6" descr="D:\Все данные\Всероссийский Мой лучший урок 2016\Конкурс МОСКВА Мой лучший урок БУЙНЕВИЧ О.Н\ФОТО\100_61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0" t="23740" r="26374" b="33542"/>
          <a:stretch/>
        </p:blipFill>
        <p:spPr bwMode="auto">
          <a:xfrm>
            <a:off x="3995936" y="2491526"/>
            <a:ext cx="2880320" cy="259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0180" y="260648"/>
            <a:ext cx="6840760" cy="64807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задания: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1563" r="2093" b="74705"/>
          <a:stretch/>
        </p:blipFill>
        <p:spPr bwMode="auto">
          <a:xfrm>
            <a:off x="3312907" y="1412760"/>
            <a:ext cx="5834743" cy="15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944703"/>
            <a:ext cx="554461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достижения: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357" y="4031996"/>
            <a:ext cx="4003947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Проявление интереса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новому содержанию учебного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знания. 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31083" r="2093" b="50571"/>
          <a:stretch/>
        </p:blipFill>
        <p:spPr bwMode="auto">
          <a:xfrm>
            <a:off x="3312907" y="1988840"/>
            <a:ext cx="590465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50634" y="3775077"/>
            <a:ext cx="4032449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Формулировка проблемы: Что является причиной возникновения силы трения?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763" y="5229200"/>
            <a:ext cx="4083056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работать в группе, умение общаться, слышать и слушать. 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27893" y="5382507"/>
            <a:ext cx="457159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логических цепочек рассуждения.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4758"/>
            <a:ext cx="2736304" cy="214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4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Все данные\ФОТО ВСЕ С ФЛЭШКИ ФОТОАППАРАТА 2014\SAM_05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/>
          <a:stretch/>
        </p:blipFill>
        <p:spPr bwMode="auto">
          <a:xfrm>
            <a:off x="5345014" y="1174159"/>
            <a:ext cx="3798986" cy="25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7906276" cy="86409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Поиск решения  проблемы - выдвижение гипотезы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398" y="1174159"/>
            <a:ext cx="54006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Можно предположить,  что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причинами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="1" baseline="-25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200" b="1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Шероховатость поверхностей; </a:t>
            </a:r>
          </a:p>
          <a:p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Взаимное </a:t>
            </a:r>
            <a:r>
              <a:rPr lang="ru-RU" sz="2200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притяжение </a:t>
            </a:r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молекул.</a:t>
            </a:r>
            <a:endParaRPr lang="ru-RU" sz="2200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398" y="2816932"/>
            <a:ext cx="4927850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Эффективность задания: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Максимальное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самостоятельности в добывании знаний и овладения способами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действий.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4732" y="5185341"/>
            <a:ext cx="492785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в рамках сотрудничества.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D:\Все данные\Всероссийский Мой лучший урок 2016\Конкурс МОСКВА Мой лучший урок БУЙНЕВИЧ О.Н\ФОТО\100_61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t="25803" r="8193" b="17239"/>
          <a:stretch/>
        </p:blipFill>
        <p:spPr bwMode="auto">
          <a:xfrm>
            <a:off x="5132582" y="3949773"/>
            <a:ext cx="3864802" cy="24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6466" y="116632"/>
            <a:ext cx="6106076" cy="43204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Доказательство гипотезы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50" y="1102907"/>
            <a:ext cx="377657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73" y="2585116"/>
            <a:ext cx="4015784" cy="41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2080" y="679335"/>
            <a:ext cx="35283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каждой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174" y="753846"/>
            <a:ext cx="457200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/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Отчего зависит сила трения;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виды трения;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Сравнить эти силы.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20039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достижения: 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группах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173" y="2975719"/>
            <a:ext cx="4032449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являются:</a:t>
            </a: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Шероховатость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поверхностей, </a:t>
            </a: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 кач.&lt;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 </a:t>
            </a:r>
            <a:r>
              <a:rPr lang="ru-RU" sz="2200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сколж. 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D:\Все данные\Всероссийский Мой лучший урок 2016\Конкурс МОСКВА Мой лучший урок БУЙНЕВИЧ О.Н\ФОТО\100_61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5" t="7849" r="10670" b="16414"/>
          <a:stretch/>
        </p:blipFill>
        <p:spPr bwMode="auto">
          <a:xfrm>
            <a:off x="539551" y="4509120"/>
            <a:ext cx="3323161" cy="20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1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7906276" cy="57606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Доказательство гипотезы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414312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Следовать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заданной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соотносить свои действия с планируемыми результатами.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340768"/>
            <a:ext cx="396044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Устанавливать причинно-следственные связи;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Строить логические цепочки рассуждений.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758684"/>
            <a:ext cx="619268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Приобретают умения и навыки: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D:\Все данные\Всероссийский Мой лучший урок 2016\Конкурс МОСКВА Мой лучший урок БУЙНЕВИЧ О.Н\ФОТО\100_61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14040" r="3705" b="16825"/>
          <a:stretch/>
        </p:blipFill>
        <p:spPr bwMode="auto">
          <a:xfrm>
            <a:off x="315819" y="3501008"/>
            <a:ext cx="4256181" cy="275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Все данные\Всероссийский Мой лучший урок 2016\Конкурс МОСКВА Мой лучший урок БУЙНЕВИЧ О.Н\ФОТО\100_61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4547" r="25840" b="6713"/>
          <a:stretch/>
        </p:blipFill>
        <p:spPr bwMode="auto">
          <a:xfrm>
            <a:off x="5117373" y="3513198"/>
            <a:ext cx="2550971" cy="27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73" y="1052736"/>
            <a:ext cx="4502968" cy="403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049" y="627362"/>
            <a:ext cx="392392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Принимать и сохранять учебную цель и задачу.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29" y="1821562"/>
            <a:ext cx="406794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достижения: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Индивидуальное задание .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49" y="2591003"/>
            <a:ext cx="42809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жизненных примерах учащиеся убедились, что силу трения можно менять.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D:\Все данные\Всероссийский Мой лучший урок 2016\Конкурс МОСКВА Мой лучший урок БУЙНЕВИЧ О.Н\ФОТО\100_61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263" r="14540" b="17238"/>
          <a:stretch/>
        </p:blipFill>
        <p:spPr bwMode="auto">
          <a:xfrm>
            <a:off x="288569" y="4006900"/>
            <a:ext cx="3744416" cy="24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63552" y="64076"/>
            <a:ext cx="6413852" cy="57606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Закрепление нового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2/74/181/74181319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617155" cy="279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1763688" y="2473465"/>
            <a:ext cx="2129973" cy="1008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доб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рый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ПУТЬ!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044117" y="2526237"/>
            <a:ext cx="1671539" cy="902568"/>
          </a:xfrm>
          <a:custGeom>
            <a:avLst/>
            <a:gdLst>
              <a:gd name="connsiteX0" fmla="*/ 952804 w 2114854"/>
              <a:gd name="connsiteY0" fmla="*/ 1390650 h 1390650"/>
              <a:gd name="connsiteX1" fmla="*/ 952804 w 2114854"/>
              <a:gd name="connsiteY1" fmla="*/ 1390650 h 1390650"/>
              <a:gd name="connsiteX2" fmla="*/ 876604 w 2114854"/>
              <a:gd name="connsiteY2" fmla="*/ 1352550 h 1390650"/>
              <a:gd name="connsiteX3" fmla="*/ 838504 w 2114854"/>
              <a:gd name="connsiteY3" fmla="*/ 1343025 h 1390650"/>
              <a:gd name="connsiteX4" fmla="*/ 781354 w 2114854"/>
              <a:gd name="connsiteY4" fmla="*/ 1323975 h 1390650"/>
              <a:gd name="connsiteX5" fmla="*/ 752779 w 2114854"/>
              <a:gd name="connsiteY5" fmla="*/ 1314450 h 1390650"/>
              <a:gd name="connsiteX6" fmla="*/ 705154 w 2114854"/>
              <a:gd name="connsiteY6" fmla="*/ 1304925 h 1390650"/>
              <a:gd name="connsiteX7" fmla="*/ 676579 w 2114854"/>
              <a:gd name="connsiteY7" fmla="*/ 1295400 h 1390650"/>
              <a:gd name="connsiteX8" fmla="*/ 638479 w 2114854"/>
              <a:gd name="connsiteY8" fmla="*/ 1285875 h 1390650"/>
              <a:gd name="connsiteX9" fmla="*/ 571804 w 2114854"/>
              <a:gd name="connsiteY9" fmla="*/ 1266825 h 1390650"/>
              <a:gd name="connsiteX10" fmla="*/ 505129 w 2114854"/>
              <a:gd name="connsiteY10" fmla="*/ 1257300 h 1390650"/>
              <a:gd name="connsiteX11" fmla="*/ 476554 w 2114854"/>
              <a:gd name="connsiteY11" fmla="*/ 1247775 h 1390650"/>
              <a:gd name="connsiteX12" fmla="*/ 400354 w 2114854"/>
              <a:gd name="connsiteY12" fmla="*/ 1228725 h 1390650"/>
              <a:gd name="connsiteX13" fmla="*/ 343204 w 2114854"/>
              <a:gd name="connsiteY13" fmla="*/ 1190625 h 1390650"/>
              <a:gd name="connsiteX14" fmla="*/ 314629 w 2114854"/>
              <a:gd name="connsiteY14" fmla="*/ 1171575 h 1390650"/>
              <a:gd name="connsiteX15" fmla="*/ 257479 w 2114854"/>
              <a:gd name="connsiteY15" fmla="*/ 1123950 h 1390650"/>
              <a:gd name="connsiteX16" fmla="*/ 238429 w 2114854"/>
              <a:gd name="connsiteY16" fmla="*/ 1095375 h 1390650"/>
              <a:gd name="connsiteX17" fmla="*/ 171754 w 2114854"/>
              <a:gd name="connsiteY17" fmla="*/ 1019175 h 1390650"/>
              <a:gd name="connsiteX18" fmla="*/ 152704 w 2114854"/>
              <a:gd name="connsiteY18" fmla="*/ 962025 h 1390650"/>
              <a:gd name="connsiteX19" fmla="*/ 143179 w 2114854"/>
              <a:gd name="connsiteY19" fmla="*/ 933450 h 1390650"/>
              <a:gd name="connsiteX20" fmla="*/ 105079 w 2114854"/>
              <a:gd name="connsiteY20" fmla="*/ 876300 h 1390650"/>
              <a:gd name="connsiteX21" fmla="*/ 86029 w 2114854"/>
              <a:gd name="connsiteY21" fmla="*/ 819150 h 1390650"/>
              <a:gd name="connsiteX22" fmla="*/ 76504 w 2114854"/>
              <a:gd name="connsiteY22" fmla="*/ 790575 h 1390650"/>
              <a:gd name="connsiteX23" fmla="*/ 57454 w 2114854"/>
              <a:gd name="connsiteY23" fmla="*/ 762000 h 1390650"/>
              <a:gd name="connsiteX24" fmla="*/ 19354 w 2114854"/>
              <a:gd name="connsiteY24" fmla="*/ 676275 h 1390650"/>
              <a:gd name="connsiteX25" fmla="*/ 9829 w 2114854"/>
              <a:gd name="connsiteY25" fmla="*/ 619125 h 1390650"/>
              <a:gd name="connsiteX26" fmla="*/ 304 w 2114854"/>
              <a:gd name="connsiteY26" fmla="*/ 581025 h 1390650"/>
              <a:gd name="connsiteX27" fmla="*/ 28879 w 2114854"/>
              <a:gd name="connsiteY27" fmla="*/ 276225 h 1390650"/>
              <a:gd name="connsiteX28" fmla="*/ 57454 w 2114854"/>
              <a:gd name="connsiteY28" fmla="*/ 209550 h 1390650"/>
              <a:gd name="connsiteX29" fmla="*/ 66979 w 2114854"/>
              <a:gd name="connsiteY29" fmla="*/ 180975 h 1390650"/>
              <a:gd name="connsiteX30" fmla="*/ 124129 w 2114854"/>
              <a:gd name="connsiteY30" fmla="*/ 123825 h 1390650"/>
              <a:gd name="connsiteX31" fmla="*/ 133654 w 2114854"/>
              <a:gd name="connsiteY31" fmla="*/ 95250 h 1390650"/>
              <a:gd name="connsiteX32" fmla="*/ 219379 w 2114854"/>
              <a:gd name="connsiteY32" fmla="*/ 38100 h 1390650"/>
              <a:gd name="connsiteX33" fmla="*/ 247954 w 2114854"/>
              <a:gd name="connsiteY33" fmla="*/ 19050 h 1390650"/>
              <a:gd name="connsiteX34" fmla="*/ 305104 w 2114854"/>
              <a:gd name="connsiteY34" fmla="*/ 0 h 1390650"/>
              <a:gd name="connsiteX35" fmla="*/ 581329 w 2114854"/>
              <a:gd name="connsiteY35" fmla="*/ 9525 h 1390650"/>
              <a:gd name="connsiteX36" fmla="*/ 714679 w 2114854"/>
              <a:gd name="connsiteY36" fmla="*/ 28575 h 1390650"/>
              <a:gd name="connsiteX37" fmla="*/ 790879 w 2114854"/>
              <a:gd name="connsiteY37" fmla="*/ 38100 h 1390650"/>
              <a:gd name="connsiteX38" fmla="*/ 905179 w 2114854"/>
              <a:gd name="connsiteY38" fmla="*/ 57150 h 1390650"/>
              <a:gd name="connsiteX39" fmla="*/ 933754 w 2114854"/>
              <a:gd name="connsiteY39" fmla="*/ 66675 h 1390650"/>
              <a:gd name="connsiteX40" fmla="*/ 1000429 w 2114854"/>
              <a:gd name="connsiteY40" fmla="*/ 76200 h 1390650"/>
              <a:gd name="connsiteX41" fmla="*/ 1038529 w 2114854"/>
              <a:gd name="connsiteY41" fmla="*/ 85725 h 1390650"/>
              <a:gd name="connsiteX42" fmla="*/ 1200454 w 2114854"/>
              <a:gd name="connsiteY42" fmla="*/ 104775 h 1390650"/>
              <a:gd name="connsiteX43" fmla="*/ 1238554 w 2114854"/>
              <a:gd name="connsiteY43" fmla="*/ 114300 h 1390650"/>
              <a:gd name="connsiteX44" fmla="*/ 1295704 w 2114854"/>
              <a:gd name="connsiteY44" fmla="*/ 133350 h 1390650"/>
              <a:gd name="connsiteX45" fmla="*/ 1333804 w 2114854"/>
              <a:gd name="connsiteY45" fmla="*/ 142875 h 1390650"/>
              <a:gd name="connsiteX46" fmla="*/ 1362379 w 2114854"/>
              <a:gd name="connsiteY46" fmla="*/ 152400 h 1390650"/>
              <a:gd name="connsiteX47" fmla="*/ 1438579 w 2114854"/>
              <a:gd name="connsiteY47" fmla="*/ 171450 h 1390650"/>
              <a:gd name="connsiteX48" fmla="*/ 1467154 w 2114854"/>
              <a:gd name="connsiteY48" fmla="*/ 180975 h 1390650"/>
              <a:gd name="connsiteX49" fmla="*/ 1533829 w 2114854"/>
              <a:gd name="connsiteY49" fmla="*/ 228600 h 1390650"/>
              <a:gd name="connsiteX50" fmla="*/ 1619554 w 2114854"/>
              <a:gd name="connsiteY50" fmla="*/ 276225 h 1390650"/>
              <a:gd name="connsiteX51" fmla="*/ 1676704 w 2114854"/>
              <a:gd name="connsiteY51" fmla="*/ 304800 h 1390650"/>
              <a:gd name="connsiteX52" fmla="*/ 1705279 w 2114854"/>
              <a:gd name="connsiteY52" fmla="*/ 333375 h 1390650"/>
              <a:gd name="connsiteX53" fmla="*/ 1762429 w 2114854"/>
              <a:gd name="connsiteY53" fmla="*/ 371475 h 1390650"/>
              <a:gd name="connsiteX54" fmla="*/ 1829104 w 2114854"/>
              <a:gd name="connsiteY54" fmla="*/ 419100 h 1390650"/>
              <a:gd name="connsiteX55" fmla="*/ 1838629 w 2114854"/>
              <a:gd name="connsiteY55" fmla="*/ 447675 h 1390650"/>
              <a:gd name="connsiteX56" fmla="*/ 1867204 w 2114854"/>
              <a:gd name="connsiteY56" fmla="*/ 457200 h 1390650"/>
              <a:gd name="connsiteX57" fmla="*/ 1952929 w 2114854"/>
              <a:gd name="connsiteY57" fmla="*/ 533400 h 1390650"/>
              <a:gd name="connsiteX58" fmla="*/ 1991029 w 2114854"/>
              <a:gd name="connsiteY58" fmla="*/ 590550 h 1390650"/>
              <a:gd name="connsiteX59" fmla="*/ 2038654 w 2114854"/>
              <a:gd name="connsiteY59" fmla="*/ 676275 h 1390650"/>
              <a:gd name="connsiteX60" fmla="*/ 2057704 w 2114854"/>
              <a:gd name="connsiteY60" fmla="*/ 704850 h 1390650"/>
              <a:gd name="connsiteX61" fmla="*/ 2076754 w 2114854"/>
              <a:gd name="connsiteY61" fmla="*/ 781050 h 1390650"/>
              <a:gd name="connsiteX62" fmla="*/ 2095804 w 2114854"/>
              <a:gd name="connsiteY62" fmla="*/ 838200 h 1390650"/>
              <a:gd name="connsiteX63" fmla="*/ 2105329 w 2114854"/>
              <a:gd name="connsiteY63" fmla="*/ 923925 h 1390650"/>
              <a:gd name="connsiteX64" fmla="*/ 2114854 w 2114854"/>
              <a:gd name="connsiteY64" fmla="*/ 990600 h 1390650"/>
              <a:gd name="connsiteX65" fmla="*/ 2105329 w 2114854"/>
              <a:gd name="connsiteY65" fmla="*/ 1095375 h 1390650"/>
              <a:gd name="connsiteX66" fmla="*/ 2095804 w 2114854"/>
              <a:gd name="connsiteY66" fmla="*/ 1123950 h 1390650"/>
              <a:gd name="connsiteX67" fmla="*/ 2038654 w 2114854"/>
              <a:gd name="connsiteY67" fmla="*/ 1162050 h 1390650"/>
              <a:gd name="connsiteX68" fmla="*/ 1981504 w 2114854"/>
              <a:gd name="connsiteY68" fmla="*/ 1200150 h 1390650"/>
              <a:gd name="connsiteX69" fmla="*/ 1952929 w 2114854"/>
              <a:gd name="connsiteY69" fmla="*/ 1219200 h 1390650"/>
              <a:gd name="connsiteX70" fmla="*/ 1895779 w 2114854"/>
              <a:gd name="connsiteY70" fmla="*/ 1247775 h 1390650"/>
              <a:gd name="connsiteX71" fmla="*/ 1838629 w 2114854"/>
              <a:gd name="connsiteY71" fmla="*/ 1266825 h 1390650"/>
              <a:gd name="connsiteX72" fmla="*/ 1752904 w 2114854"/>
              <a:gd name="connsiteY72" fmla="*/ 1295400 h 1390650"/>
              <a:gd name="connsiteX73" fmla="*/ 1724329 w 2114854"/>
              <a:gd name="connsiteY73" fmla="*/ 1304925 h 1390650"/>
              <a:gd name="connsiteX74" fmla="*/ 1695754 w 2114854"/>
              <a:gd name="connsiteY74" fmla="*/ 1314450 h 1390650"/>
              <a:gd name="connsiteX75" fmla="*/ 1543354 w 2114854"/>
              <a:gd name="connsiteY75" fmla="*/ 1304925 h 1390650"/>
              <a:gd name="connsiteX76" fmla="*/ 1438579 w 2114854"/>
              <a:gd name="connsiteY76" fmla="*/ 1314450 h 1390650"/>
              <a:gd name="connsiteX77" fmla="*/ 1276654 w 2114854"/>
              <a:gd name="connsiteY77" fmla="*/ 1333500 h 1390650"/>
              <a:gd name="connsiteX78" fmla="*/ 1200454 w 2114854"/>
              <a:gd name="connsiteY78" fmla="*/ 1352550 h 1390650"/>
              <a:gd name="connsiteX79" fmla="*/ 1171879 w 2114854"/>
              <a:gd name="connsiteY79" fmla="*/ 1362075 h 1390650"/>
              <a:gd name="connsiteX80" fmla="*/ 1057579 w 2114854"/>
              <a:gd name="connsiteY80" fmla="*/ 1371600 h 1390650"/>
              <a:gd name="connsiteX81" fmla="*/ 933754 w 2114854"/>
              <a:gd name="connsiteY81" fmla="*/ 1362075 h 1390650"/>
              <a:gd name="connsiteX82" fmla="*/ 895654 w 2114854"/>
              <a:gd name="connsiteY82" fmla="*/ 1352550 h 1390650"/>
              <a:gd name="connsiteX83" fmla="*/ 800404 w 2114854"/>
              <a:gd name="connsiteY83" fmla="*/ 1343025 h 1390650"/>
              <a:gd name="connsiteX84" fmla="*/ 676579 w 2114854"/>
              <a:gd name="connsiteY84" fmla="*/ 1314450 h 1390650"/>
              <a:gd name="connsiteX85" fmla="*/ 667054 w 2114854"/>
              <a:gd name="connsiteY85" fmla="*/ 1314450 h 1390650"/>
              <a:gd name="connsiteX86" fmla="*/ 686104 w 2114854"/>
              <a:gd name="connsiteY86" fmla="*/ 1304925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114854" h="1390650">
                <a:moveTo>
                  <a:pt x="952804" y="1390650"/>
                </a:moveTo>
                <a:lnTo>
                  <a:pt x="952804" y="1390650"/>
                </a:lnTo>
                <a:cubicBezTo>
                  <a:pt x="927404" y="1377950"/>
                  <a:pt x="902818" y="1363472"/>
                  <a:pt x="876604" y="1352550"/>
                </a:cubicBezTo>
                <a:cubicBezTo>
                  <a:pt x="864520" y="1347515"/>
                  <a:pt x="851043" y="1346787"/>
                  <a:pt x="838504" y="1343025"/>
                </a:cubicBezTo>
                <a:cubicBezTo>
                  <a:pt x="819270" y="1337255"/>
                  <a:pt x="800404" y="1330325"/>
                  <a:pt x="781354" y="1323975"/>
                </a:cubicBezTo>
                <a:cubicBezTo>
                  <a:pt x="771829" y="1320800"/>
                  <a:pt x="762624" y="1316419"/>
                  <a:pt x="752779" y="1314450"/>
                </a:cubicBezTo>
                <a:cubicBezTo>
                  <a:pt x="736904" y="1311275"/>
                  <a:pt x="720860" y="1308852"/>
                  <a:pt x="705154" y="1304925"/>
                </a:cubicBezTo>
                <a:cubicBezTo>
                  <a:pt x="695414" y="1302490"/>
                  <a:pt x="686233" y="1298158"/>
                  <a:pt x="676579" y="1295400"/>
                </a:cubicBezTo>
                <a:cubicBezTo>
                  <a:pt x="663992" y="1291804"/>
                  <a:pt x="651066" y="1289471"/>
                  <a:pt x="638479" y="1285875"/>
                </a:cubicBezTo>
                <a:cubicBezTo>
                  <a:pt x="602775" y="1275674"/>
                  <a:pt x="612747" y="1274269"/>
                  <a:pt x="571804" y="1266825"/>
                </a:cubicBezTo>
                <a:cubicBezTo>
                  <a:pt x="549715" y="1262809"/>
                  <a:pt x="527354" y="1260475"/>
                  <a:pt x="505129" y="1257300"/>
                </a:cubicBezTo>
                <a:cubicBezTo>
                  <a:pt x="495604" y="1254125"/>
                  <a:pt x="486294" y="1250210"/>
                  <a:pt x="476554" y="1247775"/>
                </a:cubicBezTo>
                <a:cubicBezTo>
                  <a:pt x="461200" y="1243937"/>
                  <a:pt x="418168" y="1238622"/>
                  <a:pt x="400354" y="1228725"/>
                </a:cubicBezTo>
                <a:cubicBezTo>
                  <a:pt x="380340" y="1217606"/>
                  <a:pt x="362254" y="1203325"/>
                  <a:pt x="343204" y="1190625"/>
                </a:cubicBezTo>
                <a:cubicBezTo>
                  <a:pt x="333679" y="1184275"/>
                  <a:pt x="322724" y="1179670"/>
                  <a:pt x="314629" y="1171575"/>
                </a:cubicBezTo>
                <a:cubicBezTo>
                  <a:pt x="277959" y="1134905"/>
                  <a:pt x="297262" y="1150472"/>
                  <a:pt x="257479" y="1123950"/>
                </a:cubicBezTo>
                <a:cubicBezTo>
                  <a:pt x="251129" y="1114425"/>
                  <a:pt x="246524" y="1103470"/>
                  <a:pt x="238429" y="1095375"/>
                </a:cubicBezTo>
                <a:cubicBezTo>
                  <a:pt x="199535" y="1056481"/>
                  <a:pt x="198742" y="1100138"/>
                  <a:pt x="171754" y="1019175"/>
                </a:cubicBezTo>
                <a:lnTo>
                  <a:pt x="152704" y="962025"/>
                </a:lnTo>
                <a:cubicBezTo>
                  <a:pt x="149529" y="952500"/>
                  <a:pt x="148748" y="941804"/>
                  <a:pt x="143179" y="933450"/>
                </a:cubicBezTo>
                <a:cubicBezTo>
                  <a:pt x="130479" y="914400"/>
                  <a:pt x="112319" y="898020"/>
                  <a:pt x="105079" y="876300"/>
                </a:cubicBezTo>
                <a:lnTo>
                  <a:pt x="86029" y="819150"/>
                </a:lnTo>
                <a:cubicBezTo>
                  <a:pt x="82854" y="809625"/>
                  <a:pt x="82073" y="798929"/>
                  <a:pt x="76504" y="790575"/>
                </a:cubicBezTo>
                <a:cubicBezTo>
                  <a:pt x="70154" y="781050"/>
                  <a:pt x="62103" y="772461"/>
                  <a:pt x="57454" y="762000"/>
                </a:cubicBezTo>
                <a:cubicBezTo>
                  <a:pt x="12114" y="659985"/>
                  <a:pt x="62467" y="740944"/>
                  <a:pt x="19354" y="676275"/>
                </a:cubicBezTo>
                <a:cubicBezTo>
                  <a:pt x="16179" y="657225"/>
                  <a:pt x="13617" y="638063"/>
                  <a:pt x="9829" y="619125"/>
                </a:cubicBezTo>
                <a:cubicBezTo>
                  <a:pt x="7262" y="606288"/>
                  <a:pt x="304" y="594116"/>
                  <a:pt x="304" y="581025"/>
                </a:cubicBezTo>
                <a:cubicBezTo>
                  <a:pt x="304" y="467484"/>
                  <a:pt x="-5024" y="377935"/>
                  <a:pt x="28879" y="276225"/>
                </a:cubicBezTo>
                <a:cubicBezTo>
                  <a:pt x="51217" y="209212"/>
                  <a:pt x="22144" y="291940"/>
                  <a:pt x="57454" y="209550"/>
                </a:cubicBezTo>
                <a:cubicBezTo>
                  <a:pt x="61409" y="200322"/>
                  <a:pt x="60815" y="188900"/>
                  <a:pt x="66979" y="180975"/>
                </a:cubicBezTo>
                <a:cubicBezTo>
                  <a:pt x="83519" y="159709"/>
                  <a:pt x="124129" y="123825"/>
                  <a:pt x="124129" y="123825"/>
                </a:cubicBezTo>
                <a:cubicBezTo>
                  <a:pt x="127304" y="114300"/>
                  <a:pt x="126554" y="102350"/>
                  <a:pt x="133654" y="95250"/>
                </a:cubicBezTo>
                <a:lnTo>
                  <a:pt x="219379" y="38100"/>
                </a:lnTo>
                <a:cubicBezTo>
                  <a:pt x="228904" y="31750"/>
                  <a:pt x="237094" y="22670"/>
                  <a:pt x="247954" y="19050"/>
                </a:cubicBezTo>
                <a:lnTo>
                  <a:pt x="305104" y="0"/>
                </a:lnTo>
                <a:lnTo>
                  <a:pt x="581329" y="9525"/>
                </a:lnTo>
                <a:cubicBezTo>
                  <a:pt x="765453" y="18967"/>
                  <a:pt x="614506" y="11879"/>
                  <a:pt x="714679" y="28575"/>
                </a:cubicBezTo>
                <a:cubicBezTo>
                  <a:pt x="739928" y="32783"/>
                  <a:pt x="765479" y="34925"/>
                  <a:pt x="790879" y="38100"/>
                </a:cubicBezTo>
                <a:cubicBezTo>
                  <a:pt x="857870" y="60430"/>
                  <a:pt x="777574" y="35882"/>
                  <a:pt x="905179" y="57150"/>
                </a:cubicBezTo>
                <a:cubicBezTo>
                  <a:pt x="915083" y="58801"/>
                  <a:pt x="923909" y="64706"/>
                  <a:pt x="933754" y="66675"/>
                </a:cubicBezTo>
                <a:cubicBezTo>
                  <a:pt x="955769" y="71078"/>
                  <a:pt x="978340" y="72184"/>
                  <a:pt x="1000429" y="76200"/>
                </a:cubicBezTo>
                <a:cubicBezTo>
                  <a:pt x="1013309" y="78542"/>
                  <a:pt x="1025649" y="83383"/>
                  <a:pt x="1038529" y="85725"/>
                </a:cubicBezTo>
                <a:cubicBezTo>
                  <a:pt x="1090000" y="95083"/>
                  <a:pt x="1149368" y="99666"/>
                  <a:pt x="1200454" y="104775"/>
                </a:cubicBezTo>
                <a:cubicBezTo>
                  <a:pt x="1213154" y="107950"/>
                  <a:pt x="1226015" y="110538"/>
                  <a:pt x="1238554" y="114300"/>
                </a:cubicBezTo>
                <a:cubicBezTo>
                  <a:pt x="1257788" y="120070"/>
                  <a:pt x="1276223" y="128480"/>
                  <a:pt x="1295704" y="133350"/>
                </a:cubicBezTo>
                <a:cubicBezTo>
                  <a:pt x="1308404" y="136525"/>
                  <a:pt x="1321217" y="139279"/>
                  <a:pt x="1333804" y="142875"/>
                </a:cubicBezTo>
                <a:cubicBezTo>
                  <a:pt x="1343458" y="145633"/>
                  <a:pt x="1352693" y="149758"/>
                  <a:pt x="1362379" y="152400"/>
                </a:cubicBezTo>
                <a:cubicBezTo>
                  <a:pt x="1387638" y="159289"/>
                  <a:pt x="1413741" y="163171"/>
                  <a:pt x="1438579" y="171450"/>
                </a:cubicBezTo>
                <a:cubicBezTo>
                  <a:pt x="1448104" y="174625"/>
                  <a:pt x="1458174" y="176485"/>
                  <a:pt x="1467154" y="180975"/>
                </a:cubicBezTo>
                <a:cubicBezTo>
                  <a:pt x="1484193" y="189495"/>
                  <a:pt x="1520886" y="219971"/>
                  <a:pt x="1533829" y="228600"/>
                </a:cubicBezTo>
                <a:cubicBezTo>
                  <a:pt x="1605219" y="276193"/>
                  <a:pt x="1556007" y="239912"/>
                  <a:pt x="1619554" y="276225"/>
                </a:cubicBezTo>
                <a:cubicBezTo>
                  <a:pt x="1671255" y="305768"/>
                  <a:pt x="1624313" y="287336"/>
                  <a:pt x="1676704" y="304800"/>
                </a:cubicBezTo>
                <a:cubicBezTo>
                  <a:pt x="1686229" y="314325"/>
                  <a:pt x="1694646" y="325105"/>
                  <a:pt x="1705279" y="333375"/>
                </a:cubicBezTo>
                <a:cubicBezTo>
                  <a:pt x="1723351" y="347431"/>
                  <a:pt x="1746240" y="355286"/>
                  <a:pt x="1762429" y="371475"/>
                </a:cubicBezTo>
                <a:cubicBezTo>
                  <a:pt x="1801044" y="410090"/>
                  <a:pt x="1778956" y="394026"/>
                  <a:pt x="1829104" y="419100"/>
                </a:cubicBezTo>
                <a:cubicBezTo>
                  <a:pt x="1832279" y="428625"/>
                  <a:pt x="1831529" y="440575"/>
                  <a:pt x="1838629" y="447675"/>
                </a:cubicBezTo>
                <a:cubicBezTo>
                  <a:pt x="1845729" y="454775"/>
                  <a:pt x="1858224" y="452710"/>
                  <a:pt x="1867204" y="457200"/>
                </a:cubicBezTo>
                <a:cubicBezTo>
                  <a:pt x="1895835" y="471515"/>
                  <a:pt x="1940307" y="514467"/>
                  <a:pt x="1952929" y="533400"/>
                </a:cubicBezTo>
                <a:cubicBezTo>
                  <a:pt x="1965629" y="552450"/>
                  <a:pt x="1983789" y="568830"/>
                  <a:pt x="1991029" y="590550"/>
                </a:cubicBezTo>
                <a:cubicBezTo>
                  <a:pt x="2007794" y="640845"/>
                  <a:pt x="1994985" y="610771"/>
                  <a:pt x="2038654" y="676275"/>
                </a:cubicBezTo>
                <a:cubicBezTo>
                  <a:pt x="2045004" y="685800"/>
                  <a:pt x="2054084" y="693990"/>
                  <a:pt x="2057704" y="704850"/>
                </a:cubicBezTo>
                <a:cubicBezTo>
                  <a:pt x="2086605" y="791553"/>
                  <a:pt x="2042272" y="654615"/>
                  <a:pt x="2076754" y="781050"/>
                </a:cubicBezTo>
                <a:cubicBezTo>
                  <a:pt x="2082038" y="800423"/>
                  <a:pt x="2095804" y="838200"/>
                  <a:pt x="2095804" y="838200"/>
                </a:cubicBezTo>
                <a:cubicBezTo>
                  <a:pt x="2098979" y="866775"/>
                  <a:pt x="2101763" y="895396"/>
                  <a:pt x="2105329" y="923925"/>
                </a:cubicBezTo>
                <a:cubicBezTo>
                  <a:pt x="2108114" y="946202"/>
                  <a:pt x="2114854" y="968149"/>
                  <a:pt x="2114854" y="990600"/>
                </a:cubicBezTo>
                <a:cubicBezTo>
                  <a:pt x="2114854" y="1025669"/>
                  <a:pt x="2110289" y="1060658"/>
                  <a:pt x="2105329" y="1095375"/>
                </a:cubicBezTo>
                <a:cubicBezTo>
                  <a:pt x="2103909" y="1105314"/>
                  <a:pt x="2102904" y="1116850"/>
                  <a:pt x="2095804" y="1123950"/>
                </a:cubicBezTo>
                <a:cubicBezTo>
                  <a:pt x="2079615" y="1140139"/>
                  <a:pt x="2057704" y="1149350"/>
                  <a:pt x="2038654" y="1162050"/>
                </a:cubicBezTo>
                <a:lnTo>
                  <a:pt x="1981504" y="1200150"/>
                </a:lnTo>
                <a:cubicBezTo>
                  <a:pt x="1971979" y="1206500"/>
                  <a:pt x="1963789" y="1215580"/>
                  <a:pt x="1952929" y="1219200"/>
                </a:cubicBezTo>
                <a:cubicBezTo>
                  <a:pt x="1848716" y="1253938"/>
                  <a:pt x="2006566" y="1198536"/>
                  <a:pt x="1895779" y="1247775"/>
                </a:cubicBezTo>
                <a:cubicBezTo>
                  <a:pt x="1877429" y="1255930"/>
                  <a:pt x="1857679" y="1260475"/>
                  <a:pt x="1838629" y="1266825"/>
                </a:cubicBezTo>
                <a:lnTo>
                  <a:pt x="1752904" y="1295400"/>
                </a:lnTo>
                <a:lnTo>
                  <a:pt x="1724329" y="1304925"/>
                </a:lnTo>
                <a:lnTo>
                  <a:pt x="1695754" y="1314450"/>
                </a:lnTo>
                <a:cubicBezTo>
                  <a:pt x="1644954" y="1311275"/>
                  <a:pt x="1594253" y="1304925"/>
                  <a:pt x="1543354" y="1304925"/>
                </a:cubicBezTo>
                <a:cubicBezTo>
                  <a:pt x="1508285" y="1304925"/>
                  <a:pt x="1473490" y="1311125"/>
                  <a:pt x="1438579" y="1314450"/>
                </a:cubicBezTo>
                <a:cubicBezTo>
                  <a:pt x="1332749" y="1324529"/>
                  <a:pt x="1366643" y="1320644"/>
                  <a:pt x="1276654" y="1333500"/>
                </a:cubicBezTo>
                <a:cubicBezTo>
                  <a:pt x="1211335" y="1355273"/>
                  <a:pt x="1292406" y="1329562"/>
                  <a:pt x="1200454" y="1352550"/>
                </a:cubicBezTo>
                <a:cubicBezTo>
                  <a:pt x="1190714" y="1354985"/>
                  <a:pt x="1181831" y="1360748"/>
                  <a:pt x="1171879" y="1362075"/>
                </a:cubicBezTo>
                <a:cubicBezTo>
                  <a:pt x="1133982" y="1367128"/>
                  <a:pt x="1095679" y="1368425"/>
                  <a:pt x="1057579" y="1371600"/>
                </a:cubicBezTo>
                <a:cubicBezTo>
                  <a:pt x="1016304" y="1368425"/>
                  <a:pt x="974867" y="1366912"/>
                  <a:pt x="933754" y="1362075"/>
                </a:cubicBezTo>
                <a:cubicBezTo>
                  <a:pt x="920753" y="1360545"/>
                  <a:pt x="908613" y="1354401"/>
                  <a:pt x="895654" y="1352550"/>
                </a:cubicBezTo>
                <a:cubicBezTo>
                  <a:pt x="864066" y="1348037"/>
                  <a:pt x="832154" y="1346200"/>
                  <a:pt x="800404" y="1343025"/>
                </a:cubicBezTo>
                <a:cubicBezTo>
                  <a:pt x="728591" y="1319087"/>
                  <a:pt x="755714" y="1324342"/>
                  <a:pt x="676579" y="1314450"/>
                </a:cubicBezTo>
                <a:cubicBezTo>
                  <a:pt x="673429" y="1314056"/>
                  <a:pt x="670229" y="1314450"/>
                  <a:pt x="667054" y="1314450"/>
                </a:cubicBezTo>
                <a:lnTo>
                  <a:pt x="686104" y="1304925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2004202" y="3481577"/>
            <a:ext cx="4968552" cy="484632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http://www.unitedrecipes.org/26/animation/Biology/2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9" y="3677119"/>
            <a:ext cx="1368151" cy="9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60" y="3525551"/>
            <a:ext cx="1906465" cy="177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90192" y="24297"/>
            <a:ext cx="6413852" cy="57606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Закрепление нового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3330"/>
            <a:ext cx="2939782" cy="201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49213" y="692695"/>
            <a:ext cx="339783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- сказка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2560" y="4149080"/>
            <a:ext cx="5310194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Аспект: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новых знаний  в реальной жизни 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45" y="5038844"/>
            <a:ext cx="6877023" cy="1785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Преамбула: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Камень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 надписью: Пойдешь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налево-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силу трения потеряешь, пойдешь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направо 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силу трения найдешь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Задания: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карточка - вопрос для каждой группы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600361"/>
            <a:ext cx="4570949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Применение новых знаний в реальной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8353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стрелка влево/вправо 2"/>
          <p:cNvSpPr/>
          <p:nvPr/>
        </p:nvSpPr>
        <p:spPr>
          <a:xfrm>
            <a:off x="1871700" y="1383329"/>
            <a:ext cx="4968552" cy="484632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http://www.unitedrecipes.org/26/animation/Biology/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8" y="1353330"/>
            <a:ext cx="1368151" cy="9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43780"/>
            <a:ext cx="1929145" cy="177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90192" y="24297"/>
            <a:ext cx="6413852" cy="57606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Закрепление нового знания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222" y="612893"/>
            <a:ext cx="7272221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Применение новых знаний в реальной жизни.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468" y="6237312"/>
            <a:ext cx="792088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новых знаний  в реальной жизни 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741" y="2354271"/>
            <a:ext cx="45410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86085" y="2729069"/>
            <a:ext cx="45410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8" descr="https://im1-tub-ru.yandex.net/i?id=397a50a7dbe5a39a5f47d1be055387a7&amp;n=33&amp;h=215&amp;w=2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42" y="1896390"/>
            <a:ext cx="967105" cy="8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18" y="1972338"/>
            <a:ext cx="937451" cy="75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78" y="1936184"/>
            <a:ext cx="1014637" cy="92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 descr="http://static.dochkisinochki.ru/upload/iblock/aa1/901001439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28" y="1951631"/>
            <a:ext cx="936104" cy="8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355976" y="1383329"/>
            <a:ext cx="0" cy="5416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35397" y="2776755"/>
            <a:ext cx="2411975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Явление инерции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Луна вокруг Земли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8575" y="2970910"/>
            <a:ext cx="261773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трения покоя!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Драгоценный дар Земли!</a:t>
            </a:r>
          </a:p>
        </p:txBody>
      </p:sp>
      <p:pic>
        <p:nvPicPr>
          <p:cNvPr id="26" name="Picture 11" descr="D:\Все данные\Всероссийский Мой лучший урок 2016\Конкурс МОСКВА Мой лучший урок БУЙНЕВИЧ О.Н\ФОТО\100_615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0" r="28471"/>
          <a:stretch/>
        </p:blipFill>
        <p:spPr bwMode="auto">
          <a:xfrm>
            <a:off x="2762941" y="2849902"/>
            <a:ext cx="3544266" cy="22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60710" y="5093609"/>
            <a:ext cx="7726731" cy="984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Карточка - вопрос: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1.Предложите способ действия, чтобы силу трения увеличить (уменьшить).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Вопрос - прогноз: Что вас ожидает в конце левой  (правой) дороги?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7906276" cy="57606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Закрепление нового знания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08008" y="1010254"/>
            <a:ext cx="2736304" cy="631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Имя: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трения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j0251925"/>
          <p:cNvPicPr>
            <a:picLocks noChangeAspect="1" noChangeArrowheads="1"/>
          </p:cNvPicPr>
          <p:nvPr/>
        </p:nvPicPr>
        <p:blipFill>
          <a:blip r:embed="rId2" cstate="print">
            <a:lum bright="-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429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51146" y="1412776"/>
            <a:ext cx="2625452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cs typeface="Arial" pitchFamily="34" charset="0"/>
              </a:rPr>
              <a:t>Паспорт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cs typeface="Arial" pitchFamily="34" charset="0"/>
              </a:rPr>
              <a:t>оценили</a:t>
            </a:r>
            <a:r>
              <a:rPr lang="ru-RU" sz="1400" i="1" dirty="0">
                <a:solidFill>
                  <a:srgbClr val="000080"/>
                </a:solidFill>
                <a:latin typeface="Calibri" pitchFamily="34" charset="0"/>
                <a:cs typeface="Arial" pitchFamily="34" charset="0"/>
              </a:rPr>
              <a:t>: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Ф.И._________оценка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Ф.И.________оценка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Ф.И.________оценка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…….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44" y="676807"/>
            <a:ext cx="470073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22373"/>
            <a:ext cx="4700738" cy="221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056" y="2852936"/>
            <a:ext cx="417646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Создать условия для применения новых знаний.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303" y="3755568"/>
            <a:ext cx="4176464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достижения: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Индивидуальная работа.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481" y="4941168"/>
            <a:ext cx="4176464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Результативность: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Систематизация </a:t>
            </a:r>
            <a:r>
              <a:rPr lang="ru-RU" sz="220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силе трения. 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54006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Шкала оценивания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06734"/>
              </p:ext>
            </p:extLst>
          </p:nvPr>
        </p:nvGraphicFramePr>
        <p:xfrm>
          <a:off x="251520" y="1268761"/>
          <a:ext cx="842493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бонусов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Записано понятие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силы трения</a:t>
                      </a:r>
                      <a:endParaRPr kumimoji="0" lang="ru-RU" sz="1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бонуса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Обозначена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Сила трения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бонус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Указаны направления силы трения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бонус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Указаны направления силы трения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бонус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Записаны виды силы трения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бонуса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Правильное выполнение теста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бонуса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бонусов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4975380"/>
            <a:ext cx="7056784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Шкала перевода балла в оценку: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бонусов: оценка «5»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8 - 9 бонусов: оценка «4»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5 -7 бонусов: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накопительный»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8287"/>
            <a:ext cx="8676456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90860"/>
              </p:ext>
            </p:extLst>
          </p:nvPr>
        </p:nvGraphicFramePr>
        <p:xfrm>
          <a:off x="263352" y="1052736"/>
          <a:ext cx="8136904" cy="492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Диаграмма" r:id="rId3" imgW="8562992" imgH="5248301" progId="MSGraph.Chart.8">
                  <p:embed/>
                </p:oleObj>
              </mc:Choice>
              <mc:Fallback>
                <p:oleObj name="Диаграмма" r:id="rId3" imgW="8562992" imgH="5248301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1052736"/>
                        <a:ext cx="8136904" cy="4924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259716"/>
            <a:ext cx="8352928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аздел: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«Взаимодействие тел» (23 часа)</a:t>
            </a: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2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«Сила трения» 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(место урока в данном разделе - 21)</a:t>
            </a: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темы урока: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Изучить явление трения, создать условия для формирования у обучающихся навыков для систематизации учебной информации.</a:t>
            </a:r>
          </a:p>
          <a:p>
            <a:pPr marL="0" lvl="1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программы: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А.В.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Перышкин</a:t>
            </a:r>
            <a:endParaRPr lang="ru-RU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2127" y="404664"/>
            <a:ext cx="5791809" cy="5760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Место урока в изучаемой теме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chitatelbalakovo.ru/images/product_images/popup_images/9785358116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8093">
            <a:off x="7135962" y="218177"/>
            <a:ext cx="1526197" cy="206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2128" y="3861048"/>
            <a:ext cx="4320480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Сформировать представление о силе трения;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Изучить причины и виды трения;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Выявить природу силы трения;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Экспериментально установить, от чего зависит сила трения.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23114" y="3861048"/>
            <a:ext cx="4134929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уроке: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Видеофильм, презентация, ЕЦОР;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Локальная сеть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выходом в Интернет,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мультимедийный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проектор.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231788"/>
              </p:ext>
            </p:extLst>
          </p:nvPr>
        </p:nvGraphicFramePr>
        <p:xfrm>
          <a:off x="179512" y="1196752"/>
          <a:ext cx="8496944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Диаграмма" r:id="rId3" imgW="8562992" imgH="5257758" progId="MSGraph.Chart.8">
                  <p:embed/>
                </p:oleObj>
              </mc:Choice>
              <mc:Fallback>
                <p:oleObj name="Диаграмма" r:id="rId3" imgW="8562992" imgH="5257758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8496944" cy="5328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68287"/>
            <a:ext cx="8676456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результативности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974" y="155679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676456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12776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 § 32-33, Выучить опорный конспект (Паспорт по силе трения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2). Для тех, кому интересна тема урока, предлагаю расширить свои познания и выполнить по желанию творческие задания: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Литературное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исследование: «Сила трения» в пословицах, поговорках, загадках.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2).Сообщение на тему: «Примеры пользы и вреда силы трения».</a:t>
            </a:r>
          </a:p>
        </p:txBody>
      </p:sp>
    </p:spTree>
    <p:extLst>
      <p:ext uri="{BB962C8B-B14F-4D97-AF65-F5344CB8AC3E}">
        <p14:creationId xmlns:p14="http://schemas.microsoft.com/office/powerpoint/2010/main" val="21441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1268760"/>
            <a:ext cx="6872551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6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Желаю успеха!</a:t>
            </a:r>
            <a:endParaRPr lang="ru-RU" sz="6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427984" y="3177039"/>
            <a:ext cx="1757469" cy="1368152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79912" y="2636912"/>
            <a:ext cx="1559007" cy="12711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6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УУД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847" y="150987"/>
            <a:ext cx="2356937" cy="55400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8894" y="3157836"/>
            <a:ext cx="2180375" cy="57606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63390" y="2426817"/>
            <a:ext cx="2695128" cy="9144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19" y="150987"/>
            <a:ext cx="2887193" cy="6857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113637" y="364065"/>
            <a:ext cx="484632" cy="34092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896726" y="3545922"/>
            <a:ext cx="462843" cy="36211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054680" y="563123"/>
            <a:ext cx="484632" cy="42330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86408" y="3020650"/>
            <a:ext cx="484632" cy="56031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6" t="49770" r="44360" b="37396"/>
          <a:stretch/>
        </p:blipFill>
        <p:spPr bwMode="auto">
          <a:xfrm>
            <a:off x="4308950" y="3483786"/>
            <a:ext cx="512178" cy="37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953" y="836712"/>
            <a:ext cx="457200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Принятие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 роли обучающегося.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Развитие мотивов учебной деятельности и формирование личностного смысла учения.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Развитие навыков сотрудничества с учителем и сверстниками в разных учебных ситуациях.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995" y="4139732"/>
            <a:ext cx="4013121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Умение определять понятия, устанавливать аналогии, 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классифицировать, строить логические рассуждения и делать выводы.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106191"/>
            <a:ext cx="395782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Готовность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получать необходимую информацию, отстаивать свою точку зрения в диалоге, выдвигать гипотезу, доказательства.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908038"/>
            <a:ext cx="4101844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планировать и регулировать свою деятельность.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соотносить свои действия с планируемыми результатами.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Владения основами самоконтроля  и самооценки, принятие решение и осуществление основного выбора в учебной о познавательной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6056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D:\Все данные\Всероссийский Мой лучший урок 2016\Конкурс МОСКВА Мой лучший урок БУЙНЕВИЧ О.Н\ФОТО\100_61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8" t="16929" r="14850" b="20129"/>
          <a:stretch/>
        </p:blipFill>
        <p:spPr bwMode="auto">
          <a:xfrm>
            <a:off x="5864560" y="1625279"/>
            <a:ext cx="2523864" cy="1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2127" y="404664"/>
            <a:ext cx="5791809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Компетентностно - ориентированные технологии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839" y="1508931"/>
            <a:ext cx="2356937" cy="10764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проблемного обучения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996474" y="1538296"/>
            <a:ext cx="484632" cy="34092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279" y="5234566"/>
            <a:ext cx="2489497" cy="10764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дифференцированного обучения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282676" y="5934309"/>
            <a:ext cx="484632" cy="34092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96" y="2824495"/>
            <a:ext cx="2528897" cy="10764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898304" y="2788193"/>
            <a:ext cx="484632" cy="5653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70964" y="5517232"/>
            <a:ext cx="3096344" cy="10764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Здоровьесберегающая технология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099458" y="5234566"/>
            <a:ext cx="484632" cy="5653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2523" y="4020953"/>
            <a:ext cx="2481567" cy="10764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критического мышления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50126" y="4020953"/>
            <a:ext cx="484632" cy="5653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D:\Все данные\Всероссийский Мой лучший урок 2016\Конкурс МОСКВА Мой лучший урок БУЙНЕВИЧ О.Н\ФОТО\100_61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3103" b="3413"/>
          <a:stretch/>
        </p:blipFill>
        <p:spPr bwMode="auto">
          <a:xfrm>
            <a:off x="2786574" y="1596188"/>
            <a:ext cx="2577513" cy="19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Все данные\Всероссийский Мой лучший урок 2016\Конкурс МОСКВА Мой лучший урок БУЙНЕВИЧ О.Н\ФОТО\100_61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6832" r="4323" b="17445"/>
          <a:stretch/>
        </p:blipFill>
        <p:spPr bwMode="auto">
          <a:xfrm>
            <a:off x="4126042" y="3313744"/>
            <a:ext cx="2797900" cy="19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Все данные\Всероссийский Мой лучший урок 2016\Конкурс МОСКВА Мой лучший урок БУЙНЕВИЧ О.Н\ФОТО\100_61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263" r="14540" b="17238"/>
          <a:stretch/>
        </p:blipFill>
        <p:spPr bwMode="auto">
          <a:xfrm>
            <a:off x="5864560" y="4869161"/>
            <a:ext cx="3099928" cy="17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7504" y="1331937"/>
            <a:ext cx="3211745" cy="79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2929" y="404664"/>
            <a:ext cx="3744416" cy="5760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Триединые задачи: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02" y="4293096"/>
            <a:ext cx="2713462" cy="21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7212" y="1124744"/>
            <a:ext cx="2678604" cy="8292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1822" y="1124744"/>
            <a:ext cx="2633127" cy="7961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75642" y="1141301"/>
            <a:ext cx="2952328" cy="7961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050654"/>
            <a:ext cx="2808312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Экспериментально установить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возникновения силы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трения;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трения.</a:t>
            </a:r>
            <a:endParaRPr lang="ru-RU" sz="20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6176" y="2046327"/>
            <a:ext cx="2808312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мышление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эксперимента.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sz="20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1822" y="2037593"/>
            <a:ext cx="2808312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для каждого учащегося ситуацию успеха;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навыки общения, делового сотрудничества.</a:t>
            </a:r>
            <a:endParaRPr lang="ru-RU" sz="20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413546" y="1755955"/>
            <a:ext cx="299830" cy="39604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180502" y="1739396"/>
            <a:ext cx="299830" cy="39604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278470" y="1846130"/>
            <a:ext cx="299830" cy="39604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" y="4581128"/>
            <a:ext cx="2919227" cy="216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 descr="D:\Все данные\Всероссийский Мой лучший урок 2016\Конкурс МОСКВА Мой лучший урок БУЙНЕВИЧ О.Н\ФОТО\100_61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t="18167" r="12139" b="15381"/>
          <a:stretch/>
        </p:blipFill>
        <p:spPr bwMode="auto">
          <a:xfrm>
            <a:off x="3321504" y="4581128"/>
            <a:ext cx="3626760" cy="21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783" y="2400482"/>
            <a:ext cx="2453901" cy="79503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Наглядный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940" y="3290822"/>
            <a:ext cx="2737303" cy="79503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243" y="1491852"/>
            <a:ext cx="2454171" cy="7950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Словесный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3929" y="4173140"/>
            <a:ext cx="2604314" cy="79503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Проблемный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620514" y="3868730"/>
            <a:ext cx="299830" cy="7920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342759" y="2104165"/>
            <a:ext cx="299830" cy="7920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620514" y="2896253"/>
            <a:ext cx="299830" cy="7920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9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87" y="4426901"/>
            <a:ext cx="2153646" cy="19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5638" y="260648"/>
            <a:ext cx="4118329" cy="115212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обучения: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64150" y="339724"/>
            <a:ext cx="3796281" cy="115212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занятия: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01039" y="1636027"/>
            <a:ext cx="2454171" cy="7950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Фронтальная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432713" y="1412776"/>
            <a:ext cx="299830" cy="6988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2559858"/>
            <a:ext cx="3297984" cy="79503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004048" y="2165289"/>
            <a:ext cx="299830" cy="7920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06696" y="3471211"/>
            <a:ext cx="2625816" cy="79503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Групповая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358230" y="3293772"/>
            <a:ext cx="299830" cy="7920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5" descr="D:\Все данные\ФОТО ВСЕ С ФЛЭШКИ ФОТОАППАРАТА 2014\SAM_03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21382" r="14863" b="23483"/>
          <a:stretch/>
        </p:blipFill>
        <p:spPr bwMode="auto">
          <a:xfrm>
            <a:off x="2933838" y="4173140"/>
            <a:ext cx="3894286" cy="234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004379" y="4541055"/>
            <a:ext cx="1928133" cy="79503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Парная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378461" y="1328658"/>
            <a:ext cx="299830" cy="6147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874347" y="4267961"/>
            <a:ext cx="299830" cy="7920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7" y="260648"/>
            <a:ext cx="7920880" cy="5040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.Мотивация к учебной деятельности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801" y="2902671"/>
            <a:ext cx="4176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девиза урока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«Научить себя учиться»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784" y="980728"/>
            <a:ext cx="8578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для возникновения внутренней потребности включения в учебную деятельность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уроке;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Актуализировать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к ученику со стороны учебной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22038"/>
            <a:ext cx="53285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7802" y="4077072"/>
            <a:ext cx="36321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Благоприятный настрой обучающихся на совместную работу;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атмосферы сотрудничества.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2016"/>
          <a:stretch/>
        </p:blipFill>
        <p:spPr bwMode="auto">
          <a:xfrm>
            <a:off x="5317909" y="980728"/>
            <a:ext cx="3448305" cy="259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0180" y="23664"/>
            <a:ext cx="7859252" cy="7200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2.Актуализация опорных знаний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0438" y="3578999"/>
            <a:ext cx="25201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.... ...... .... 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417" y="2638238"/>
            <a:ext cx="4812637" cy="110799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имеющиеся знания о 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силе, как физической величине и о классификации сил.</a:t>
            </a: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715" y="3855536"/>
            <a:ext cx="3912237" cy="7694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Фронтальная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715" y="4624977"/>
            <a:ext cx="4848339" cy="17851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вспомнят, что сила - причина изменения скорости тела, в природе существует две силы: сила тяжести и сила упругости.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160" y="3948331"/>
            <a:ext cx="4630894" cy="163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Все данные\Всероссийский Мой лучший урок 2016\Конкурс МОСКВА Мой лучший урок БУЙНЕВИЧ О.Н\ФОТО\100_61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9" r="10980" b="15458"/>
          <a:stretch/>
        </p:blipFill>
        <p:spPr bwMode="auto">
          <a:xfrm>
            <a:off x="323528" y="718727"/>
            <a:ext cx="3120760" cy="188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600400" cy="224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1012" y="888717"/>
            <a:ext cx="4572000" cy="21236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/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выполнение учащимися задания на применение нового знания, запланированного для изучения на данном уроке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815" y="3140968"/>
            <a:ext cx="37941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 достижения:  </a:t>
            </a:r>
            <a:endParaRPr lang="ru-RU" sz="2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парах,  формулирование вопроса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824" y="5569460"/>
            <a:ext cx="7956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осознания «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не знаю.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сила?» 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вызывает необходимость поиска решения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0"/>
            <a:ext cx="6840760" cy="64807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Создание проблемной ситуации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Все данные\Всероссийский Мой лучший урок 2016\Конкурс МОСКВА Мой лучший урок БУЙНЕВИЧ О.Н\ФОТО\100_61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9706" r="428" b="16621"/>
          <a:stretch/>
        </p:blipFill>
        <p:spPr bwMode="auto">
          <a:xfrm>
            <a:off x="4199844" y="3151473"/>
            <a:ext cx="3684389" cy="23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6163</TotalTime>
  <Words>1001</Words>
  <Application>Microsoft Office PowerPoint</Application>
  <PresentationFormat>Экран (4:3)</PresentationFormat>
  <Paragraphs>193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Трек</vt:lpstr>
      <vt:lpstr>Диаграмма</vt:lpstr>
      <vt:lpstr>Диаграмма Microsoft 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</dc:creator>
  <cp:lastModifiedBy>Lib</cp:lastModifiedBy>
  <cp:revision>364</cp:revision>
  <dcterms:created xsi:type="dcterms:W3CDTF">2014-01-02T09:14:32Z</dcterms:created>
  <dcterms:modified xsi:type="dcterms:W3CDTF">2016-02-21T08:20:15Z</dcterms:modified>
</cp:coreProperties>
</file>