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27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82705-7745-4390-AAB7-9462013F15BE}" type="datetimeFigureOut">
              <a:rPr lang="ru-RU" smtClean="0"/>
              <a:pPr/>
              <a:t>25.02.2016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55761-E990-492D-839E-F1C3162AD794}" type="slidenum">
              <a:rPr lang="ru-RU" smtClean="0"/>
              <a:pPr/>
              <a:t>‹#›</a:t>
            </a:fld>
            <a:endParaRPr lang="ru-RU"/>
          </a:p>
        </p:txBody>
      </p:sp>
    </p:spTree>
    <p:extLst>
      <p:ext uri="{BB962C8B-B14F-4D97-AF65-F5344CB8AC3E}">
        <p14:creationId xmlns:p14="http://schemas.microsoft.com/office/powerpoint/2010/main" xmlns="" val="7467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1123"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latin typeface="Times New Roman" pitchFamily="18" charset="0"/>
                <a:cs typeface="Times New Roman" pitchFamily="18" charset="0"/>
              </a:rPr>
              <a:t>Могут быть краткосрочными мини проектами и долгосрочными, индивидуальные и групповые, предметные и межпредметные, художественные и практико ориентированные, выполненные в одновозрастной и разновозрастной группе</a:t>
            </a:r>
            <a:endParaRPr lang="ru-RU" altLang="ru-RU" smtClean="0"/>
          </a:p>
        </p:txBody>
      </p:sp>
      <p:sp>
        <p:nvSpPr>
          <p:cNvPr id="261124"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CF5A2E6-0B1A-47D8-A02F-3EBDAE9118E0}" type="slidenum">
              <a:rPr lang="ru-RU" altLang="ru-RU" smtClean="0">
                <a:latin typeface="Arial" pitchFamily="34" charset="0"/>
              </a:rPr>
              <a:pPr eaLnBrk="1" hangingPunct="1">
                <a:spcBef>
                  <a:spcPct val="0"/>
                </a:spcBef>
              </a:pPr>
              <a:t>18</a:t>
            </a:fld>
            <a:endParaRPr lang="ru-RU" alt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1B02438-D20E-4470-A24A-7BA6CE3F0BF4}" type="datetimeFigureOut">
              <a:rPr lang="ru-RU" smtClean="0"/>
              <a:pPr/>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2FE129-415E-407E-B46A-BCD2257A991A}" type="slidenum">
              <a:rPr lang="ru-RU" smtClean="0"/>
              <a:pPr/>
              <a:t>‹#›</a:t>
            </a:fld>
            <a:endParaRPr lang="ru-RU"/>
          </a:p>
        </p:txBody>
      </p:sp>
    </p:spTree>
    <p:extLst>
      <p:ext uri="{BB962C8B-B14F-4D97-AF65-F5344CB8AC3E}">
        <p14:creationId xmlns:p14="http://schemas.microsoft.com/office/powerpoint/2010/main" xmlns="" val="3032239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B02438-D20E-4470-A24A-7BA6CE3F0BF4}" type="datetimeFigureOut">
              <a:rPr lang="ru-RU" smtClean="0"/>
              <a:pPr/>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2FE129-415E-407E-B46A-BCD2257A991A}" type="slidenum">
              <a:rPr lang="ru-RU" smtClean="0"/>
              <a:pPr/>
              <a:t>‹#›</a:t>
            </a:fld>
            <a:endParaRPr lang="ru-RU"/>
          </a:p>
        </p:txBody>
      </p:sp>
    </p:spTree>
    <p:extLst>
      <p:ext uri="{BB962C8B-B14F-4D97-AF65-F5344CB8AC3E}">
        <p14:creationId xmlns:p14="http://schemas.microsoft.com/office/powerpoint/2010/main" xmlns="" val="231357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B02438-D20E-4470-A24A-7BA6CE3F0BF4}" type="datetimeFigureOut">
              <a:rPr lang="ru-RU" smtClean="0"/>
              <a:pPr/>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2FE129-415E-407E-B46A-BCD2257A991A}" type="slidenum">
              <a:rPr lang="ru-RU" smtClean="0"/>
              <a:pPr/>
              <a:t>‹#›</a:t>
            </a:fld>
            <a:endParaRPr lang="ru-RU"/>
          </a:p>
        </p:txBody>
      </p:sp>
    </p:spTree>
    <p:extLst>
      <p:ext uri="{BB962C8B-B14F-4D97-AF65-F5344CB8AC3E}">
        <p14:creationId xmlns:p14="http://schemas.microsoft.com/office/powerpoint/2010/main" xmlns="" val="54165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863" y="96838"/>
            <a:ext cx="7158037" cy="141287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49325" y="1981200"/>
            <a:ext cx="3754438"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856163" y="1981200"/>
            <a:ext cx="3754437"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856163" y="4114800"/>
            <a:ext cx="3754437"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6A3FEEEB-9C36-4975-9FE5-77C55BA8A980}" type="slidenum">
              <a:rPr lang="ru-RU"/>
              <a:pPr>
                <a:defRPr/>
              </a:pPr>
              <a:t>‹#›</a:t>
            </a:fld>
            <a:endParaRPr lang="ru-RU"/>
          </a:p>
        </p:txBody>
      </p:sp>
    </p:spTree>
    <p:extLst>
      <p:ext uri="{BB962C8B-B14F-4D97-AF65-F5344CB8AC3E}">
        <p14:creationId xmlns:p14="http://schemas.microsoft.com/office/powerpoint/2010/main" xmlns="" val="210343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B02438-D20E-4470-A24A-7BA6CE3F0BF4}" type="datetimeFigureOut">
              <a:rPr lang="ru-RU" smtClean="0"/>
              <a:pPr/>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2FE129-415E-407E-B46A-BCD2257A991A}" type="slidenum">
              <a:rPr lang="ru-RU" smtClean="0"/>
              <a:pPr/>
              <a:t>‹#›</a:t>
            </a:fld>
            <a:endParaRPr lang="ru-RU"/>
          </a:p>
        </p:txBody>
      </p:sp>
    </p:spTree>
    <p:extLst>
      <p:ext uri="{BB962C8B-B14F-4D97-AF65-F5344CB8AC3E}">
        <p14:creationId xmlns:p14="http://schemas.microsoft.com/office/powerpoint/2010/main" xmlns="" val="21282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1B02438-D20E-4470-A24A-7BA6CE3F0BF4}" type="datetimeFigureOut">
              <a:rPr lang="ru-RU" smtClean="0"/>
              <a:pPr/>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2FE129-415E-407E-B46A-BCD2257A991A}" type="slidenum">
              <a:rPr lang="ru-RU" smtClean="0"/>
              <a:pPr/>
              <a:t>‹#›</a:t>
            </a:fld>
            <a:endParaRPr lang="ru-RU"/>
          </a:p>
        </p:txBody>
      </p:sp>
    </p:spTree>
    <p:extLst>
      <p:ext uri="{BB962C8B-B14F-4D97-AF65-F5344CB8AC3E}">
        <p14:creationId xmlns:p14="http://schemas.microsoft.com/office/powerpoint/2010/main" xmlns="" val="26107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1B02438-D20E-4470-A24A-7BA6CE3F0BF4}" type="datetimeFigureOut">
              <a:rPr lang="ru-RU" smtClean="0"/>
              <a:pPr/>
              <a:t>25.02.2016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2FE129-415E-407E-B46A-BCD2257A991A}" type="slidenum">
              <a:rPr lang="ru-RU" smtClean="0"/>
              <a:pPr/>
              <a:t>‹#›</a:t>
            </a:fld>
            <a:endParaRPr lang="ru-RU"/>
          </a:p>
        </p:txBody>
      </p:sp>
    </p:spTree>
    <p:extLst>
      <p:ext uri="{BB962C8B-B14F-4D97-AF65-F5344CB8AC3E}">
        <p14:creationId xmlns:p14="http://schemas.microsoft.com/office/powerpoint/2010/main" xmlns="" val="315548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1B02438-D20E-4470-A24A-7BA6CE3F0BF4}" type="datetimeFigureOut">
              <a:rPr lang="ru-RU" smtClean="0"/>
              <a:pPr/>
              <a:t>25.02.2016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E2FE129-415E-407E-B46A-BCD2257A991A}" type="slidenum">
              <a:rPr lang="ru-RU" smtClean="0"/>
              <a:pPr/>
              <a:t>‹#›</a:t>
            </a:fld>
            <a:endParaRPr lang="ru-RU"/>
          </a:p>
        </p:txBody>
      </p:sp>
    </p:spTree>
    <p:extLst>
      <p:ext uri="{BB962C8B-B14F-4D97-AF65-F5344CB8AC3E}">
        <p14:creationId xmlns:p14="http://schemas.microsoft.com/office/powerpoint/2010/main" xmlns="" val="1691044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1B02438-D20E-4470-A24A-7BA6CE3F0BF4}" type="datetimeFigureOut">
              <a:rPr lang="ru-RU" smtClean="0"/>
              <a:pPr/>
              <a:t>25.02.2016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E2FE129-415E-407E-B46A-BCD2257A991A}" type="slidenum">
              <a:rPr lang="ru-RU" smtClean="0"/>
              <a:pPr/>
              <a:t>‹#›</a:t>
            </a:fld>
            <a:endParaRPr lang="ru-RU"/>
          </a:p>
        </p:txBody>
      </p:sp>
    </p:spTree>
    <p:extLst>
      <p:ext uri="{BB962C8B-B14F-4D97-AF65-F5344CB8AC3E}">
        <p14:creationId xmlns:p14="http://schemas.microsoft.com/office/powerpoint/2010/main" xmlns="" val="158062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B02438-D20E-4470-A24A-7BA6CE3F0BF4}" type="datetimeFigureOut">
              <a:rPr lang="ru-RU" smtClean="0"/>
              <a:pPr/>
              <a:t>25.02.2016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E2FE129-415E-407E-B46A-BCD2257A991A}" type="slidenum">
              <a:rPr lang="ru-RU" smtClean="0"/>
              <a:pPr/>
              <a:t>‹#›</a:t>
            </a:fld>
            <a:endParaRPr lang="ru-RU"/>
          </a:p>
        </p:txBody>
      </p:sp>
    </p:spTree>
    <p:extLst>
      <p:ext uri="{BB962C8B-B14F-4D97-AF65-F5344CB8AC3E}">
        <p14:creationId xmlns:p14="http://schemas.microsoft.com/office/powerpoint/2010/main" xmlns="" val="183514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B02438-D20E-4470-A24A-7BA6CE3F0BF4}" type="datetimeFigureOut">
              <a:rPr lang="ru-RU" smtClean="0"/>
              <a:pPr/>
              <a:t>25.02.2016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2FE129-415E-407E-B46A-BCD2257A991A}" type="slidenum">
              <a:rPr lang="ru-RU" smtClean="0"/>
              <a:pPr/>
              <a:t>‹#›</a:t>
            </a:fld>
            <a:endParaRPr lang="ru-RU"/>
          </a:p>
        </p:txBody>
      </p:sp>
    </p:spTree>
    <p:extLst>
      <p:ext uri="{BB962C8B-B14F-4D97-AF65-F5344CB8AC3E}">
        <p14:creationId xmlns:p14="http://schemas.microsoft.com/office/powerpoint/2010/main" xmlns="" val="254868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B02438-D20E-4470-A24A-7BA6CE3F0BF4}" type="datetimeFigureOut">
              <a:rPr lang="ru-RU" smtClean="0"/>
              <a:pPr/>
              <a:t>25.02.2016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2FE129-415E-407E-B46A-BCD2257A991A}" type="slidenum">
              <a:rPr lang="ru-RU" smtClean="0"/>
              <a:pPr/>
              <a:t>‹#›</a:t>
            </a:fld>
            <a:endParaRPr lang="ru-RU"/>
          </a:p>
        </p:txBody>
      </p:sp>
    </p:spTree>
    <p:extLst>
      <p:ext uri="{BB962C8B-B14F-4D97-AF65-F5344CB8AC3E}">
        <p14:creationId xmlns:p14="http://schemas.microsoft.com/office/powerpoint/2010/main" xmlns="" val="249677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02438-D20E-4470-A24A-7BA6CE3F0BF4}" type="datetimeFigureOut">
              <a:rPr lang="ru-RU" smtClean="0"/>
              <a:pPr/>
              <a:t>25.02.2016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FE129-415E-407E-B46A-BCD2257A991A}" type="slidenum">
              <a:rPr lang="ru-RU" smtClean="0"/>
              <a:pPr/>
              <a:t>‹#›</a:t>
            </a:fld>
            <a:endParaRPr lang="ru-RU"/>
          </a:p>
        </p:txBody>
      </p:sp>
    </p:spTree>
    <p:extLst>
      <p:ext uri="{BB962C8B-B14F-4D97-AF65-F5344CB8AC3E}">
        <p14:creationId xmlns:p14="http://schemas.microsoft.com/office/powerpoint/2010/main" xmlns="" val="411917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86611" y="4869160"/>
            <a:ext cx="3563888" cy="1815882"/>
          </a:xfrm>
          <a:prstGeom prst="rect">
            <a:avLst/>
          </a:prstGeom>
          <a:noFill/>
        </p:spPr>
        <p:txBody>
          <a:bodyPr wrap="square" rtlCol="0">
            <a:spAutoFit/>
          </a:bodyPr>
          <a:lstStyle/>
          <a:p>
            <a:r>
              <a:rPr lang="ru-RU" altLang="ru-RU" sz="2800" b="1" dirty="0" smtClean="0">
                <a:solidFill>
                  <a:srgbClr val="0000FF"/>
                </a:solidFill>
                <a:latin typeface="Arial" pitchFamily="34" charset="0"/>
              </a:rPr>
              <a:t>Программа профессора </a:t>
            </a:r>
          </a:p>
          <a:p>
            <a:r>
              <a:rPr lang="ru-RU" altLang="ru-RU" sz="2800" b="1" dirty="0" smtClean="0">
                <a:solidFill>
                  <a:srgbClr val="0000FF"/>
                </a:solidFill>
                <a:latin typeface="Arial" pitchFamily="34" charset="0"/>
              </a:rPr>
              <a:t>Ксензовой </a:t>
            </a:r>
          </a:p>
          <a:p>
            <a:r>
              <a:rPr lang="ru-RU" altLang="ru-RU" sz="2800" b="1" dirty="0" smtClean="0">
                <a:solidFill>
                  <a:srgbClr val="0000FF"/>
                </a:solidFill>
                <a:latin typeface="Arial" pitchFamily="34" charset="0"/>
              </a:rPr>
              <a:t>Галины Юрьевны</a:t>
            </a:r>
            <a:endParaRPr lang="ru-RU" sz="2800" dirty="0">
              <a:solidFill>
                <a:srgbClr val="0000FF"/>
              </a:solidFill>
            </a:endParaRPr>
          </a:p>
        </p:txBody>
      </p:sp>
      <p:sp>
        <p:nvSpPr>
          <p:cNvPr id="3" name="TextBox 2"/>
          <p:cNvSpPr txBox="1"/>
          <p:nvPr/>
        </p:nvSpPr>
        <p:spPr>
          <a:xfrm>
            <a:off x="251520" y="2984134"/>
            <a:ext cx="4320480" cy="1569660"/>
          </a:xfrm>
          <a:prstGeom prst="rect">
            <a:avLst/>
          </a:prstGeom>
          <a:noFill/>
        </p:spPr>
        <p:txBody>
          <a:bodyPr wrap="square" rtlCol="0">
            <a:spAutoFit/>
          </a:bodyPr>
          <a:lstStyle/>
          <a:p>
            <a:r>
              <a:rPr lang="ru-RU" sz="3200" b="1" dirty="0" smtClean="0">
                <a:solidFill>
                  <a:srgbClr val="C00000"/>
                </a:solidFill>
                <a:latin typeface="Arial" panose="020B0604020202020204" pitchFamily="34" charset="0"/>
                <a:cs typeface="Arial" panose="020B0604020202020204" pitchFamily="34" charset="0"/>
              </a:rPr>
              <a:t>Внеурочные </a:t>
            </a:r>
          </a:p>
          <a:p>
            <a:r>
              <a:rPr lang="ru-RU" sz="3200" b="1" dirty="0" smtClean="0">
                <a:solidFill>
                  <a:srgbClr val="C00000"/>
                </a:solidFill>
                <a:latin typeface="Arial" panose="020B0604020202020204" pitchFamily="34" charset="0"/>
                <a:cs typeface="Arial" panose="020B0604020202020204" pitchFamily="34" charset="0"/>
              </a:rPr>
              <a:t>исследовательские проекты учащихся</a:t>
            </a:r>
            <a:endParaRPr lang="ru-RU" sz="3200" b="1"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5652120" y="1988840"/>
            <a:ext cx="3024336" cy="1015663"/>
          </a:xfrm>
          <a:prstGeom prst="rect">
            <a:avLst/>
          </a:prstGeom>
          <a:noFill/>
        </p:spPr>
        <p:txBody>
          <a:bodyPr wrap="square" rtlCol="0">
            <a:spAutoFit/>
          </a:bodyPr>
          <a:lstStyle/>
          <a:p>
            <a:r>
              <a:rPr lang="ru-RU" sz="6000" b="1" dirty="0" smtClean="0"/>
              <a:t>в школе</a:t>
            </a:r>
            <a:endParaRPr lang="ru-RU" sz="6000" b="1" dirty="0"/>
          </a:p>
        </p:txBody>
      </p:sp>
      <p:sp>
        <p:nvSpPr>
          <p:cNvPr id="5" name="TextBox 4"/>
          <p:cNvSpPr txBox="1"/>
          <p:nvPr/>
        </p:nvSpPr>
        <p:spPr>
          <a:xfrm>
            <a:off x="7308304" y="6212344"/>
            <a:ext cx="1512168" cy="369332"/>
          </a:xfrm>
          <a:prstGeom prst="rect">
            <a:avLst/>
          </a:prstGeom>
          <a:solidFill>
            <a:schemeClr val="bg1"/>
          </a:solidFill>
        </p:spPr>
        <p:txBody>
          <a:bodyPr wrap="square" rtlCol="0">
            <a:spAutoFit/>
          </a:bodyPr>
          <a:lstStyle/>
          <a:p>
            <a:endParaRPr lang="ru-RU" dirty="0"/>
          </a:p>
        </p:txBody>
      </p:sp>
    </p:spTree>
    <p:extLst>
      <p:ext uri="{BB962C8B-B14F-4D97-AF65-F5344CB8AC3E}">
        <p14:creationId xmlns:p14="http://schemas.microsoft.com/office/powerpoint/2010/main" xmlns="" val="3987544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037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44462"/>
            <a:ext cx="8712968" cy="64528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66456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25028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1"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392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2348880"/>
            <a:ext cx="6096000" cy="406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51520" y="332656"/>
            <a:ext cx="8496944" cy="1569660"/>
          </a:xfrm>
          <a:prstGeom prst="rect">
            <a:avLst/>
          </a:prstGeom>
          <a:solidFill>
            <a:schemeClr val="accent3">
              <a:lumMod val="20000"/>
              <a:lumOff val="80000"/>
            </a:schemeClr>
          </a:solidFill>
        </p:spPr>
        <p:txBody>
          <a:bodyPr wrap="square" rtlCol="0">
            <a:spAutoFit/>
          </a:bodyPr>
          <a:lstStyle/>
          <a:p>
            <a:r>
              <a:rPr lang="ru-RU" sz="2400" b="1" dirty="0">
                <a:solidFill>
                  <a:srgbClr val="FF0000"/>
                </a:solidFill>
              </a:rPr>
              <a:t>Начальная школа  </a:t>
            </a:r>
            <a:r>
              <a:rPr lang="ru-RU" sz="2400" b="1" dirty="0"/>
              <a:t>- </a:t>
            </a:r>
            <a:r>
              <a:rPr lang="ru-RU" sz="2400" b="1" dirty="0">
                <a:solidFill>
                  <a:schemeClr val="accent3">
                    <a:lumMod val="50000"/>
                  </a:schemeClr>
                </a:solidFill>
              </a:rPr>
              <a:t>предпроектная  исследовательская деятельность </a:t>
            </a:r>
          </a:p>
          <a:p>
            <a:r>
              <a:rPr lang="ru-RU" sz="2400" b="1" dirty="0">
                <a:solidFill>
                  <a:schemeClr val="accent3">
                    <a:lumMod val="50000"/>
                  </a:schemeClr>
                </a:solidFill>
              </a:rPr>
              <a:t>Ежегодные индивидуальные проекты каждого учащегося  </a:t>
            </a:r>
            <a:r>
              <a:rPr lang="ru-RU" sz="2400" b="1" dirty="0" smtClean="0">
                <a:solidFill>
                  <a:schemeClr val="accent3">
                    <a:lumMod val="50000"/>
                  </a:schemeClr>
                </a:solidFill>
              </a:rPr>
              <a:t>класса при особом внимании к проектам проблемных детей</a:t>
            </a:r>
            <a:endParaRPr lang="ru-RU" sz="2400" dirty="0"/>
          </a:p>
        </p:txBody>
      </p:sp>
    </p:spTree>
    <p:extLst>
      <p:ext uri="{BB962C8B-B14F-4D97-AF65-F5344CB8AC3E}">
        <p14:creationId xmlns:p14="http://schemas.microsoft.com/office/powerpoint/2010/main" xmlns="" val="1787693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836712"/>
            <a:ext cx="6984776" cy="1223925"/>
          </a:xfrm>
        </p:spPr>
        <p:txBody>
          <a:bodyPr>
            <a:normAutofit/>
          </a:bodyPr>
          <a:lstStyle/>
          <a:p>
            <a:r>
              <a:rPr lang="ru-RU" sz="2400" b="1" dirty="0" smtClean="0">
                <a:solidFill>
                  <a:srgbClr val="FF0000"/>
                </a:solidFill>
              </a:rPr>
              <a:t>Правило 3. </a:t>
            </a:r>
            <a:r>
              <a:rPr lang="ru-RU" sz="2400" b="1" dirty="0" smtClean="0">
                <a:solidFill>
                  <a:srgbClr val="0000FF"/>
                </a:solidFill>
              </a:rPr>
              <a:t>Важно обеспечить профессиональную организацию проектной </a:t>
            </a:r>
            <a:r>
              <a:rPr lang="ru-RU" sz="2400" b="1" u="sng" dirty="0" smtClean="0">
                <a:solidFill>
                  <a:srgbClr val="0000FF"/>
                </a:solidFill>
              </a:rPr>
              <a:t>деятельности</a:t>
            </a:r>
            <a:r>
              <a:rPr lang="ru-RU" sz="2400" b="1" dirty="0" smtClean="0">
                <a:solidFill>
                  <a:srgbClr val="0000FF"/>
                </a:solidFill>
              </a:rPr>
              <a:t> учащихся </a:t>
            </a:r>
            <a:br>
              <a:rPr lang="ru-RU" sz="2400" b="1" dirty="0" smtClean="0">
                <a:solidFill>
                  <a:srgbClr val="0000FF"/>
                </a:solidFill>
              </a:rPr>
            </a:br>
            <a:r>
              <a:rPr lang="ru-RU" sz="2400" b="1" dirty="0" smtClean="0">
                <a:solidFill>
                  <a:srgbClr val="0000FF"/>
                </a:solidFill>
              </a:rPr>
              <a:t>и проекта, как новой формы учения</a:t>
            </a:r>
            <a:endParaRPr lang="ru-RU" sz="2400" b="1" dirty="0">
              <a:solidFill>
                <a:srgbClr val="0000FF"/>
              </a:solidFill>
            </a:endParaRPr>
          </a:p>
        </p:txBody>
      </p:sp>
      <p:sp>
        <p:nvSpPr>
          <p:cNvPr id="3" name="Объект 2"/>
          <p:cNvSpPr>
            <a:spLocks noGrp="1"/>
          </p:cNvSpPr>
          <p:nvPr>
            <p:ph type="subTitle" idx="1"/>
          </p:nvPr>
        </p:nvSpPr>
        <p:spPr>
          <a:xfrm>
            <a:off x="323528" y="2437156"/>
            <a:ext cx="6992280" cy="3915978"/>
          </a:xfrm>
          <a:solidFill>
            <a:schemeClr val="accent6">
              <a:lumMod val="20000"/>
              <a:lumOff val="80000"/>
            </a:schemeClr>
          </a:solidFill>
        </p:spPr>
        <p:txBody>
          <a:bodyPr>
            <a:normAutofit fontScale="92500" lnSpcReduction="10000"/>
          </a:bodyPr>
          <a:lstStyle/>
          <a:p>
            <a:pPr>
              <a:lnSpc>
                <a:spcPct val="120000"/>
              </a:lnSpc>
              <a:spcBef>
                <a:spcPts val="1200"/>
              </a:spcBef>
            </a:pPr>
            <a:r>
              <a:rPr lang="ru-RU" altLang="ru-RU" sz="2400" b="1" dirty="0" smtClean="0">
                <a:solidFill>
                  <a:schemeClr val="accent3">
                    <a:lumMod val="50000"/>
                  </a:schemeClr>
                </a:solidFill>
              </a:rPr>
              <a:t>Для этого на  методологическом уровне важно  освоить содержание понятия «деятельность» </a:t>
            </a:r>
          </a:p>
          <a:p>
            <a:pPr algn="l">
              <a:lnSpc>
                <a:spcPct val="120000"/>
              </a:lnSpc>
              <a:spcBef>
                <a:spcPts val="1200"/>
              </a:spcBef>
            </a:pPr>
            <a:r>
              <a:rPr lang="ru-RU" sz="2400" b="1" u="sng" dirty="0" smtClean="0">
                <a:solidFill>
                  <a:srgbClr val="FF0000"/>
                </a:solidFill>
              </a:rPr>
              <a:t>Деятельность</a:t>
            </a:r>
            <a:r>
              <a:rPr lang="ru-RU" sz="2400" b="1" dirty="0" smtClean="0">
                <a:solidFill>
                  <a:srgbClr val="FF0000"/>
                </a:solidFill>
              </a:rPr>
              <a:t> – это </a:t>
            </a:r>
            <a:r>
              <a:rPr lang="ru-RU" sz="2400" b="1" i="1" dirty="0" smtClean="0">
                <a:solidFill>
                  <a:srgbClr val="FF0000"/>
                </a:solidFill>
              </a:rPr>
              <a:t>целенаправленная</a:t>
            </a:r>
            <a:r>
              <a:rPr lang="ru-RU" sz="2400" b="1" dirty="0" smtClean="0">
                <a:solidFill>
                  <a:srgbClr val="FF0000"/>
                </a:solidFill>
              </a:rPr>
              <a:t> </a:t>
            </a:r>
            <a:r>
              <a:rPr lang="ru-RU" sz="2400" b="1" i="1" dirty="0" smtClean="0">
                <a:solidFill>
                  <a:srgbClr val="FF0000"/>
                </a:solidFill>
              </a:rPr>
              <a:t>активность</a:t>
            </a:r>
            <a:r>
              <a:rPr lang="ru-RU" sz="2400" b="1" dirty="0" smtClean="0">
                <a:solidFill>
                  <a:srgbClr val="FF0000"/>
                </a:solidFill>
              </a:rPr>
              <a:t> человека, приносящая личностно и социально значимый </a:t>
            </a:r>
            <a:r>
              <a:rPr lang="ru-RU" sz="2400" b="1" i="1" dirty="0" smtClean="0">
                <a:solidFill>
                  <a:srgbClr val="FF0000"/>
                </a:solidFill>
              </a:rPr>
              <a:t>результат</a:t>
            </a:r>
          </a:p>
          <a:p>
            <a:pPr algn="l">
              <a:lnSpc>
                <a:spcPct val="120000"/>
              </a:lnSpc>
              <a:spcBef>
                <a:spcPts val="1200"/>
              </a:spcBef>
            </a:pPr>
            <a:r>
              <a:rPr lang="ru-RU" altLang="ru-RU" sz="2400" b="1" u="sng" dirty="0" smtClean="0">
                <a:solidFill>
                  <a:srgbClr val="0000FF"/>
                </a:solidFill>
              </a:rPr>
              <a:t>Проектная деятельность </a:t>
            </a:r>
            <a:r>
              <a:rPr lang="ru-RU" altLang="ru-RU" sz="2400" b="1" dirty="0" smtClean="0">
                <a:solidFill>
                  <a:srgbClr val="0000FF"/>
                </a:solidFill>
              </a:rPr>
              <a:t>учащихся – </a:t>
            </a:r>
            <a:r>
              <a:rPr lang="ru-RU" altLang="ru-RU" sz="2400" b="1" dirty="0" smtClean="0">
                <a:solidFill>
                  <a:srgbClr val="C00000"/>
                </a:solidFill>
              </a:rPr>
              <a:t>это творческая учебно-познавательная  деятельность, имеющая </a:t>
            </a:r>
            <a:r>
              <a:rPr lang="ru-RU" altLang="ru-RU" sz="2400" b="1" i="1" dirty="0" smtClean="0">
                <a:solidFill>
                  <a:srgbClr val="C00000"/>
                </a:solidFill>
              </a:rPr>
              <a:t>цель</a:t>
            </a:r>
            <a:r>
              <a:rPr lang="ru-RU" altLang="ru-RU" sz="2400" b="1" dirty="0" smtClean="0">
                <a:solidFill>
                  <a:srgbClr val="C00000"/>
                </a:solidFill>
              </a:rPr>
              <a:t>, согласованные </a:t>
            </a:r>
            <a:r>
              <a:rPr lang="ru-RU" altLang="ru-RU" sz="2400" b="1" i="1" dirty="0" smtClean="0">
                <a:solidFill>
                  <a:srgbClr val="C00000"/>
                </a:solidFill>
              </a:rPr>
              <a:t>методы и способы действий</a:t>
            </a:r>
            <a:r>
              <a:rPr lang="ru-RU" altLang="ru-RU" sz="2400" b="1" dirty="0" smtClean="0">
                <a:solidFill>
                  <a:srgbClr val="C00000"/>
                </a:solidFill>
              </a:rPr>
              <a:t>, направленные на достижение проектного </a:t>
            </a:r>
            <a:r>
              <a:rPr lang="ru-RU" altLang="ru-RU" sz="2400" b="1" i="1" dirty="0" smtClean="0">
                <a:solidFill>
                  <a:srgbClr val="C00000"/>
                </a:solidFill>
              </a:rPr>
              <a:t>результата</a:t>
            </a:r>
          </a:p>
        </p:txBody>
      </p:sp>
      <p:pic>
        <p:nvPicPr>
          <p:cNvPr id="4" name="Picture 4" descr="j01995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52320" y="2780928"/>
            <a:ext cx="1582738" cy="3168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19435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Grp="1" noChangeArrowheads="1"/>
          </p:cNvSpPr>
          <p:nvPr>
            <p:ph type="title"/>
          </p:nvPr>
        </p:nvSpPr>
        <p:spPr>
          <a:xfrm>
            <a:off x="466725" y="549275"/>
            <a:ext cx="8353425" cy="792163"/>
          </a:xfrm>
          <a:solidFill>
            <a:srgbClr val="FFFF99"/>
          </a:solidFill>
          <a:ln>
            <a:solidFill>
              <a:srgbClr val="FF6600"/>
            </a:solidFill>
            <a:miter lim="800000"/>
            <a:headEnd/>
            <a:tailEnd/>
          </a:ln>
        </p:spPr>
        <p:txBody>
          <a:bodyPr>
            <a:normAutofit fontScale="90000"/>
          </a:bodyPr>
          <a:lstStyle/>
          <a:p>
            <a:pPr eaLnBrk="1" hangingPunct="1"/>
            <a:r>
              <a:rPr lang="ru-RU" altLang="ru-RU" sz="2800" b="1" dirty="0" smtClean="0">
                <a:solidFill>
                  <a:srgbClr val="FF3300"/>
                </a:solidFill>
              </a:rPr>
              <a:t>Самоорганизация проектной деятельности учащихся</a:t>
            </a:r>
          </a:p>
        </p:txBody>
      </p:sp>
      <p:sp>
        <p:nvSpPr>
          <p:cNvPr id="90115" name="Rectangle 5"/>
          <p:cNvSpPr>
            <a:spLocks noGrp="1" noChangeArrowheads="1"/>
          </p:cNvSpPr>
          <p:nvPr>
            <p:ph type="body" sz="half" idx="1"/>
          </p:nvPr>
        </p:nvSpPr>
        <p:spPr>
          <a:xfrm>
            <a:off x="2266950" y="2455863"/>
            <a:ext cx="2147888" cy="2976562"/>
          </a:xfrm>
        </p:spPr>
        <p:txBody>
          <a:bodyPr rtlCol="0">
            <a:normAutofit lnSpcReduction="10000"/>
          </a:bodyPr>
          <a:lstStyle/>
          <a:p>
            <a:pPr eaLnBrk="1" fontAlgn="auto" hangingPunct="1">
              <a:lnSpc>
                <a:spcPct val="90000"/>
              </a:lnSpc>
              <a:spcAft>
                <a:spcPts val="0"/>
              </a:spcAft>
              <a:buFont typeface="Wingdings" pitchFamily="2" charset="2"/>
              <a:buNone/>
              <a:defRPr/>
            </a:pPr>
            <a:r>
              <a:rPr lang="ru-RU" altLang="ru-RU" sz="2400" b="1" dirty="0" smtClean="0"/>
              <a:t>1. цель</a:t>
            </a:r>
          </a:p>
          <a:p>
            <a:pPr eaLnBrk="1" fontAlgn="auto" hangingPunct="1">
              <a:lnSpc>
                <a:spcPct val="90000"/>
              </a:lnSpc>
              <a:spcAft>
                <a:spcPts val="0"/>
              </a:spcAft>
              <a:buFont typeface="Wingdings" pitchFamily="2" charset="2"/>
              <a:buNone/>
              <a:defRPr/>
            </a:pPr>
            <a:endParaRPr lang="ru-RU" altLang="ru-RU" sz="900" b="1" dirty="0" smtClean="0"/>
          </a:p>
          <a:p>
            <a:pPr eaLnBrk="1" fontAlgn="auto" hangingPunct="1">
              <a:lnSpc>
                <a:spcPct val="90000"/>
              </a:lnSpc>
              <a:spcAft>
                <a:spcPts val="0"/>
              </a:spcAft>
              <a:buFont typeface="Wingdings" pitchFamily="2" charset="2"/>
              <a:buNone/>
              <a:defRPr/>
            </a:pPr>
            <a:r>
              <a:rPr lang="ru-RU" altLang="ru-RU" sz="2400" b="1" dirty="0" smtClean="0"/>
              <a:t>2. мотив</a:t>
            </a:r>
          </a:p>
          <a:p>
            <a:pPr eaLnBrk="1" fontAlgn="auto" hangingPunct="1">
              <a:lnSpc>
                <a:spcPct val="90000"/>
              </a:lnSpc>
              <a:spcAft>
                <a:spcPts val="0"/>
              </a:spcAft>
              <a:buFont typeface="Wingdings" pitchFamily="2" charset="2"/>
              <a:buNone/>
              <a:defRPr/>
            </a:pPr>
            <a:endParaRPr lang="ru-RU" altLang="ru-RU" sz="900" b="1" dirty="0" smtClean="0"/>
          </a:p>
          <a:p>
            <a:pPr eaLnBrk="1" fontAlgn="auto" hangingPunct="1">
              <a:lnSpc>
                <a:spcPct val="90000"/>
              </a:lnSpc>
              <a:spcAft>
                <a:spcPts val="0"/>
              </a:spcAft>
              <a:buFont typeface="Wingdings" pitchFamily="2" charset="2"/>
              <a:buNone/>
              <a:defRPr/>
            </a:pPr>
            <a:r>
              <a:rPr lang="ru-RU" altLang="ru-RU" sz="2400" b="1" dirty="0" smtClean="0"/>
              <a:t>3. действие</a:t>
            </a:r>
          </a:p>
          <a:p>
            <a:pPr eaLnBrk="1" fontAlgn="auto" hangingPunct="1">
              <a:lnSpc>
                <a:spcPct val="90000"/>
              </a:lnSpc>
              <a:spcAft>
                <a:spcPts val="0"/>
              </a:spcAft>
              <a:buFont typeface="Wingdings" pitchFamily="2" charset="2"/>
              <a:buNone/>
              <a:defRPr/>
            </a:pPr>
            <a:endParaRPr lang="ru-RU" altLang="ru-RU" sz="900" b="1" dirty="0" smtClean="0"/>
          </a:p>
          <a:p>
            <a:pPr eaLnBrk="1" fontAlgn="auto" hangingPunct="1">
              <a:lnSpc>
                <a:spcPct val="90000"/>
              </a:lnSpc>
              <a:spcAft>
                <a:spcPts val="0"/>
              </a:spcAft>
              <a:buFont typeface="Wingdings" pitchFamily="2" charset="2"/>
              <a:buNone/>
              <a:defRPr/>
            </a:pPr>
            <a:r>
              <a:rPr lang="ru-RU" altLang="ru-RU" sz="2400" b="1" dirty="0" smtClean="0"/>
              <a:t>4. средства</a:t>
            </a:r>
          </a:p>
          <a:p>
            <a:pPr eaLnBrk="1" fontAlgn="auto" hangingPunct="1">
              <a:lnSpc>
                <a:spcPct val="90000"/>
              </a:lnSpc>
              <a:spcAft>
                <a:spcPts val="0"/>
              </a:spcAft>
              <a:buFont typeface="Wingdings" pitchFamily="2" charset="2"/>
              <a:buNone/>
              <a:defRPr/>
            </a:pPr>
            <a:endParaRPr lang="ru-RU" altLang="ru-RU" sz="900" b="1" dirty="0" smtClean="0"/>
          </a:p>
          <a:p>
            <a:pPr eaLnBrk="1" fontAlgn="auto" hangingPunct="1">
              <a:lnSpc>
                <a:spcPct val="90000"/>
              </a:lnSpc>
              <a:spcAft>
                <a:spcPts val="0"/>
              </a:spcAft>
              <a:buFont typeface="Wingdings" pitchFamily="2" charset="2"/>
              <a:buNone/>
              <a:defRPr/>
            </a:pPr>
            <a:r>
              <a:rPr lang="ru-RU" altLang="ru-RU" sz="2400" b="1" dirty="0" smtClean="0"/>
              <a:t>5. результат</a:t>
            </a:r>
          </a:p>
          <a:p>
            <a:pPr eaLnBrk="1" fontAlgn="auto" hangingPunct="1">
              <a:lnSpc>
                <a:spcPct val="90000"/>
              </a:lnSpc>
              <a:spcAft>
                <a:spcPts val="0"/>
              </a:spcAft>
              <a:buFont typeface="Wingdings" pitchFamily="2" charset="2"/>
              <a:buNone/>
              <a:defRPr/>
            </a:pPr>
            <a:endParaRPr lang="ru-RU" altLang="ru-RU" sz="900" b="1" dirty="0" smtClean="0"/>
          </a:p>
          <a:p>
            <a:pPr eaLnBrk="1" fontAlgn="auto" hangingPunct="1">
              <a:lnSpc>
                <a:spcPct val="90000"/>
              </a:lnSpc>
              <a:spcAft>
                <a:spcPts val="0"/>
              </a:spcAft>
              <a:buFont typeface="Wingdings" pitchFamily="2" charset="2"/>
              <a:buNone/>
              <a:defRPr/>
            </a:pPr>
            <a:r>
              <a:rPr lang="ru-RU" altLang="ru-RU" sz="2400" b="1" dirty="0" smtClean="0"/>
              <a:t>6. оценка</a:t>
            </a:r>
            <a:endParaRPr lang="ru-RU" altLang="ru-RU" b="1" dirty="0" smtClean="0"/>
          </a:p>
        </p:txBody>
      </p:sp>
      <p:pic>
        <p:nvPicPr>
          <p:cNvPr id="18436" name="Picture 7" descr="j0301252"/>
          <p:cNvPicPr>
            <a:picLocks noGrp="1" noChangeAspect="1" noChangeArrowheads="1"/>
          </p:cNvPicPr>
          <p:nvPr>
            <p:ph sz="quarter" idx="2"/>
          </p:nvPr>
        </p:nvPicPr>
        <p:blipFill>
          <a:blip r:embed="rId2" cstate="print">
            <a:extLst>
              <a:ext uri="{28A0092B-C50C-407E-A947-70E740481C1C}">
                <a14:useLocalDpi xmlns:a14="http://schemas.microsoft.com/office/drawing/2010/main" xmlns="" val="0"/>
              </a:ext>
            </a:extLst>
          </a:blip>
          <a:srcRect/>
          <a:stretch>
            <a:fillRect/>
          </a:stretch>
        </p:blipFill>
        <p:spPr>
          <a:xfrm>
            <a:off x="5795963" y="2794000"/>
            <a:ext cx="2376487" cy="2184400"/>
          </a:xfrm>
          <a:solidFill>
            <a:schemeClr val="bg1"/>
          </a:solidFill>
        </p:spPr>
      </p:pic>
      <p:pic>
        <p:nvPicPr>
          <p:cNvPr id="18437" name="Picture 8" descr="MMj03567120000[1]"/>
          <p:cNvPicPr>
            <a:picLocks noGrp="1" noChangeAspect="1" noChangeArrowheads="1" noCrop="1"/>
          </p:cNvPicPr>
          <p:nvPr>
            <p:ph sz="quarter" idx="3"/>
          </p:nvPr>
        </p:nvPicPr>
        <p:blipFill>
          <a:blip r:embed="rId3" cstate="print">
            <a:extLst>
              <a:ext uri="{28A0092B-C50C-407E-A947-70E740481C1C}">
                <a14:useLocalDpi xmlns:a14="http://schemas.microsoft.com/office/drawing/2010/main" xmlns="" val="0"/>
              </a:ext>
            </a:extLst>
          </a:blip>
          <a:srcRect/>
          <a:stretch>
            <a:fillRect/>
          </a:stretch>
        </p:blipFill>
        <p:spPr>
          <a:xfrm>
            <a:off x="4932363" y="3194050"/>
            <a:ext cx="952500" cy="952500"/>
          </a:xfrm>
          <a:solidFill>
            <a:schemeClr val="bg1"/>
          </a:solidFill>
        </p:spPr>
      </p:pic>
      <p:sp>
        <p:nvSpPr>
          <p:cNvPr id="18438" name="Text Box 19"/>
          <p:cNvSpPr txBox="1">
            <a:spLocks noChangeArrowheads="1"/>
          </p:cNvSpPr>
          <p:nvPr/>
        </p:nvSpPr>
        <p:spPr bwMode="auto">
          <a:xfrm>
            <a:off x="4787900" y="5229225"/>
            <a:ext cx="3529013" cy="923925"/>
          </a:xfrm>
          <a:prstGeom prst="rect">
            <a:avLst/>
          </a:prstGeom>
          <a:solidFill>
            <a:srgbClr val="FFFF99"/>
          </a:solidFill>
          <a:ln w="9525">
            <a:solidFill>
              <a:srgbClr val="0033CC"/>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ru-RU" altLang="ru-RU" sz="1800" b="1">
                <a:solidFill>
                  <a:srgbClr val="3333FF"/>
                </a:solidFill>
                <a:latin typeface="Arial" pitchFamily="34" charset="0"/>
              </a:rPr>
              <a:t>Автор</a:t>
            </a:r>
            <a:r>
              <a:rPr lang="ru-RU" altLang="ru-RU" sz="1800">
                <a:solidFill>
                  <a:srgbClr val="3333FF"/>
                </a:solidFill>
                <a:latin typeface="Arial" pitchFamily="34" charset="0"/>
              </a:rPr>
              <a:t> – </a:t>
            </a:r>
            <a:r>
              <a:rPr lang="ru-RU" altLang="ru-RU" sz="1800" b="1">
                <a:solidFill>
                  <a:srgbClr val="3333FF"/>
                </a:solidFill>
                <a:latin typeface="Arial" pitchFamily="34" charset="0"/>
              </a:rPr>
              <a:t>самостоятельный исполнитель, субъект собственного развития</a:t>
            </a:r>
          </a:p>
        </p:txBody>
      </p:sp>
      <p:sp>
        <p:nvSpPr>
          <p:cNvPr id="18439" name="Text Box 20"/>
          <p:cNvSpPr txBox="1">
            <a:spLocks noChangeArrowheads="1"/>
          </p:cNvSpPr>
          <p:nvPr/>
        </p:nvSpPr>
        <p:spPr bwMode="auto">
          <a:xfrm>
            <a:off x="4522788" y="1603375"/>
            <a:ext cx="4140200" cy="922338"/>
          </a:xfrm>
          <a:prstGeom prst="rect">
            <a:avLst/>
          </a:prstGeom>
          <a:solidFill>
            <a:srgbClr val="FFFF99"/>
          </a:solidFill>
          <a:ln w="9525">
            <a:solidFill>
              <a:srgbClr val="0033CC"/>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 typeface="Wingdings" pitchFamily="2" charset="2"/>
              <a:buNone/>
            </a:pPr>
            <a:r>
              <a:rPr lang="ru-RU" altLang="ru-RU" sz="1800" b="1">
                <a:solidFill>
                  <a:srgbClr val="3333FF"/>
                </a:solidFill>
                <a:latin typeface="Arial" pitchFamily="34" charset="0"/>
              </a:rPr>
              <a:t>Тьютор</a:t>
            </a:r>
            <a:r>
              <a:rPr lang="ru-RU" altLang="ru-RU" sz="1800">
                <a:solidFill>
                  <a:srgbClr val="3333FF"/>
                </a:solidFill>
                <a:latin typeface="Arial" pitchFamily="34" charset="0"/>
              </a:rPr>
              <a:t> </a:t>
            </a:r>
            <a:r>
              <a:rPr lang="ru-RU" altLang="ru-RU" sz="1800" b="1">
                <a:solidFill>
                  <a:srgbClr val="3333FF"/>
                </a:solidFill>
                <a:latin typeface="Arial" pitchFamily="34" charset="0"/>
              </a:rPr>
              <a:t>обеспечивает </a:t>
            </a:r>
          </a:p>
          <a:p>
            <a:pPr algn="ctr" eaLnBrk="1" hangingPunct="1">
              <a:spcBef>
                <a:spcPct val="0"/>
              </a:spcBef>
              <a:buFont typeface="Wingdings" pitchFamily="2" charset="2"/>
              <a:buNone/>
            </a:pPr>
            <a:r>
              <a:rPr lang="ru-RU" altLang="ru-RU" sz="1800" b="1">
                <a:solidFill>
                  <a:srgbClr val="3333FF"/>
                </a:solidFill>
                <a:latin typeface="Arial" pitchFamily="34" charset="0"/>
              </a:rPr>
              <a:t>сервисное обслуживание </a:t>
            </a:r>
          </a:p>
          <a:p>
            <a:pPr algn="ctr" eaLnBrk="1" hangingPunct="1">
              <a:spcBef>
                <a:spcPct val="0"/>
              </a:spcBef>
              <a:buFont typeface="Wingdings" pitchFamily="2" charset="2"/>
              <a:buNone/>
            </a:pPr>
            <a:r>
              <a:rPr lang="ru-RU" altLang="ru-RU" sz="1800" b="1">
                <a:solidFill>
                  <a:srgbClr val="3333FF"/>
                </a:solidFill>
                <a:latin typeface="Arial" pitchFamily="34" charset="0"/>
              </a:rPr>
              <a:t>проектной деятельности автора</a:t>
            </a:r>
          </a:p>
        </p:txBody>
      </p:sp>
      <p:sp>
        <p:nvSpPr>
          <p:cNvPr id="18440" name="Text Box 28"/>
          <p:cNvSpPr txBox="1">
            <a:spLocks noChangeArrowheads="1"/>
          </p:cNvSpPr>
          <p:nvPr/>
        </p:nvSpPr>
        <p:spPr bwMode="auto">
          <a:xfrm>
            <a:off x="250825" y="1941513"/>
            <a:ext cx="194468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800" b="1" u="sng">
                <a:solidFill>
                  <a:srgbClr val="0000FF"/>
                </a:solidFill>
                <a:latin typeface="Arial" pitchFamily="34" charset="0"/>
              </a:rPr>
              <a:t>Сам</a:t>
            </a:r>
            <a:r>
              <a:rPr lang="ru-RU" altLang="ru-RU" sz="1800" b="1">
                <a:solidFill>
                  <a:srgbClr val="0000FF"/>
                </a:solidFill>
                <a:latin typeface="Arial" pitchFamily="34" charset="0"/>
              </a:rPr>
              <a:t> выбирает </a:t>
            </a:r>
          </a:p>
          <a:p>
            <a:pPr algn="ctr" eaLnBrk="1" hangingPunct="1">
              <a:spcBef>
                <a:spcPct val="0"/>
              </a:spcBef>
              <a:buFontTx/>
              <a:buNone/>
            </a:pPr>
            <a:r>
              <a:rPr lang="ru-RU" altLang="ru-RU" sz="1800" b="1">
                <a:solidFill>
                  <a:srgbClr val="0000FF"/>
                </a:solidFill>
                <a:latin typeface="Arial" pitchFamily="34" charset="0"/>
              </a:rPr>
              <a:t>тему проекта,   согласовывая   </a:t>
            </a:r>
          </a:p>
          <a:p>
            <a:pPr algn="ctr" eaLnBrk="1" hangingPunct="1">
              <a:spcBef>
                <a:spcPct val="0"/>
              </a:spcBef>
              <a:buFontTx/>
              <a:buNone/>
            </a:pPr>
            <a:r>
              <a:rPr lang="ru-RU" altLang="ru-RU" sz="1800" b="1">
                <a:solidFill>
                  <a:srgbClr val="0000FF"/>
                </a:solidFill>
                <a:latin typeface="Arial" pitchFamily="34" charset="0"/>
              </a:rPr>
              <a:t>её с тьютором</a:t>
            </a:r>
          </a:p>
        </p:txBody>
      </p:sp>
      <p:sp>
        <p:nvSpPr>
          <p:cNvPr id="18441" name="Text Box 30"/>
          <p:cNvSpPr txBox="1">
            <a:spLocks noChangeArrowheads="1"/>
          </p:cNvSpPr>
          <p:nvPr/>
        </p:nvSpPr>
        <p:spPr bwMode="auto">
          <a:xfrm>
            <a:off x="250825" y="3194050"/>
            <a:ext cx="2016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 typeface="Wingdings" pitchFamily="2" charset="2"/>
              <a:buNone/>
            </a:pPr>
            <a:r>
              <a:rPr lang="ru-RU" altLang="ru-RU" sz="1800" b="1" u="sng">
                <a:solidFill>
                  <a:srgbClr val="0000FF"/>
                </a:solidFill>
                <a:latin typeface="Arial" pitchFamily="34" charset="0"/>
              </a:rPr>
              <a:t>Сам</a:t>
            </a:r>
            <a:r>
              <a:rPr lang="ru-RU" altLang="ru-RU" sz="1800" b="1">
                <a:solidFill>
                  <a:srgbClr val="0000FF"/>
                </a:solidFill>
                <a:latin typeface="Arial" pitchFamily="34" charset="0"/>
              </a:rPr>
              <a:t> выбирает средства и свершает действия</a:t>
            </a:r>
          </a:p>
        </p:txBody>
      </p:sp>
      <p:sp>
        <p:nvSpPr>
          <p:cNvPr id="18442" name="Text Box 32"/>
          <p:cNvSpPr txBox="1">
            <a:spLocks noChangeArrowheads="1"/>
          </p:cNvSpPr>
          <p:nvPr/>
        </p:nvSpPr>
        <p:spPr bwMode="auto">
          <a:xfrm>
            <a:off x="234950" y="4373563"/>
            <a:ext cx="196056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ru-RU" altLang="ru-RU" sz="1800" b="1" u="sng">
                <a:solidFill>
                  <a:srgbClr val="0000FF"/>
                </a:solidFill>
                <a:latin typeface="Arial" pitchFamily="34" charset="0"/>
              </a:rPr>
              <a:t>Сам </a:t>
            </a:r>
            <a:r>
              <a:rPr lang="ru-RU" altLang="ru-RU" sz="1800" b="1">
                <a:solidFill>
                  <a:srgbClr val="0000FF"/>
                </a:solidFill>
                <a:latin typeface="Arial" pitchFamily="34" charset="0"/>
              </a:rPr>
              <a:t>оценивает предметный и воспитатель-ный  результат</a:t>
            </a:r>
          </a:p>
        </p:txBody>
      </p:sp>
      <p:sp>
        <p:nvSpPr>
          <p:cNvPr id="18443" name="Text Box 34"/>
          <p:cNvSpPr txBox="1">
            <a:spLocks noChangeArrowheads="1"/>
          </p:cNvSpPr>
          <p:nvPr/>
        </p:nvSpPr>
        <p:spPr bwMode="auto">
          <a:xfrm>
            <a:off x="2016125" y="1484313"/>
            <a:ext cx="23034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ru-RU" altLang="ru-RU" sz="1800" b="1">
                <a:latin typeface="Arial" pitchFamily="34" charset="0"/>
              </a:rPr>
              <a:t>Основные этапы  деятельности</a:t>
            </a:r>
          </a:p>
        </p:txBody>
      </p:sp>
      <p:sp>
        <p:nvSpPr>
          <p:cNvPr id="18444" name="Line 35"/>
          <p:cNvSpPr>
            <a:spLocks noChangeShapeType="1"/>
          </p:cNvSpPr>
          <p:nvPr/>
        </p:nvSpPr>
        <p:spPr bwMode="auto">
          <a:xfrm flipH="1" flipV="1">
            <a:off x="3708400" y="2613025"/>
            <a:ext cx="935038" cy="7143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18445" name="Line 36"/>
          <p:cNvSpPr>
            <a:spLocks noChangeShapeType="1"/>
          </p:cNvSpPr>
          <p:nvPr/>
        </p:nvSpPr>
        <p:spPr bwMode="auto">
          <a:xfrm flipH="1">
            <a:off x="3852863" y="3136900"/>
            <a:ext cx="7921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18446" name="Line 37"/>
          <p:cNvSpPr>
            <a:spLocks noChangeShapeType="1"/>
          </p:cNvSpPr>
          <p:nvPr/>
        </p:nvSpPr>
        <p:spPr bwMode="auto">
          <a:xfrm flipH="1">
            <a:off x="4032250" y="3468688"/>
            <a:ext cx="647700" cy="904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18447" name="Line 38"/>
          <p:cNvSpPr>
            <a:spLocks noChangeShapeType="1"/>
          </p:cNvSpPr>
          <p:nvPr/>
        </p:nvSpPr>
        <p:spPr bwMode="auto">
          <a:xfrm flipH="1">
            <a:off x="4067175" y="3794125"/>
            <a:ext cx="681038" cy="2698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18448" name="Line 39"/>
          <p:cNvSpPr>
            <a:spLocks noChangeShapeType="1"/>
          </p:cNvSpPr>
          <p:nvPr/>
        </p:nvSpPr>
        <p:spPr bwMode="auto">
          <a:xfrm flipH="1">
            <a:off x="4175125" y="4217988"/>
            <a:ext cx="682625" cy="35401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18449" name="Line 41"/>
          <p:cNvSpPr>
            <a:spLocks noChangeShapeType="1"/>
          </p:cNvSpPr>
          <p:nvPr/>
        </p:nvSpPr>
        <p:spPr bwMode="auto">
          <a:xfrm flipH="1">
            <a:off x="3762375" y="4624388"/>
            <a:ext cx="881063" cy="60483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Tree>
    <p:extLst>
      <p:ext uri="{BB962C8B-B14F-4D97-AF65-F5344CB8AC3E}">
        <p14:creationId xmlns:p14="http://schemas.microsoft.com/office/powerpoint/2010/main" xmlns="" val="1348208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69975"/>
            <a:ext cx="9144000" cy="578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55650" y="115888"/>
            <a:ext cx="7561263" cy="954087"/>
          </a:xfrm>
          <a:prstGeom prst="rect">
            <a:avLst/>
          </a:prstGeom>
          <a:noFill/>
        </p:spPr>
        <p:txBody>
          <a:bodyPr>
            <a:spAutoFit/>
          </a:bodyPr>
          <a:lstStyle/>
          <a:p>
            <a:pPr algn="ctr">
              <a:defRPr/>
            </a:pPr>
            <a:r>
              <a:rPr lang="ru-RU" sz="2800" b="1" cap="all" dirty="0">
                <a:solidFill>
                  <a:srgbClr val="C00000"/>
                </a:solidFill>
              </a:rPr>
              <a:t>Главное в проектной деятельности учащихся  </a:t>
            </a:r>
          </a:p>
        </p:txBody>
      </p:sp>
    </p:spTree>
    <p:extLst>
      <p:ext uri="{BB962C8B-B14F-4D97-AF65-F5344CB8AC3E}">
        <p14:creationId xmlns:p14="http://schemas.microsoft.com/office/powerpoint/2010/main" xmlns="" val="3589010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ъект 2"/>
          <p:cNvSpPr>
            <a:spLocks noGrp="1"/>
          </p:cNvSpPr>
          <p:nvPr>
            <p:ph idx="1"/>
          </p:nvPr>
        </p:nvSpPr>
        <p:spPr>
          <a:xfrm>
            <a:off x="468312" y="1844824"/>
            <a:ext cx="8424167" cy="4752826"/>
          </a:xfrm>
          <a:solidFill>
            <a:schemeClr val="accent5">
              <a:lumMod val="20000"/>
              <a:lumOff val="80000"/>
            </a:schemeClr>
          </a:solidFill>
        </p:spPr>
        <p:txBody>
          <a:bodyPr>
            <a:normAutofit fontScale="85000" lnSpcReduction="10000"/>
          </a:bodyPr>
          <a:lstStyle/>
          <a:p>
            <a:pPr eaLnBrk="1" hangingPunct="1">
              <a:spcBef>
                <a:spcPts val="0"/>
              </a:spcBef>
              <a:defRPr/>
            </a:pPr>
            <a:r>
              <a:rPr lang="ru-RU" altLang="ru-RU" sz="2000" b="1" dirty="0" smtClean="0">
                <a:solidFill>
                  <a:srgbClr val="0000FF"/>
                </a:solidFill>
              </a:rPr>
              <a:t>По продолжительности</a:t>
            </a:r>
            <a:r>
              <a:rPr lang="ru-RU" altLang="ru-RU" sz="2000" b="1" dirty="0" smtClean="0"/>
              <a:t>: мини-проекты, краткосрочные, средней продолжительности, долгосрочные (годичные)</a:t>
            </a:r>
          </a:p>
          <a:p>
            <a:pPr eaLnBrk="1" hangingPunct="1">
              <a:spcBef>
                <a:spcPts val="0"/>
              </a:spcBef>
              <a:defRPr/>
            </a:pPr>
            <a:r>
              <a:rPr lang="ru-RU" altLang="ru-RU" sz="2000" b="1" dirty="0" smtClean="0">
                <a:solidFill>
                  <a:srgbClr val="0000FF"/>
                </a:solidFill>
              </a:rPr>
              <a:t>По количеству  участников</a:t>
            </a:r>
          </a:p>
          <a:p>
            <a:pPr eaLnBrk="1" hangingPunct="1">
              <a:spcBef>
                <a:spcPts val="0"/>
              </a:spcBef>
              <a:defRPr/>
            </a:pPr>
            <a:r>
              <a:rPr lang="ru-RU" altLang="ru-RU" sz="2000" b="1" dirty="0" smtClean="0">
                <a:solidFill>
                  <a:srgbClr val="0000FF"/>
                </a:solidFill>
              </a:rPr>
              <a:t>По времени проведения</a:t>
            </a:r>
            <a:r>
              <a:rPr lang="ru-RU" altLang="ru-RU" sz="2000" b="1" dirty="0" smtClean="0"/>
              <a:t>: в учебное и внеурочное время</a:t>
            </a:r>
          </a:p>
          <a:p>
            <a:pPr eaLnBrk="1" hangingPunct="1">
              <a:spcBef>
                <a:spcPts val="0"/>
              </a:spcBef>
              <a:defRPr/>
            </a:pPr>
            <a:r>
              <a:rPr lang="ru-RU" altLang="ru-RU" sz="2000" b="1" dirty="0" smtClean="0">
                <a:solidFill>
                  <a:srgbClr val="0000FF"/>
                </a:solidFill>
              </a:rPr>
              <a:t>По комплексности: </a:t>
            </a:r>
            <a:r>
              <a:rPr lang="ru-RU" altLang="ru-RU" sz="2000" b="1" dirty="0" smtClean="0"/>
              <a:t>использованию предметных и метапредметных (интегрированных знаний) </a:t>
            </a:r>
          </a:p>
          <a:p>
            <a:pPr eaLnBrk="1" hangingPunct="1">
              <a:spcBef>
                <a:spcPts val="0"/>
              </a:spcBef>
              <a:defRPr/>
            </a:pPr>
            <a:r>
              <a:rPr lang="ru-RU" altLang="ru-RU" sz="2000" b="1" dirty="0" smtClean="0">
                <a:solidFill>
                  <a:srgbClr val="0000FF"/>
                </a:solidFill>
              </a:rPr>
              <a:t>По доминирующему  виду  деятельности </a:t>
            </a:r>
          </a:p>
          <a:p>
            <a:pPr>
              <a:spcBef>
                <a:spcPts val="0"/>
              </a:spcBef>
              <a:buFont typeface="Wingdings" panose="05000000000000000000" pitchFamily="2" charset="2"/>
              <a:buChar char="Ø"/>
              <a:defRPr/>
            </a:pPr>
            <a:r>
              <a:rPr lang="ru-RU" altLang="ru-RU" sz="2000" b="1" dirty="0">
                <a:solidFill>
                  <a:srgbClr val="FF0000"/>
                </a:solidFill>
              </a:rPr>
              <a:t>Творческие, </a:t>
            </a:r>
            <a:r>
              <a:rPr lang="ru-RU" sz="2000" b="1" dirty="0"/>
              <a:t>характеризуются свободным творческим подходом к трактовке проблемы, </a:t>
            </a:r>
            <a:r>
              <a:rPr lang="ru-RU" sz="2000" b="1" dirty="0">
                <a:solidFill>
                  <a:srgbClr val="0000FF"/>
                </a:solidFill>
              </a:rPr>
              <a:t>продукт ом является </a:t>
            </a:r>
            <a:r>
              <a:rPr lang="ru-RU" sz="2000" b="1" dirty="0"/>
              <a:t>художественное творчество, программы, видеопродукция, экскурсии и т.п.</a:t>
            </a:r>
          </a:p>
          <a:p>
            <a:pPr>
              <a:spcBef>
                <a:spcPts val="0"/>
              </a:spcBef>
              <a:buFont typeface="Wingdings" panose="05000000000000000000" pitchFamily="2" charset="2"/>
              <a:buChar char="Ø"/>
              <a:defRPr/>
            </a:pPr>
            <a:r>
              <a:rPr lang="ru-RU" altLang="ru-RU" sz="2000" b="1" dirty="0">
                <a:solidFill>
                  <a:srgbClr val="FF0000"/>
                </a:solidFill>
              </a:rPr>
              <a:t>Информационные, </a:t>
            </a:r>
            <a:r>
              <a:rPr lang="ru-RU" sz="2000" b="1" dirty="0"/>
              <a:t>предполагающие  сбор информации о каком-нибудь явлении и её интерпретации, п</a:t>
            </a:r>
            <a:r>
              <a:rPr lang="ru-RU" sz="2000" b="1" dirty="0">
                <a:solidFill>
                  <a:srgbClr val="0000FF"/>
                </a:solidFill>
              </a:rPr>
              <a:t>родукт ом являются </a:t>
            </a:r>
            <a:r>
              <a:rPr lang="ru-RU" sz="2000" b="1" dirty="0"/>
              <a:t>результаты опроса, дидактический материал к уроку и т.п.</a:t>
            </a:r>
          </a:p>
          <a:p>
            <a:pPr>
              <a:spcBef>
                <a:spcPts val="0"/>
              </a:spcBef>
              <a:buFont typeface="Wingdings" panose="05000000000000000000" pitchFamily="2" charset="2"/>
              <a:buChar char="Ø"/>
              <a:defRPr/>
            </a:pPr>
            <a:r>
              <a:rPr lang="ru-RU" altLang="ru-RU" sz="2000" b="1" dirty="0">
                <a:solidFill>
                  <a:srgbClr val="FF0000"/>
                </a:solidFill>
              </a:rPr>
              <a:t>Игровые, ролевые, </a:t>
            </a:r>
            <a:r>
              <a:rPr lang="ru-RU" altLang="ru-RU" sz="2000" b="1" dirty="0">
                <a:solidFill>
                  <a:srgbClr val="0000FF"/>
                </a:solidFill>
              </a:rPr>
              <a:t>п</a:t>
            </a:r>
            <a:r>
              <a:rPr lang="ru-RU" sz="2000" b="1" dirty="0">
                <a:solidFill>
                  <a:srgbClr val="0000FF"/>
                </a:solidFill>
              </a:rPr>
              <a:t>родуктом  является </a:t>
            </a:r>
            <a:r>
              <a:rPr lang="ru-RU" sz="2000" b="1" dirty="0"/>
              <a:t>игра, состязание, праздник</a:t>
            </a:r>
          </a:p>
          <a:p>
            <a:pPr>
              <a:spcBef>
                <a:spcPts val="1200"/>
              </a:spcBef>
              <a:buFont typeface="Wingdings" panose="05000000000000000000" pitchFamily="2" charset="2"/>
              <a:buChar char="Ø"/>
              <a:defRPr/>
            </a:pPr>
            <a:r>
              <a:rPr lang="ru-RU" altLang="ru-RU" sz="2000" b="1" dirty="0">
                <a:solidFill>
                  <a:srgbClr val="FF0000"/>
                </a:solidFill>
              </a:rPr>
              <a:t>Социальные,</a:t>
            </a:r>
            <a:r>
              <a:rPr lang="ru-RU" altLang="ru-RU" sz="2000" b="1" dirty="0">
                <a:solidFill>
                  <a:srgbClr val="FFFF00"/>
                </a:solidFill>
              </a:rPr>
              <a:t> </a:t>
            </a:r>
            <a:r>
              <a:rPr lang="ru-RU" altLang="ru-RU" sz="2000" b="1" dirty="0">
                <a:solidFill>
                  <a:srgbClr val="0000FF"/>
                </a:solidFill>
              </a:rPr>
              <a:t>включающие учащихся в практико – ориентированную деятельность, п</a:t>
            </a:r>
            <a:r>
              <a:rPr lang="ru-RU" sz="2000" b="1" dirty="0">
                <a:solidFill>
                  <a:srgbClr val="0000FF"/>
                </a:solidFill>
              </a:rPr>
              <a:t>родукт </a:t>
            </a:r>
            <a:r>
              <a:rPr lang="ru-RU" sz="2000" b="1" dirty="0"/>
              <a:t>– от модели и  пособий до решения значимых социальных проблем</a:t>
            </a:r>
          </a:p>
          <a:p>
            <a:pPr>
              <a:buFont typeface="Wingdings" panose="05000000000000000000" pitchFamily="2" charset="2"/>
              <a:buChar char="Ø"/>
              <a:defRPr/>
            </a:pPr>
            <a:r>
              <a:rPr lang="ru-RU" altLang="ru-RU" sz="2000" b="1" dirty="0">
                <a:solidFill>
                  <a:srgbClr val="FF0000"/>
                </a:solidFill>
              </a:rPr>
              <a:t>Исследовательские</a:t>
            </a:r>
            <a:r>
              <a:rPr lang="ru-RU" altLang="ru-RU" sz="2000" b="1" dirty="0">
                <a:solidFill>
                  <a:srgbClr val="FFFF00"/>
                </a:solidFill>
              </a:rPr>
              <a:t>, </a:t>
            </a:r>
            <a:r>
              <a:rPr lang="ru-RU" altLang="ru-RU" sz="2000" b="1" dirty="0">
                <a:solidFill>
                  <a:srgbClr val="0000FF"/>
                </a:solidFill>
              </a:rPr>
              <a:t>цель которых </a:t>
            </a:r>
            <a:r>
              <a:rPr lang="ru-RU" sz="2000" b="1" dirty="0">
                <a:solidFill>
                  <a:srgbClr val="0000FF"/>
                </a:solidFill>
              </a:rPr>
              <a:t> </a:t>
            </a:r>
            <a:r>
              <a:rPr lang="ru-RU" sz="2000" b="1" dirty="0"/>
              <a:t>– доказать или опровергнуть  выдвинутую гипотезу, </a:t>
            </a:r>
            <a:r>
              <a:rPr lang="ru-RU" sz="2000" b="1" dirty="0">
                <a:solidFill>
                  <a:srgbClr val="0000FF"/>
                </a:solidFill>
              </a:rPr>
              <a:t>продуктом являются </a:t>
            </a:r>
            <a:r>
              <a:rPr lang="ru-RU" sz="2000" b="1" dirty="0"/>
              <a:t>субъективно или объективно новые знания по результатам  исследования </a:t>
            </a:r>
            <a:endParaRPr lang="ru-RU" altLang="ru-RU" sz="2000" b="1" dirty="0" smtClean="0"/>
          </a:p>
          <a:p>
            <a:pPr eaLnBrk="1" hangingPunct="1">
              <a:defRPr/>
            </a:pPr>
            <a:endParaRPr lang="ru-RU" altLang="ru-RU" sz="2400" dirty="0" smtClean="0">
              <a:solidFill>
                <a:srgbClr val="EDFF05"/>
              </a:solidFill>
            </a:endParaRPr>
          </a:p>
          <a:p>
            <a:pPr eaLnBrk="1" hangingPunct="1">
              <a:defRPr/>
            </a:pPr>
            <a:endParaRPr lang="ru-RU" altLang="ru-RU" sz="2400" dirty="0" smtClean="0"/>
          </a:p>
        </p:txBody>
      </p:sp>
      <p:sp>
        <p:nvSpPr>
          <p:cNvPr id="46083" name="Прямоугольник 3"/>
          <p:cNvSpPr>
            <a:spLocks noChangeArrowheads="1"/>
          </p:cNvSpPr>
          <p:nvPr/>
        </p:nvSpPr>
        <p:spPr bwMode="auto">
          <a:xfrm>
            <a:off x="467544" y="1340768"/>
            <a:ext cx="6769100" cy="400110"/>
          </a:xfrm>
          <a:prstGeom prst="rect">
            <a:avLst/>
          </a:prstGeom>
          <a:solidFill>
            <a:schemeClr val="accent6">
              <a:lumMod val="20000"/>
              <a:lumOff val="80000"/>
            </a:schemeClr>
          </a:solidFill>
          <a:ln>
            <a:noFill/>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ru-RU" altLang="ru-RU" sz="2000" b="1" dirty="0" smtClean="0">
                <a:solidFill>
                  <a:srgbClr val="C00000"/>
                </a:solidFill>
                <a:latin typeface="Arial" pitchFamily="34" charset="0"/>
              </a:rPr>
              <a:t>Классификация ученических проектов</a:t>
            </a:r>
          </a:p>
        </p:txBody>
      </p:sp>
      <p:sp>
        <p:nvSpPr>
          <p:cNvPr id="2" name="TextBox 1"/>
          <p:cNvSpPr txBox="1"/>
          <p:nvPr/>
        </p:nvSpPr>
        <p:spPr>
          <a:xfrm>
            <a:off x="323528" y="140439"/>
            <a:ext cx="8568952" cy="1200329"/>
          </a:xfrm>
          <a:prstGeom prst="rect">
            <a:avLst/>
          </a:prstGeom>
          <a:noFill/>
        </p:spPr>
        <p:txBody>
          <a:bodyPr wrap="square" rtlCol="0">
            <a:spAutoFit/>
          </a:bodyPr>
          <a:lstStyle/>
          <a:p>
            <a:r>
              <a:rPr lang="ru-RU" sz="2400" b="1" dirty="0">
                <a:solidFill>
                  <a:srgbClr val="FF0000"/>
                </a:solidFill>
              </a:rPr>
              <a:t>Правило </a:t>
            </a:r>
            <a:r>
              <a:rPr lang="ru-RU" sz="2400" b="1" dirty="0" smtClean="0">
                <a:solidFill>
                  <a:srgbClr val="FF0000"/>
                </a:solidFill>
              </a:rPr>
              <a:t>4.  </a:t>
            </a:r>
            <a:r>
              <a:rPr lang="ru-RU" sz="2400" b="1" dirty="0">
                <a:solidFill>
                  <a:srgbClr val="0000FF"/>
                </a:solidFill>
              </a:rPr>
              <a:t>Выбирайте те виды проектов, которые в наилучшей степени  создают условия для развития исследовательских навыков,  проектного мышления учащихся</a:t>
            </a:r>
            <a:endParaRPr lang="ru-RU" sz="2400" dirty="0"/>
          </a:p>
        </p:txBody>
      </p:sp>
    </p:spTree>
    <p:extLst>
      <p:ext uri="{BB962C8B-B14F-4D97-AF65-F5344CB8AC3E}">
        <p14:creationId xmlns:p14="http://schemas.microsoft.com/office/powerpoint/2010/main" xmlns="" val="3726545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196752"/>
            <a:ext cx="8280920" cy="1800200"/>
          </a:xfrm>
          <a:solidFill>
            <a:schemeClr val="accent5">
              <a:lumMod val="20000"/>
              <a:lumOff val="80000"/>
            </a:schemeClr>
          </a:solidFill>
        </p:spPr>
        <p:txBody>
          <a:bodyPr>
            <a:noAutofit/>
          </a:bodyPr>
          <a:lstStyle/>
          <a:p>
            <a:r>
              <a:rPr lang="ru-RU" sz="2400" b="1" dirty="0" smtClean="0">
                <a:solidFill>
                  <a:srgbClr val="FF0000"/>
                </a:solidFill>
              </a:rPr>
              <a:t>Правило 5. </a:t>
            </a:r>
            <a:r>
              <a:rPr lang="ru-RU" sz="2800" b="1" dirty="0" smtClean="0">
                <a:solidFill>
                  <a:srgbClr val="0000FF"/>
                </a:solidFill>
              </a:rPr>
              <a:t>Главное внимание уделяйте не только результату, но и процессу проектирования, формированию универсальных </a:t>
            </a:r>
            <a:br>
              <a:rPr lang="ru-RU" sz="2800" b="1" dirty="0" smtClean="0">
                <a:solidFill>
                  <a:srgbClr val="0000FF"/>
                </a:solidFill>
              </a:rPr>
            </a:br>
            <a:r>
              <a:rPr lang="ru-RU" sz="2800" b="1" dirty="0" smtClean="0">
                <a:solidFill>
                  <a:srgbClr val="0000FF"/>
                </a:solidFill>
              </a:rPr>
              <a:t>учебных действий учащихся</a:t>
            </a:r>
            <a:endParaRPr lang="ru-RU" sz="2800" b="1" dirty="0">
              <a:solidFill>
                <a:srgbClr val="0000FF"/>
              </a:solidFill>
            </a:endParaRPr>
          </a:p>
        </p:txBody>
      </p:sp>
      <p:sp>
        <p:nvSpPr>
          <p:cNvPr id="3" name="Подзаголовок 2"/>
          <p:cNvSpPr>
            <a:spLocks noGrp="1"/>
          </p:cNvSpPr>
          <p:nvPr>
            <p:ph type="subTitle" idx="1"/>
          </p:nvPr>
        </p:nvSpPr>
        <p:spPr>
          <a:xfrm>
            <a:off x="1361661" y="3558209"/>
            <a:ext cx="6400800" cy="1752600"/>
          </a:xfrm>
          <a:solidFill>
            <a:schemeClr val="accent6">
              <a:lumMod val="20000"/>
              <a:lumOff val="80000"/>
            </a:schemeClr>
          </a:solidFill>
        </p:spPr>
        <p:txBody>
          <a:bodyPr>
            <a:normAutofit fontScale="85000" lnSpcReduction="10000"/>
          </a:bodyPr>
          <a:lstStyle/>
          <a:p>
            <a:r>
              <a:rPr lang="ru-RU" b="1" dirty="0">
                <a:solidFill>
                  <a:srgbClr val="0000FF"/>
                </a:solidFill>
              </a:rPr>
              <a:t>В проектной деятельности наилучшим образом формируются УУД </a:t>
            </a:r>
          </a:p>
          <a:p>
            <a:r>
              <a:rPr lang="ru-RU" b="1" dirty="0">
                <a:solidFill>
                  <a:srgbClr val="0000FF"/>
                </a:solidFill>
              </a:rPr>
              <a:t>и проявляется уровень их сформированности</a:t>
            </a:r>
            <a:endParaRPr lang="ru-RU" dirty="0"/>
          </a:p>
          <a:p>
            <a:endParaRPr lang="ru-RU" dirty="0"/>
          </a:p>
        </p:txBody>
      </p:sp>
    </p:spTree>
    <p:extLst>
      <p:ext uri="{BB962C8B-B14F-4D97-AF65-F5344CB8AC3E}">
        <p14:creationId xmlns:p14="http://schemas.microsoft.com/office/powerpoint/2010/main" xmlns="" val="2432849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796136" y="1804985"/>
            <a:ext cx="144016" cy="369332"/>
          </a:xfrm>
          <a:prstGeom prst="rect">
            <a:avLst/>
          </a:prstGeom>
          <a:solidFill>
            <a:schemeClr val="bg1"/>
          </a:solidFill>
        </p:spPr>
        <p:txBody>
          <a:bodyPr wrap="square" rtlCol="0">
            <a:spAutoFit/>
          </a:bodyPr>
          <a:lstStyle/>
          <a:p>
            <a:endParaRPr lang="ru-RU" dirty="0"/>
          </a:p>
        </p:txBody>
      </p:sp>
    </p:spTree>
    <p:extLst>
      <p:ext uri="{BB962C8B-B14F-4D97-AF65-F5344CB8AC3E}">
        <p14:creationId xmlns:p14="http://schemas.microsoft.com/office/powerpoint/2010/main" xmlns="" val="495553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Заголовок 3"/>
          <p:cNvSpPr>
            <a:spLocks noGrp="1"/>
          </p:cNvSpPr>
          <p:nvPr>
            <p:ph type="title"/>
          </p:nvPr>
        </p:nvSpPr>
        <p:spPr>
          <a:xfrm>
            <a:off x="468313" y="188913"/>
            <a:ext cx="8229600" cy="1295400"/>
          </a:xfrm>
          <a:solidFill>
            <a:srgbClr val="FFFFCC"/>
          </a:solidFill>
          <a:ln>
            <a:solidFill>
              <a:srgbClr val="FF3300"/>
            </a:solidFill>
            <a:miter lim="800000"/>
            <a:headEnd/>
            <a:tailEnd/>
          </a:ln>
        </p:spPr>
        <p:txBody>
          <a:bodyPr/>
          <a:lstStyle/>
          <a:p>
            <a:r>
              <a:rPr lang="ru-RU" altLang="ru-RU" sz="2600" b="1" dirty="0" smtClean="0">
                <a:solidFill>
                  <a:srgbClr val="FF0000"/>
                </a:solidFill>
              </a:rPr>
              <a:t>Уровень и качество исследовательских проектов учащихся зависит от сформированности у них  ключевых проектных компетенций, УУД</a:t>
            </a:r>
          </a:p>
        </p:txBody>
      </p:sp>
      <p:pic>
        <p:nvPicPr>
          <p:cNvPr id="67588"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468313" y="1628774"/>
            <a:ext cx="8207375" cy="5040585"/>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84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404813"/>
            <a:ext cx="7920038" cy="863600"/>
          </a:xfrm>
          <a:solidFill>
            <a:srgbClr val="FFFF00"/>
          </a:solidFill>
        </p:spPr>
        <p:txBody>
          <a:bodyPr rtlCol="0">
            <a:normAutofit/>
          </a:bodyPr>
          <a:lstStyle/>
          <a:p>
            <a:pPr eaLnBrk="1" fontAlgn="auto" hangingPunct="1">
              <a:spcAft>
                <a:spcPts val="0"/>
              </a:spcAft>
              <a:defRPr/>
            </a:pPr>
            <a:r>
              <a:rPr lang="ru-RU" sz="2400" b="1" dirty="0" smtClean="0">
                <a:solidFill>
                  <a:schemeClr val="accent5">
                    <a:lumMod val="50000"/>
                  </a:schemeClr>
                </a:solidFill>
              </a:rPr>
              <a:t>Результаты международного исследования </a:t>
            </a:r>
            <a:r>
              <a:rPr lang="en-US" sz="2400" b="1" dirty="0" smtClean="0">
                <a:solidFill>
                  <a:schemeClr val="accent5">
                    <a:lumMod val="50000"/>
                  </a:schemeClr>
                </a:solidFill>
              </a:rPr>
              <a:t>PISA </a:t>
            </a:r>
            <a:r>
              <a:rPr lang="ru-RU" sz="2400" b="1" dirty="0" smtClean="0">
                <a:solidFill>
                  <a:schemeClr val="accent5">
                    <a:lumMod val="50000"/>
                  </a:schemeClr>
                </a:solidFill>
              </a:rPr>
              <a:t/>
            </a:r>
            <a:br>
              <a:rPr lang="ru-RU" sz="2400" b="1" dirty="0" smtClean="0">
                <a:solidFill>
                  <a:schemeClr val="accent5">
                    <a:lumMod val="50000"/>
                  </a:schemeClr>
                </a:solidFill>
              </a:rPr>
            </a:br>
            <a:r>
              <a:rPr lang="en-US" sz="2400" b="1" dirty="0" smtClean="0">
                <a:solidFill>
                  <a:schemeClr val="accent5">
                    <a:lumMod val="50000"/>
                  </a:schemeClr>
                </a:solidFill>
              </a:rPr>
              <a:t>2009</a:t>
            </a:r>
            <a:r>
              <a:rPr lang="ru-RU" sz="2400" b="1" dirty="0" smtClean="0">
                <a:solidFill>
                  <a:schemeClr val="accent5">
                    <a:lumMod val="50000"/>
                  </a:schemeClr>
                </a:solidFill>
              </a:rPr>
              <a:t> г.</a:t>
            </a:r>
            <a:endParaRPr lang="ru-RU" sz="2400" b="1" dirty="0">
              <a:solidFill>
                <a:schemeClr val="accent5">
                  <a:lumMod val="50000"/>
                </a:schemeClr>
              </a:solidFill>
            </a:endParaRPr>
          </a:p>
        </p:txBody>
      </p:sp>
      <p:sp>
        <p:nvSpPr>
          <p:cNvPr id="68611" name="Объект 2"/>
          <p:cNvSpPr>
            <a:spLocks noGrp="1"/>
          </p:cNvSpPr>
          <p:nvPr>
            <p:ph idx="1"/>
          </p:nvPr>
        </p:nvSpPr>
        <p:spPr>
          <a:xfrm>
            <a:off x="467544" y="1700808"/>
            <a:ext cx="8136904" cy="4205064"/>
          </a:xfrm>
          <a:solidFill>
            <a:schemeClr val="accent5">
              <a:lumMod val="20000"/>
              <a:lumOff val="80000"/>
            </a:schemeClr>
          </a:solidFill>
        </p:spPr>
        <p:txBody>
          <a:bodyPr>
            <a:normAutofit/>
          </a:bodyPr>
          <a:lstStyle/>
          <a:p>
            <a:pPr eaLnBrk="1" hangingPunct="1">
              <a:spcBef>
                <a:spcPts val="1200"/>
              </a:spcBef>
              <a:defRPr/>
            </a:pPr>
            <a:r>
              <a:rPr lang="ru-RU" altLang="ru-RU" sz="2400" b="1" dirty="0" smtClean="0"/>
              <a:t>Российские выпускники средних школ до 2009 года ни разу не поднимались выше 27 места, что свидетельствует о низком уровне их компетентности</a:t>
            </a:r>
          </a:p>
          <a:p>
            <a:pPr eaLnBrk="1" hangingPunct="1">
              <a:spcBef>
                <a:spcPts val="1200"/>
              </a:spcBef>
              <a:defRPr/>
            </a:pPr>
            <a:r>
              <a:rPr lang="ru-RU" altLang="ru-RU" sz="2400" b="1" dirty="0" smtClean="0">
                <a:solidFill>
                  <a:srgbClr val="0000FF"/>
                </a:solidFill>
              </a:rPr>
              <a:t>Учащиеся оказываются беспомощными в ситуациях, близких к реальным, потому что знания оторваны от их повседневной жизни </a:t>
            </a:r>
          </a:p>
          <a:p>
            <a:pPr>
              <a:spcBef>
                <a:spcPts val="1200"/>
              </a:spcBef>
              <a:defRPr/>
            </a:pPr>
            <a:r>
              <a:rPr lang="ru-RU" altLang="ru-RU" sz="2400" b="1" dirty="0" smtClean="0"/>
              <a:t>Нет системы познавательных и регулятивных УУД от  правильного понимания учебной задачи, выполнения системы учебных действий по её решению до  самооценки достигнутого результата </a:t>
            </a:r>
          </a:p>
        </p:txBody>
      </p:sp>
    </p:spTree>
    <p:extLst>
      <p:ext uri="{BB962C8B-B14F-4D97-AF65-F5344CB8AC3E}">
        <p14:creationId xmlns:p14="http://schemas.microsoft.com/office/powerpoint/2010/main" xmlns="" val="1740825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11560" y="1340768"/>
            <a:ext cx="7772400" cy="1152128"/>
          </a:xfrm>
        </p:spPr>
        <p:txBody>
          <a:bodyPr>
            <a:normAutofit/>
          </a:bodyPr>
          <a:lstStyle/>
          <a:p>
            <a:r>
              <a:rPr lang="ru-RU" sz="2400" b="1" dirty="0" smtClean="0">
                <a:solidFill>
                  <a:srgbClr val="FF0000"/>
                </a:solidFill>
              </a:rPr>
              <a:t>Правило 6. </a:t>
            </a:r>
            <a:r>
              <a:rPr lang="ru-RU" sz="2400" b="1" dirty="0" smtClean="0">
                <a:solidFill>
                  <a:srgbClr val="0000FF"/>
                </a:solidFill>
              </a:rPr>
              <a:t>Организуйте проектную деятельность </a:t>
            </a:r>
            <a:br>
              <a:rPr lang="ru-RU" sz="2400" b="1" dirty="0" smtClean="0">
                <a:solidFill>
                  <a:srgbClr val="0000FF"/>
                </a:solidFill>
              </a:rPr>
            </a:br>
            <a:r>
              <a:rPr lang="ru-RU" sz="2400" b="1" dirty="0" smtClean="0">
                <a:solidFill>
                  <a:srgbClr val="0000FF"/>
                </a:solidFill>
              </a:rPr>
              <a:t>в «зоне ближайшего развития» учащихся</a:t>
            </a:r>
            <a:endParaRPr lang="ru-RU" sz="2400" b="1" dirty="0">
              <a:solidFill>
                <a:srgbClr val="0000FF"/>
              </a:solidFill>
            </a:endParaRPr>
          </a:p>
        </p:txBody>
      </p:sp>
      <p:sp>
        <p:nvSpPr>
          <p:cNvPr id="5" name="Подзаголовок 4"/>
          <p:cNvSpPr>
            <a:spLocks noGrp="1"/>
          </p:cNvSpPr>
          <p:nvPr>
            <p:ph type="subTitle" idx="1"/>
          </p:nvPr>
        </p:nvSpPr>
        <p:spPr>
          <a:xfrm>
            <a:off x="1403648" y="2996952"/>
            <a:ext cx="6400800" cy="2952328"/>
          </a:xfrm>
          <a:solidFill>
            <a:schemeClr val="accent6">
              <a:lumMod val="20000"/>
              <a:lumOff val="80000"/>
            </a:schemeClr>
          </a:solidFill>
        </p:spPr>
        <p:txBody>
          <a:bodyPr>
            <a:normAutofit/>
          </a:bodyPr>
          <a:lstStyle/>
          <a:p>
            <a:r>
              <a:rPr lang="ru-RU" sz="2400" b="1" dirty="0" smtClean="0">
                <a:solidFill>
                  <a:srgbClr val="C00000"/>
                </a:solidFill>
              </a:rPr>
              <a:t>Усложняйте </a:t>
            </a:r>
          </a:p>
          <a:p>
            <a:r>
              <a:rPr lang="ru-RU" sz="2400" b="1" dirty="0" smtClean="0">
                <a:solidFill>
                  <a:srgbClr val="C00000"/>
                </a:solidFill>
              </a:rPr>
              <a:t>структуру </a:t>
            </a:r>
            <a:r>
              <a:rPr lang="ru-RU" sz="2400" b="1" dirty="0">
                <a:solidFill>
                  <a:srgbClr val="C00000"/>
                </a:solidFill>
              </a:rPr>
              <a:t>и  содержание  проектов,  </a:t>
            </a:r>
            <a:endParaRPr lang="ru-RU" sz="2400" b="1" dirty="0" smtClean="0">
              <a:solidFill>
                <a:srgbClr val="C00000"/>
              </a:solidFill>
            </a:endParaRPr>
          </a:p>
          <a:p>
            <a:r>
              <a:rPr lang="ru-RU" sz="2400" b="1" dirty="0" smtClean="0">
                <a:solidFill>
                  <a:srgbClr val="C00000"/>
                </a:solidFill>
              </a:rPr>
              <a:t>критерии </a:t>
            </a:r>
            <a:r>
              <a:rPr lang="ru-RU" sz="2400" b="1" dirty="0">
                <a:solidFill>
                  <a:srgbClr val="C00000"/>
                </a:solidFill>
              </a:rPr>
              <a:t>оценки и самооценки</a:t>
            </a:r>
            <a:r>
              <a:rPr lang="ru-RU" sz="2400" b="1" dirty="0" smtClean="0">
                <a:solidFill>
                  <a:srgbClr val="C00000"/>
                </a:solidFill>
              </a:rPr>
              <a:t>, </a:t>
            </a:r>
          </a:p>
          <a:p>
            <a:r>
              <a:rPr lang="ru-RU" sz="2400" b="1" dirty="0" smtClean="0">
                <a:solidFill>
                  <a:srgbClr val="C00000"/>
                </a:solidFill>
              </a:rPr>
              <a:t>требования к презентации, защите проекта  и самопрезентации автора, </a:t>
            </a:r>
          </a:p>
          <a:p>
            <a:r>
              <a:rPr lang="ru-RU" sz="2400" b="1" dirty="0" smtClean="0">
                <a:solidFill>
                  <a:srgbClr val="C00000"/>
                </a:solidFill>
              </a:rPr>
              <a:t>как только автор проявит  готовность к работе не более высоком уровне сложности </a:t>
            </a:r>
            <a:endParaRPr lang="ru-RU" sz="2400" dirty="0">
              <a:solidFill>
                <a:srgbClr val="C00000"/>
              </a:solidFill>
            </a:endParaRPr>
          </a:p>
        </p:txBody>
      </p:sp>
    </p:spTree>
    <p:extLst>
      <p:ext uri="{BB962C8B-B14F-4D97-AF65-F5344CB8AC3E}">
        <p14:creationId xmlns:p14="http://schemas.microsoft.com/office/powerpoint/2010/main" xmlns="" val="301199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29980"/>
            <a:ext cx="9143999" cy="6228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51520" y="260648"/>
            <a:ext cx="3456384" cy="584775"/>
          </a:xfrm>
          <a:prstGeom prst="rect">
            <a:avLst/>
          </a:prstGeom>
          <a:noFill/>
        </p:spPr>
        <p:txBody>
          <a:bodyPr wrap="square" rtlCol="0">
            <a:spAutoFit/>
          </a:bodyPr>
          <a:lstStyle/>
          <a:p>
            <a:r>
              <a:rPr lang="ru-RU" altLang="ru-RU" sz="3200" b="1" dirty="0">
                <a:solidFill>
                  <a:srgbClr val="7030A0"/>
                </a:solidFill>
              </a:rPr>
              <a:t>К примеру:</a:t>
            </a:r>
            <a:endParaRPr lang="ru-RU" sz="3200" dirty="0">
              <a:solidFill>
                <a:srgbClr val="7030A0"/>
              </a:solidFill>
            </a:endParaRPr>
          </a:p>
        </p:txBody>
      </p:sp>
      <p:sp>
        <p:nvSpPr>
          <p:cNvPr id="4" name="TextBox 3"/>
          <p:cNvSpPr txBox="1"/>
          <p:nvPr/>
        </p:nvSpPr>
        <p:spPr>
          <a:xfrm>
            <a:off x="4166931" y="1268760"/>
            <a:ext cx="4680520" cy="646331"/>
          </a:xfrm>
          <a:prstGeom prst="rect">
            <a:avLst/>
          </a:prstGeom>
          <a:noFill/>
        </p:spPr>
        <p:txBody>
          <a:bodyPr wrap="square" rtlCol="0">
            <a:spAutoFit/>
          </a:bodyPr>
          <a:lstStyle/>
          <a:p>
            <a:r>
              <a:rPr lang="ru-RU" sz="3600" b="1" dirty="0" smtClean="0">
                <a:solidFill>
                  <a:srgbClr val="7030A0"/>
                </a:solidFill>
              </a:rPr>
              <a:t>младших школьников</a:t>
            </a:r>
            <a:endParaRPr lang="ru-RU" sz="3600" b="1" dirty="0">
              <a:solidFill>
                <a:srgbClr val="7030A0"/>
              </a:solidFill>
            </a:endParaRPr>
          </a:p>
        </p:txBody>
      </p:sp>
    </p:spTree>
    <p:extLst>
      <p:ext uri="{BB962C8B-B14F-4D97-AF65-F5344CB8AC3E}">
        <p14:creationId xmlns:p14="http://schemas.microsoft.com/office/powerpoint/2010/main" xmlns="" val="1560675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8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827584" y="30504"/>
            <a:ext cx="7920880" cy="830997"/>
          </a:xfrm>
          <a:prstGeom prst="rect">
            <a:avLst/>
          </a:prstGeom>
          <a:noFill/>
        </p:spPr>
        <p:txBody>
          <a:bodyPr wrap="square" rtlCol="0">
            <a:spAutoFit/>
          </a:bodyPr>
          <a:lstStyle/>
          <a:p>
            <a:pPr algn="ctr"/>
            <a:r>
              <a:rPr lang="ru-RU" altLang="ru-RU" sz="2400" b="1" dirty="0" smtClean="0">
                <a:solidFill>
                  <a:srgbClr val="FF0000"/>
                </a:solidFill>
              </a:rPr>
              <a:t>Для освоения алгоритма исследования  младшими школьниками учителя используют схему </a:t>
            </a:r>
            <a:endParaRPr lang="ru-RU" sz="2400" dirty="0">
              <a:solidFill>
                <a:srgbClr val="FF0000"/>
              </a:solidFill>
            </a:endParaRPr>
          </a:p>
        </p:txBody>
      </p:sp>
    </p:spTree>
    <p:extLst>
      <p:ext uri="{BB962C8B-B14F-4D97-AF65-F5344CB8AC3E}">
        <p14:creationId xmlns:p14="http://schemas.microsoft.com/office/powerpoint/2010/main" xmlns="" val="348062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50825" y="115888"/>
            <a:ext cx="8642350" cy="1224880"/>
          </a:xfrm>
          <a:solidFill>
            <a:srgbClr val="FFFFCC"/>
          </a:solidFill>
        </p:spPr>
        <p:txBody>
          <a:bodyPr>
            <a:normAutofit/>
          </a:bodyPr>
          <a:lstStyle/>
          <a:p>
            <a:pPr eaLnBrk="1" hangingPunct="1"/>
            <a:r>
              <a:rPr lang="ru-RU" altLang="ru-RU" sz="2400" b="1" dirty="0" smtClean="0">
                <a:solidFill>
                  <a:srgbClr val="FF0000"/>
                </a:solidFill>
                <a:latin typeface="Arial" pitchFamily="34" charset="0"/>
                <a:cs typeface="Arial" pitchFamily="34" charset="0"/>
              </a:rPr>
              <a:t>Структура внеурочных исследовательских проектов </a:t>
            </a:r>
            <a:r>
              <a:rPr lang="ru-RU" altLang="ru-RU" sz="2400" b="1" u="sng" dirty="0" smtClean="0">
                <a:solidFill>
                  <a:srgbClr val="FF0000"/>
                </a:solidFill>
                <a:latin typeface="Arial" pitchFamily="34" charset="0"/>
                <a:cs typeface="Arial" pitchFamily="34" charset="0"/>
              </a:rPr>
              <a:t>учащихся основной школы </a:t>
            </a:r>
            <a:r>
              <a:rPr lang="ru-RU" altLang="ru-RU" sz="2400" b="1" dirty="0" smtClean="0">
                <a:solidFill>
                  <a:srgbClr val="FF0000"/>
                </a:solidFill>
                <a:latin typeface="Arial" pitchFamily="34" charset="0"/>
                <a:cs typeface="Arial" pitchFamily="34" charset="0"/>
              </a:rPr>
              <a:t>усложняется за счёт углубления содержания каждого этапа </a:t>
            </a:r>
          </a:p>
        </p:txBody>
      </p:sp>
      <p:sp>
        <p:nvSpPr>
          <p:cNvPr id="25603" name="Rectangle 3"/>
          <p:cNvSpPr>
            <a:spLocks noGrp="1" noChangeArrowheads="1"/>
          </p:cNvSpPr>
          <p:nvPr>
            <p:ph idx="1"/>
          </p:nvPr>
        </p:nvSpPr>
        <p:spPr>
          <a:xfrm>
            <a:off x="251520" y="1484784"/>
            <a:ext cx="8784976" cy="4824536"/>
          </a:xfrm>
          <a:solidFill>
            <a:schemeClr val="accent5">
              <a:lumMod val="20000"/>
              <a:lumOff val="80000"/>
            </a:schemeClr>
          </a:solidFill>
        </p:spPr>
        <p:txBody>
          <a:bodyPr rtlCol="0">
            <a:normAutofit fontScale="92500"/>
          </a:bodyPr>
          <a:lstStyle/>
          <a:p>
            <a:pPr marL="266700" indent="-266700">
              <a:lnSpc>
                <a:spcPct val="120000"/>
              </a:lnSpc>
              <a:spcBef>
                <a:spcPts val="600"/>
              </a:spcBef>
              <a:buNone/>
              <a:defRPr/>
            </a:pPr>
            <a:r>
              <a:rPr lang="ru-RU" sz="1800" b="1" dirty="0">
                <a:solidFill>
                  <a:srgbClr val="0000FF"/>
                </a:solidFill>
              </a:rPr>
              <a:t> </a:t>
            </a:r>
            <a:r>
              <a:rPr lang="ru-RU" sz="2200" b="1" dirty="0" smtClean="0">
                <a:solidFill>
                  <a:srgbClr val="C00000"/>
                </a:solidFill>
              </a:rPr>
              <a:t>1. </a:t>
            </a:r>
            <a:r>
              <a:rPr lang="ru-RU" sz="2400" b="1" dirty="0" smtClean="0">
                <a:solidFill>
                  <a:srgbClr val="C00000"/>
                </a:solidFill>
              </a:rPr>
              <a:t>Фиксирование проблемы, </a:t>
            </a:r>
            <a:r>
              <a:rPr lang="ru-RU" sz="2400" b="1" dirty="0">
                <a:solidFill>
                  <a:srgbClr val="C00000"/>
                </a:solidFill>
              </a:rPr>
              <a:t>формулирование </a:t>
            </a:r>
            <a:r>
              <a:rPr lang="ru-RU" sz="2400" b="1" dirty="0" smtClean="0">
                <a:solidFill>
                  <a:srgbClr val="C00000"/>
                </a:solidFill>
              </a:rPr>
              <a:t>темы,  определение </a:t>
            </a:r>
            <a:r>
              <a:rPr lang="ru-RU" sz="2400" b="1" i="1" dirty="0" smtClean="0">
                <a:solidFill>
                  <a:srgbClr val="C00000"/>
                </a:solidFill>
              </a:rPr>
              <a:t>цели, задач и гипотезы </a:t>
            </a:r>
            <a:r>
              <a:rPr lang="ru-RU" sz="2400" b="1" dirty="0" smtClean="0">
                <a:solidFill>
                  <a:srgbClr val="C00000"/>
                </a:solidFill>
              </a:rPr>
              <a:t>проекта </a:t>
            </a:r>
            <a:r>
              <a:rPr lang="ru-RU" sz="2400" b="1" dirty="0">
                <a:solidFill>
                  <a:srgbClr val="0000FF"/>
                </a:solidFill>
              </a:rPr>
              <a:t> </a:t>
            </a:r>
            <a:endParaRPr lang="ru-RU" sz="2400" b="1" dirty="0" smtClean="0">
              <a:solidFill>
                <a:srgbClr val="0000FF"/>
              </a:solidFill>
            </a:endParaRPr>
          </a:p>
          <a:p>
            <a:pPr marL="266700" indent="-266700">
              <a:lnSpc>
                <a:spcPct val="120000"/>
              </a:lnSpc>
              <a:spcBef>
                <a:spcPts val="600"/>
              </a:spcBef>
              <a:buFont typeface="Arial" pitchFamily="34" charset="0"/>
              <a:buNone/>
              <a:tabLst>
                <a:tab pos="271463" algn="l"/>
              </a:tabLst>
              <a:defRPr/>
            </a:pPr>
            <a:r>
              <a:rPr lang="ru-RU" sz="2400" b="1" dirty="0" smtClean="0">
                <a:solidFill>
                  <a:srgbClr val="C00000"/>
                </a:solidFill>
              </a:rPr>
              <a:t>2. </a:t>
            </a:r>
            <a:r>
              <a:rPr lang="ru-RU" sz="2400" b="1" dirty="0">
                <a:solidFill>
                  <a:srgbClr val="C00000"/>
                </a:solidFill>
              </a:rPr>
              <a:t>Проектирование </a:t>
            </a:r>
            <a:r>
              <a:rPr lang="ru-RU" sz="2400" b="1" i="1" dirty="0" smtClean="0">
                <a:solidFill>
                  <a:srgbClr val="0000FF"/>
                </a:solidFill>
              </a:rPr>
              <a:t>(более дробная этапность </a:t>
            </a:r>
            <a:r>
              <a:rPr lang="ru-RU" altLang="ru-RU" sz="2400" b="1" i="1" dirty="0" smtClean="0">
                <a:solidFill>
                  <a:srgbClr val="0000FF"/>
                </a:solidFill>
              </a:rPr>
              <a:t> реализации проекта)</a:t>
            </a:r>
          </a:p>
          <a:p>
            <a:pPr marL="266700" indent="-266700">
              <a:lnSpc>
                <a:spcPct val="120000"/>
              </a:lnSpc>
              <a:spcBef>
                <a:spcPts val="600"/>
              </a:spcBef>
              <a:buFont typeface="Arial" pitchFamily="34" charset="0"/>
              <a:buNone/>
              <a:tabLst>
                <a:tab pos="271463" algn="l"/>
              </a:tabLst>
              <a:defRPr/>
            </a:pPr>
            <a:r>
              <a:rPr lang="ru-RU" sz="2400" b="1" dirty="0" smtClean="0">
                <a:solidFill>
                  <a:srgbClr val="C00000"/>
                </a:solidFill>
              </a:rPr>
              <a:t>3.</a:t>
            </a:r>
            <a:r>
              <a:rPr lang="ru-RU" sz="2400" dirty="0" smtClean="0">
                <a:solidFill>
                  <a:srgbClr val="C00000"/>
                </a:solidFill>
              </a:rPr>
              <a:t> </a:t>
            </a:r>
            <a:r>
              <a:rPr lang="ru-RU" sz="2400" b="1" dirty="0" smtClean="0">
                <a:solidFill>
                  <a:srgbClr val="C00000"/>
                </a:solidFill>
              </a:rPr>
              <a:t>Сбор информации </a:t>
            </a:r>
            <a:r>
              <a:rPr lang="ru-RU" sz="2400" b="1" i="1" dirty="0" smtClean="0">
                <a:solidFill>
                  <a:srgbClr val="0000FF"/>
                </a:solidFill>
              </a:rPr>
              <a:t>(исследование  + изучение других источников информации </a:t>
            </a:r>
            <a:r>
              <a:rPr lang="ru-RU" altLang="ru-RU" sz="2400" b="1" i="1" dirty="0">
                <a:solidFill>
                  <a:srgbClr val="0000FF"/>
                </a:solidFill>
              </a:rPr>
              <a:t>с целью отбора необходимых </a:t>
            </a:r>
            <a:r>
              <a:rPr lang="ru-RU" altLang="ru-RU" sz="2400" b="1" i="1" dirty="0" smtClean="0">
                <a:solidFill>
                  <a:srgbClr val="0000FF"/>
                </a:solidFill>
              </a:rPr>
              <a:t>сведений</a:t>
            </a:r>
            <a:r>
              <a:rPr lang="ru-RU" sz="2400" b="1" i="1" dirty="0" smtClean="0">
                <a:solidFill>
                  <a:srgbClr val="0000FF"/>
                </a:solidFill>
              </a:rPr>
              <a:t>)</a:t>
            </a:r>
            <a:endParaRPr lang="ru-RU" sz="2400" i="1" dirty="0" smtClean="0">
              <a:solidFill>
                <a:srgbClr val="0000FF"/>
              </a:solidFill>
            </a:endParaRPr>
          </a:p>
          <a:p>
            <a:pPr marL="266700" indent="-266700">
              <a:lnSpc>
                <a:spcPct val="120000"/>
              </a:lnSpc>
              <a:spcBef>
                <a:spcPts val="600"/>
              </a:spcBef>
              <a:buFont typeface="Arial" pitchFamily="34" charset="0"/>
              <a:buNone/>
              <a:tabLst>
                <a:tab pos="271463" algn="l"/>
              </a:tabLst>
              <a:defRPr/>
            </a:pPr>
            <a:r>
              <a:rPr lang="ru-RU" sz="2400" b="1" dirty="0" smtClean="0">
                <a:solidFill>
                  <a:srgbClr val="C00000"/>
                </a:solidFill>
              </a:rPr>
              <a:t>4.</a:t>
            </a:r>
            <a:r>
              <a:rPr lang="ru-RU" altLang="ru-RU" sz="2400" b="1" dirty="0" smtClean="0">
                <a:solidFill>
                  <a:srgbClr val="C00000"/>
                </a:solidFill>
              </a:rPr>
              <a:t>Осуществление плана работы над проектом </a:t>
            </a:r>
            <a:r>
              <a:rPr lang="ru-RU" altLang="ru-RU" sz="2400" b="1" dirty="0" smtClean="0">
                <a:solidFill>
                  <a:srgbClr val="0000FF"/>
                </a:solidFill>
              </a:rPr>
              <a:t> </a:t>
            </a:r>
            <a:r>
              <a:rPr lang="ru-RU" altLang="ru-RU" sz="2400" b="1" i="1" dirty="0" smtClean="0">
                <a:solidFill>
                  <a:srgbClr val="0000FF"/>
                </a:solidFill>
              </a:rPr>
              <a:t>до достижения цели</a:t>
            </a:r>
            <a:endParaRPr lang="ru-RU" sz="2400" i="1" dirty="0">
              <a:solidFill>
                <a:srgbClr val="0000FF"/>
              </a:solidFill>
            </a:endParaRPr>
          </a:p>
          <a:p>
            <a:pPr marL="266700" indent="-266700">
              <a:lnSpc>
                <a:spcPct val="120000"/>
              </a:lnSpc>
              <a:spcBef>
                <a:spcPts val="600"/>
              </a:spcBef>
              <a:buFont typeface="Arial" pitchFamily="34" charset="0"/>
              <a:buNone/>
              <a:defRPr/>
            </a:pPr>
            <a:r>
              <a:rPr lang="ru-RU" sz="2400" b="1" dirty="0" smtClean="0">
                <a:solidFill>
                  <a:srgbClr val="C00000"/>
                </a:solidFill>
              </a:rPr>
              <a:t>5. Формулирование </a:t>
            </a:r>
            <a:r>
              <a:rPr lang="ru-RU" sz="2400" b="1" i="1" dirty="0">
                <a:solidFill>
                  <a:srgbClr val="C00000"/>
                </a:solidFill>
              </a:rPr>
              <a:t>выводов и </a:t>
            </a:r>
            <a:r>
              <a:rPr lang="ru-RU" sz="2400" b="1" i="1" dirty="0" smtClean="0">
                <a:solidFill>
                  <a:srgbClr val="C00000"/>
                </a:solidFill>
              </a:rPr>
              <a:t>заключения, подтверждение или опровержение гипотезы </a:t>
            </a:r>
            <a:endParaRPr lang="ru-RU" sz="2400" i="1" dirty="0">
              <a:solidFill>
                <a:srgbClr val="C00000"/>
              </a:solidFill>
            </a:endParaRPr>
          </a:p>
          <a:p>
            <a:pPr marL="0" indent="0">
              <a:lnSpc>
                <a:spcPct val="120000"/>
              </a:lnSpc>
              <a:spcBef>
                <a:spcPts val="600"/>
              </a:spcBef>
              <a:buFont typeface="Arial" pitchFamily="34" charset="0"/>
              <a:buNone/>
              <a:defRPr/>
            </a:pPr>
            <a:r>
              <a:rPr lang="ru-RU" sz="2400" b="1" dirty="0" smtClean="0">
                <a:solidFill>
                  <a:srgbClr val="C00000"/>
                </a:solidFill>
              </a:rPr>
              <a:t>6. Подготовка презентации, самопрезентации, защиты проекта</a:t>
            </a:r>
            <a:endParaRPr lang="ru-RU" sz="2400" dirty="0">
              <a:solidFill>
                <a:srgbClr val="C00000"/>
              </a:solidFill>
            </a:endParaRPr>
          </a:p>
          <a:p>
            <a:pPr marL="0" indent="0">
              <a:spcBef>
                <a:spcPts val="0"/>
              </a:spcBef>
              <a:buFont typeface="Arial" pitchFamily="34" charset="0"/>
              <a:buNone/>
              <a:defRPr/>
            </a:pPr>
            <a:r>
              <a:rPr lang="ru-RU" sz="2400" b="1" dirty="0" smtClean="0">
                <a:solidFill>
                  <a:srgbClr val="0000FF"/>
                </a:solidFill>
              </a:rPr>
              <a:t>Рефлексия события, </a:t>
            </a:r>
            <a:r>
              <a:rPr lang="ru-RU" sz="2400" b="1" dirty="0">
                <a:solidFill>
                  <a:srgbClr val="0000FF"/>
                </a:solidFill>
              </a:rPr>
              <a:t>выдвижение путей </a:t>
            </a:r>
            <a:r>
              <a:rPr lang="ru-RU" sz="2400" b="1" dirty="0" smtClean="0">
                <a:solidFill>
                  <a:srgbClr val="0000FF"/>
                </a:solidFill>
              </a:rPr>
              <a:t>реализации проекта, </a:t>
            </a:r>
            <a:r>
              <a:rPr lang="ru-RU" sz="2400" b="1" dirty="0">
                <a:solidFill>
                  <a:srgbClr val="0000FF"/>
                </a:solidFill>
              </a:rPr>
              <a:t>определение направления очередного </a:t>
            </a:r>
            <a:r>
              <a:rPr lang="ru-RU" sz="2400" b="1" dirty="0" smtClean="0">
                <a:solidFill>
                  <a:srgbClr val="0000FF"/>
                </a:solidFill>
              </a:rPr>
              <a:t>исследования </a:t>
            </a:r>
            <a:endParaRPr lang="ru-RU" sz="2400" dirty="0">
              <a:solidFill>
                <a:srgbClr val="0000FF"/>
              </a:solidFill>
            </a:endParaRPr>
          </a:p>
        </p:txBody>
      </p:sp>
    </p:spTree>
    <p:extLst>
      <p:ext uri="{BB962C8B-B14F-4D97-AF65-F5344CB8AC3E}">
        <p14:creationId xmlns:p14="http://schemas.microsoft.com/office/powerpoint/2010/main" xmlns="" val="3497990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75" y="260350"/>
            <a:ext cx="6149975" cy="1296988"/>
          </a:xfrm>
          <a:solidFill>
            <a:schemeClr val="accent2">
              <a:lumMod val="20000"/>
              <a:lumOff val="80000"/>
            </a:schemeClr>
          </a:solidFill>
        </p:spPr>
        <p:txBody>
          <a:bodyPr>
            <a:normAutofit fontScale="90000"/>
          </a:bodyPr>
          <a:lstStyle/>
          <a:p>
            <a:pPr>
              <a:defRPr/>
            </a:pPr>
            <a:r>
              <a:rPr lang="ru-RU" sz="2800" b="1" dirty="0">
                <a:solidFill>
                  <a:srgbClr val="FF0000"/>
                </a:solidFill>
              </a:rPr>
              <a:t>Структура</a:t>
            </a:r>
            <a:r>
              <a:rPr lang="ru-RU" sz="2800" dirty="0">
                <a:solidFill>
                  <a:srgbClr val="FF0000"/>
                </a:solidFill>
              </a:rPr>
              <a:t/>
            </a:r>
            <a:br>
              <a:rPr lang="ru-RU" sz="2800" dirty="0">
                <a:solidFill>
                  <a:srgbClr val="FF0000"/>
                </a:solidFill>
              </a:rPr>
            </a:br>
            <a:r>
              <a:rPr lang="ru-RU" sz="2800" b="1" dirty="0">
                <a:solidFill>
                  <a:srgbClr val="FF0000"/>
                </a:solidFill>
              </a:rPr>
              <a:t>учебно - исследовательского </a:t>
            </a:r>
            <a:r>
              <a:rPr lang="ru-RU" sz="2800" b="1" dirty="0" smtClean="0">
                <a:solidFill>
                  <a:srgbClr val="FF0000"/>
                </a:solidFill>
              </a:rPr>
              <a:t>проекта</a:t>
            </a:r>
            <a:br>
              <a:rPr lang="ru-RU" sz="2800" b="1" dirty="0" smtClean="0">
                <a:solidFill>
                  <a:srgbClr val="FF0000"/>
                </a:solidFill>
              </a:rPr>
            </a:br>
            <a:r>
              <a:rPr lang="ru-RU" sz="2800" b="1" dirty="0" smtClean="0">
                <a:solidFill>
                  <a:srgbClr val="FF0000"/>
                </a:solidFill>
              </a:rPr>
              <a:t>старшеклассников</a:t>
            </a:r>
            <a:endParaRPr lang="ru-RU" sz="2800" dirty="0">
              <a:solidFill>
                <a:srgbClr val="FF0000"/>
              </a:solidFill>
            </a:endParaRPr>
          </a:p>
        </p:txBody>
      </p:sp>
      <p:sp>
        <p:nvSpPr>
          <p:cNvPr id="3" name="Объект 2"/>
          <p:cNvSpPr>
            <a:spLocks noGrp="1"/>
          </p:cNvSpPr>
          <p:nvPr>
            <p:ph idx="1"/>
          </p:nvPr>
        </p:nvSpPr>
        <p:spPr>
          <a:xfrm>
            <a:off x="539552" y="2060848"/>
            <a:ext cx="8352928" cy="4248472"/>
          </a:xfrm>
          <a:solidFill>
            <a:schemeClr val="accent6">
              <a:lumMod val="20000"/>
              <a:lumOff val="80000"/>
            </a:schemeClr>
          </a:solidFill>
        </p:spPr>
        <p:txBody>
          <a:bodyPr>
            <a:normAutofit fontScale="92500" lnSpcReduction="20000"/>
          </a:bodyPr>
          <a:lstStyle/>
          <a:p>
            <a:pPr marL="0" indent="0" algn="ctr">
              <a:buFont typeface="Arial" pitchFamily="34" charset="0"/>
              <a:buNone/>
              <a:defRPr/>
            </a:pPr>
            <a:r>
              <a:rPr lang="ru-RU" sz="2600" b="1" dirty="0">
                <a:solidFill>
                  <a:srgbClr val="0000FF"/>
                </a:solidFill>
              </a:rPr>
              <a:t>Этапы учебно - исследовательского </a:t>
            </a:r>
            <a:r>
              <a:rPr lang="ru-RU" sz="2600" b="1" dirty="0" smtClean="0">
                <a:solidFill>
                  <a:srgbClr val="0000FF"/>
                </a:solidFill>
              </a:rPr>
              <a:t>проекта </a:t>
            </a:r>
          </a:p>
          <a:p>
            <a:pPr marL="358775" indent="-358775">
              <a:spcBef>
                <a:spcPts val="1200"/>
              </a:spcBef>
              <a:buFont typeface="Arial" pitchFamily="34" charset="0"/>
              <a:buNone/>
              <a:defRPr/>
            </a:pPr>
            <a:r>
              <a:rPr lang="ru-RU" sz="2400" b="1" dirty="0" smtClean="0">
                <a:solidFill>
                  <a:srgbClr val="FF0000"/>
                </a:solidFill>
              </a:rPr>
              <a:t>1. Формулирование </a:t>
            </a:r>
            <a:r>
              <a:rPr lang="ru-RU" sz="2400" b="1" dirty="0">
                <a:solidFill>
                  <a:srgbClr val="FF0000"/>
                </a:solidFill>
              </a:rPr>
              <a:t>проблемы, цели, как предполагаемого результата, </a:t>
            </a:r>
            <a:r>
              <a:rPr lang="ru-RU" sz="2400" b="1" u="sng" dirty="0">
                <a:solidFill>
                  <a:srgbClr val="FF0000"/>
                </a:solidFill>
              </a:rPr>
              <a:t>объекта, </a:t>
            </a:r>
            <a:r>
              <a:rPr lang="ru-RU" sz="2400" b="1" u="sng" dirty="0" smtClean="0">
                <a:solidFill>
                  <a:srgbClr val="FF0000"/>
                </a:solidFill>
              </a:rPr>
              <a:t>предмета</a:t>
            </a:r>
            <a:r>
              <a:rPr lang="ru-RU" sz="2400" b="1" dirty="0" smtClean="0">
                <a:solidFill>
                  <a:srgbClr val="FF0000"/>
                </a:solidFill>
              </a:rPr>
              <a:t>, задач  </a:t>
            </a:r>
            <a:r>
              <a:rPr lang="ru-RU" sz="2400" b="1" dirty="0">
                <a:solidFill>
                  <a:srgbClr val="FF0000"/>
                </a:solidFill>
              </a:rPr>
              <a:t>и гипотезы исследования</a:t>
            </a:r>
            <a:endParaRPr lang="ru-RU" sz="2400" dirty="0">
              <a:solidFill>
                <a:srgbClr val="FF0000"/>
              </a:solidFill>
            </a:endParaRPr>
          </a:p>
          <a:p>
            <a:pPr marL="0" indent="0">
              <a:spcBef>
                <a:spcPts val="1200"/>
              </a:spcBef>
              <a:buFont typeface="Arial" pitchFamily="34" charset="0"/>
              <a:buNone/>
              <a:defRPr/>
            </a:pPr>
            <a:r>
              <a:rPr lang="ru-RU" sz="2400" b="1" dirty="0" smtClean="0">
                <a:solidFill>
                  <a:schemeClr val="accent3">
                    <a:lumMod val="50000"/>
                  </a:schemeClr>
                </a:solidFill>
              </a:rPr>
              <a:t>2. Составление </a:t>
            </a:r>
            <a:r>
              <a:rPr lang="ru-RU" sz="2400" b="1" dirty="0">
                <a:solidFill>
                  <a:schemeClr val="accent3">
                    <a:lumMod val="50000"/>
                  </a:schemeClr>
                </a:solidFill>
              </a:rPr>
              <a:t>программы исследования</a:t>
            </a:r>
            <a:endParaRPr lang="ru-RU" sz="2400" dirty="0">
              <a:solidFill>
                <a:schemeClr val="accent3">
                  <a:lumMod val="50000"/>
                </a:schemeClr>
              </a:solidFill>
            </a:endParaRPr>
          </a:p>
          <a:p>
            <a:pPr marL="0" indent="0">
              <a:spcBef>
                <a:spcPts val="1200"/>
              </a:spcBef>
              <a:buFont typeface="Arial" pitchFamily="34" charset="0"/>
              <a:buNone/>
              <a:defRPr/>
            </a:pPr>
            <a:r>
              <a:rPr lang="ru-RU" sz="2400" b="1" dirty="0" smtClean="0">
                <a:solidFill>
                  <a:srgbClr val="C00000"/>
                </a:solidFill>
              </a:rPr>
              <a:t>3. Проведение </a:t>
            </a:r>
            <a:r>
              <a:rPr lang="ru-RU" sz="2400" b="1" dirty="0">
                <a:solidFill>
                  <a:srgbClr val="C00000"/>
                </a:solidFill>
              </a:rPr>
              <a:t>исследования</a:t>
            </a:r>
            <a:endParaRPr lang="ru-RU" sz="2400" dirty="0">
              <a:solidFill>
                <a:srgbClr val="C00000"/>
              </a:solidFill>
            </a:endParaRPr>
          </a:p>
          <a:p>
            <a:pPr marL="0" indent="0">
              <a:spcBef>
                <a:spcPts val="1200"/>
              </a:spcBef>
              <a:buFont typeface="Arial" pitchFamily="34" charset="0"/>
              <a:buNone/>
              <a:defRPr/>
            </a:pPr>
            <a:r>
              <a:rPr lang="ru-RU" sz="2400" b="1" dirty="0" smtClean="0">
                <a:solidFill>
                  <a:schemeClr val="accent3">
                    <a:lumMod val="50000"/>
                  </a:schemeClr>
                </a:solidFill>
              </a:rPr>
              <a:t>4. </a:t>
            </a:r>
            <a:r>
              <a:rPr lang="ru-RU" sz="2400" b="1" u="sng" dirty="0" smtClean="0">
                <a:solidFill>
                  <a:schemeClr val="accent3">
                    <a:lumMod val="50000"/>
                  </a:schemeClr>
                </a:solidFill>
              </a:rPr>
              <a:t>Описание</a:t>
            </a:r>
            <a:r>
              <a:rPr lang="ru-RU" sz="2400" b="1" dirty="0" smtClean="0">
                <a:solidFill>
                  <a:schemeClr val="accent3">
                    <a:lumMod val="50000"/>
                  </a:schemeClr>
                </a:solidFill>
              </a:rPr>
              <a:t> </a:t>
            </a:r>
            <a:r>
              <a:rPr lang="ru-RU" sz="2400" b="1" dirty="0">
                <a:solidFill>
                  <a:schemeClr val="accent3">
                    <a:lumMod val="50000"/>
                  </a:schemeClr>
                </a:solidFill>
              </a:rPr>
              <a:t>результатов исследования</a:t>
            </a:r>
            <a:endParaRPr lang="ru-RU" sz="2400" dirty="0">
              <a:solidFill>
                <a:schemeClr val="accent3">
                  <a:lumMod val="50000"/>
                </a:schemeClr>
              </a:solidFill>
            </a:endParaRPr>
          </a:p>
          <a:p>
            <a:pPr marL="0" indent="0">
              <a:spcBef>
                <a:spcPts val="1200"/>
              </a:spcBef>
              <a:buFont typeface="Arial" pitchFamily="34" charset="0"/>
              <a:buNone/>
              <a:defRPr/>
            </a:pPr>
            <a:r>
              <a:rPr lang="ru-RU" sz="2400" b="1" dirty="0" smtClean="0">
                <a:solidFill>
                  <a:srgbClr val="C00000"/>
                </a:solidFill>
              </a:rPr>
              <a:t>5. Разработка </a:t>
            </a:r>
            <a:r>
              <a:rPr lang="ru-RU" sz="2400" b="1" dirty="0">
                <a:solidFill>
                  <a:srgbClr val="C00000"/>
                </a:solidFill>
              </a:rPr>
              <a:t>выводов и </a:t>
            </a:r>
            <a:r>
              <a:rPr lang="ru-RU" sz="2400" b="1" u="sng" dirty="0">
                <a:solidFill>
                  <a:srgbClr val="C00000"/>
                </a:solidFill>
              </a:rPr>
              <a:t>рекомендаций</a:t>
            </a:r>
            <a:endParaRPr lang="ru-RU" sz="2400" u="sng" dirty="0">
              <a:solidFill>
                <a:srgbClr val="C00000"/>
              </a:solidFill>
            </a:endParaRPr>
          </a:p>
          <a:p>
            <a:pPr marL="0" indent="0">
              <a:spcBef>
                <a:spcPts val="1200"/>
              </a:spcBef>
              <a:buFont typeface="Arial" pitchFamily="34" charset="0"/>
              <a:buNone/>
              <a:defRPr/>
            </a:pPr>
            <a:r>
              <a:rPr lang="ru-RU" sz="2400" b="1" dirty="0" smtClean="0">
                <a:solidFill>
                  <a:schemeClr val="accent3">
                    <a:lumMod val="50000"/>
                  </a:schemeClr>
                </a:solidFill>
              </a:rPr>
              <a:t>6. Подготовка презентации, самопрезентации  </a:t>
            </a:r>
            <a:r>
              <a:rPr lang="ru-RU" sz="2400" b="1" dirty="0">
                <a:solidFill>
                  <a:schemeClr val="accent3">
                    <a:lumMod val="50000"/>
                  </a:schemeClr>
                </a:solidFill>
              </a:rPr>
              <a:t>и защиты проекта</a:t>
            </a:r>
            <a:endParaRPr lang="ru-RU" sz="2400" dirty="0">
              <a:solidFill>
                <a:schemeClr val="accent3">
                  <a:lumMod val="50000"/>
                </a:schemeClr>
              </a:solidFill>
            </a:endParaRPr>
          </a:p>
          <a:p>
            <a:pPr marL="0" indent="0">
              <a:spcBef>
                <a:spcPts val="1200"/>
              </a:spcBef>
              <a:buNone/>
              <a:defRPr/>
            </a:pPr>
            <a:r>
              <a:rPr lang="ru-RU" sz="2400" b="1" dirty="0" smtClean="0">
                <a:solidFill>
                  <a:srgbClr val="C00000"/>
                </a:solidFill>
              </a:rPr>
              <a:t>     Рефлексия события, </a:t>
            </a:r>
            <a:r>
              <a:rPr lang="ru-RU" sz="2400" b="1" dirty="0" smtClean="0">
                <a:solidFill>
                  <a:schemeClr val="accent3">
                    <a:lumMod val="50000"/>
                  </a:schemeClr>
                </a:solidFill>
              </a:rPr>
              <a:t>определение путей реализации проекта </a:t>
            </a:r>
          </a:p>
          <a:p>
            <a:pPr marL="0" indent="0">
              <a:spcBef>
                <a:spcPts val="1200"/>
              </a:spcBef>
              <a:buNone/>
              <a:defRPr/>
            </a:pPr>
            <a:r>
              <a:rPr lang="ru-RU" sz="2400" b="1" dirty="0">
                <a:solidFill>
                  <a:schemeClr val="accent3">
                    <a:lumMod val="50000"/>
                  </a:schemeClr>
                </a:solidFill>
              </a:rPr>
              <a:t> </a:t>
            </a:r>
            <a:r>
              <a:rPr lang="ru-RU" sz="2400" b="1" dirty="0" smtClean="0">
                <a:solidFill>
                  <a:schemeClr val="accent3">
                    <a:lumMod val="50000"/>
                  </a:schemeClr>
                </a:solidFill>
              </a:rPr>
              <a:t>    </a:t>
            </a:r>
            <a:r>
              <a:rPr lang="ru-RU" sz="2400" b="1" dirty="0" smtClean="0">
                <a:solidFill>
                  <a:srgbClr val="0000FF"/>
                </a:solidFill>
              </a:rPr>
              <a:t>и направлений следующего исследовательского </a:t>
            </a:r>
            <a:r>
              <a:rPr lang="ru-RU" sz="2400" b="1" dirty="0">
                <a:solidFill>
                  <a:srgbClr val="0000FF"/>
                </a:solidFill>
              </a:rPr>
              <a:t>проекта</a:t>
            </a:r>
            <a:r>
              <a:rPr lang="ru-RU" sz="2400" dirty="0" smtClean="0">
                <a:solidFill>
                  <a:srgbClr val="C00000"/>
                </a:solidFill>
              </a:rPr>
              <a:t> </a:t>
            </a:r>
            <a:endParaRPr lang="ru-RU" sz="2400" dirty="0">
              <a:solidFill>
                <a:srgbClr val="FF0000"/>
              </a:solidFill>
            </a:endParaRPr>
          </a:p>
        </p:txBody>
      </p:sp>
      <p:pic>
        <p:nvPicPr>
          <p:cNvPr id="189444" name="Рисунок 3" descr="C:\Documents and Settings\Галина\Рабочий стол\рис 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2275" y="333375"/>
            <a:ext cx="22098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09773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Заголовок 1"/>
          <p:cNvSpPr>
            <a:spLocks noGrp="1"/>
          </p:cNvSpPr>
          <p:nvPr>
            <p:ph type="title"/>
          </p:nvPr>
        </p:nvSpPr>
        <p:spPr>
          <a:xfrm>
            <a:off x="539750" y="274638"/>
            <a:ext cx="7993063" cy="1354137"/>
          </a:xfrm>
          <a:solidFill>
            <a:schemeClr val="accent6">
              <a:lumMod val="20000"/>
              <a:lumOff val="80000"/>
            </a:schemeClr>
          </a:solidFill>
          <a:ln>
            <a:solidFill>
              <a:srgbClr val="C00000"/>
            </a:solidFill>
          </a:ln>
        </p:spPr>
        <p:txBody>
          <a:bodyPr>
            <a:normAutofit fontScale="90000"/>
          </a:bodyPr>
          <a:lstStyle/>
          <a:p>
            <a:pPr>
              <a:defRPr/>
            </a:pPr>
            <a:r>
              <a:rPr lang="ru-RU" altLang="ru-RU" sz="2400" b="1" dirty="0" smtClean="0">
                <a:solidFill>
                  <a:srgbClr val="C00000"/>
                </a:solidFill>
              </a:rPr>
              <a:t>Структура научно-исследовательского проекта старшеклассников приближается к исследованиям студентов,  научным исследованиям,  включает три базовые части: введение, основную часть и заключение</a:t>
            </a:r>
            <a:endParaRPr lang="ru-RU" altLang="ru-RU" sz="2400" dirty="0" smtClean="0">
              <a:solidFill>
                <a:srgbClr val="C00000"/>
              </a:solidFill>
            </a:endParaRPr>
          </a:p>
        </p:txBody>
      </p:sp>
      <p:sp>
        <p:nvSpPr>
          <p:cNvPr id="197635" name="Объект 2"/>
          <p:cNvSpPr>
            <a:spLocks noGrp="1"/>
          </p:cNvSpPr>
          <p:nvPr>
            <p:ph idx="1"/>
          </p:nvPr>
        </p:nvSpPr>
        <p:spPr>
          <a:xfrm>
            <a:off x="395288" y="1773238"/>
            <a:ext cx="8229600" cy="4608512"/>
          </a:xfrm>
          <a:solidFill>
            <a:schemeClr val="accent5">
              <a:lumMod val="20000"/>
              <a:lumOff val="80000"/>
            </a:schemeClr>
          </a:solidFill>
          <a:ln>
            <a:solidFill>
              <a:schemeClr val="tx2">
                <a:lumMod val="50000"/>
              </a:schemeClr>
            </a:solidFill>
          </a:ln>
        </p:spPr>
        <p:txBody>
          <a:bodyPr/>
          <a:lstStyle/>
          <a:p>
            <a:pPr>
              <a:defRPr/>
            </a:pPr>
            <a:r>
              <a:rPr lang="ru-RU" altLang="ru-RU" sz="2000" b="1" dirty="0" smtClean="0">
                <a:solidFill>
                  <a:srgbClr val="0000FF"/>
                </a:solidFill>
              </a:rPr>
              <a:t>Во введении </a:t>
            </a:r>
            <a:r>
              <a:rPr lang="ru-RU" altLang="ru-RU" sz="2000" b="1" dirty="0" smtClean="0"/>
              <a:t>обосновывается актуальность темы исследования, определяются цель, задачи, объект, предмет, гипотеза исследования </a:t>
            </a:r>
            <a:endParaRPr lang="ru-RU" altLang="ru-RU" sz="2000" dirty="0" smtClean="0"/>
          </a:p>
          <a:p>
            <a:pPr>
              <a:defRPr/>
            </a:pPr>
            <a:r>
              <a:rPr lang="ru-RU" altLang="ru-RU" sz="2000" b="1" dirty="0" smtClean="0">
                <a:solidFill>
                  <a:srgbClr val="0000FF"/>
                </a:solidFill>
              </a:rPr>
              <a:t>Основная часть </a:t>
            </a:r>
            <a:r>
              <a:rPr lang="ru-RU" altLang="ru-RU" sz="2000" b="1" dirty="0" smtClean="0"/>
              <a:t>включает </a:t>
            </a:r>
            <a:r>
              <a:rPr lang="ru-RU" altLang="ru-RU" sz="2000" b="1" i="1" dirty="0" smtClean="0"/>
              <a:t>теоретическое осмысление проблемы,</a:t>
            </a:r>
            <a:r>
              <a:rPr lang="ru-RU" altLang="ru-RU" sz="2000" b="1" dirty="0" smtClean="0"/>
              <a:t> обобщение результатов более ранних наработок по её решению, а также </a:t>
            </a:r>
            <a:r>
              <a:rPr lang="ru-RU" altLang="ru-RU" sz="2000" b="1" i="1" dirty="0" smtClean="0"/>
              <a:t>практическую часть</a:t>
            </a:r>
            <a:r>
              <a:rPr lang="ru-RU" altLang="ru-RU" sz="2000" b="1" dirty="0" smtClean="0"/>
              <a:t>, предполагающую описание  используемых методов и методик исследования для решения проблемной задачи, проведения новых исследований  и получения нового проектного продукта</a:t>
            </a:r>
            <a:endParaRPr lang="ru-RU" altLang="ru-RU" sz="2000" dirty="0" smtClean="0"/>
          </a:p>
          <a:p>
            <a:pPr>
              <a:defRPr/>
            </a:pPr>
            <a:r>
              <a:rPr lang="ru-RU" altLang="ru-RU" sz="2000" b="1" dirty="0" smtClean="0">
                <a:solidFill>
                  <a:srgbClr val="0000FF"/>
                </a:solidFill>
              </a:rPr>
              <a:t>В заключении </a:t>
            </a:r>
            <a:r>
              <a:rPr lang="ru-RU" altLang="ru-RU" sz="2000" b="1" dirty="0" smtClean="0"/>
              <a:t>формулируются выводы исследования и разработанные рекомендации</a:t>
            </a:r>
            <a:endParaRPr lang="ru-RU" altLang="ru-RU" sz="2000" dirty="0" smtClean="0"/>
          </a:p>
          <a:p>
            <a:pPr>
              <a:defRPr/>
            </a:pPr>
            <a:r>
              <a:rPr lang="ru-RU" altLang="ru-RU" sz="2000" b="1" dirty="0" smtClean="0">
                <a:solidFill>
                  <a:srgbClr val="0000FF"/>
                </a:solidFill>
              </a:rPr>
              <a:t>По завершении работы готовится презентация проекта и его защита</a:t>
            </a:r>
            <a:endParaRPr lang="ru-RU" altLang="ru-RU" sz="2000" dirty="0" smtClean="0">
              <a:solidFill>
                <a:srgbClr val="0000FF"/>
              </a:solidFill>
            </a:endParaRPr>
          </a:p>
          <a:p>
            <a:pPr>
              <a:defRPr/>
            </a:pPr>
            <a:r>
              <a:rPr lang="ru-RU" altLang="ru-RU" sz="2000" b="1" dirty="0" smtClean="0"/>
              <a:t>Для успешного продолжения исследований автор проводит </a:t>
            </a:r>
            <a:r>
              <a:rPr lang="ru-RU" altLang="ru-RU" sz="2000" b="1" dirty="0" smtClean="0">
                <a:solidFill>
                  <a:srgbClr val="0000FF"/>
                </a:solidFill>
              </a:rPr>
              <a:t>рефлексию </a:t>
            </a:r>
            <a:r>
              <a:rPr lang="ru-RU" altLang="ru-RU" sz="2000" b="1" dirty="0" smtClean="0"/>
              <a:t>эффективности своих изысканий, своего самочувствия и результативности действий на разных этапах работы</a:t>
            </a:r>
            <a:endParaRPr lang="ru-RU" altLang="ru-RU" sz="2000" dirty="0" smtClean="0"/>
          </a:p>
        </p:txBody>
      </p:sp>
    </p:spTree>
    <p:extLst>
      <p:ext uri="{BB962C8B-B14F-4D97-AF65-F5344CB8AC3E}">
        <p14:creationId xmlns:p14="http://schemas.microsoft.com/office/powerpoint/2010/main" xmlns="" val="3006768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Заголовок 1"/>
          <p:cNvSpPr>
            <a:spLocks noGrp="1"/>
          </p:cNvSpPr>
          <p:nvPr>
            <p:ph type="title"/>
          </p:nvPr>
        </p:nvSpPr>
        <p:spPr>
          <a:xfrm>
            <a:off x="1897187" y="188640"/>
            <a:ext cx="7129463" cy="1017588"/>
          </a:xfrm>
          <a:solidFill>
            <a:srgbClr val="FFFFCC"/>
          </a:solidFill>
        </p:spPr>
        <p:txBody>
          <a:bodyPr>
            <a:noAutofit/>
          </a:bodyPr>
          <a:lstStyle/>
          <a:p>
            <a:pPr eaLnBrk="1" hangingPunct="1"/>
            <a:r>
              <a:rPr lang="ru-RU" altLang="ru-RU" sz="2400" b="1" dirty="0" smtClean="0">
                <a:solidFill>
                  <a:srgbClr val="FF0000"/>
                </a:solidFill>
              </a:rPr>
              <a:t>Организация проектной деятельности учащихся рассматривается как важнейшая система государственного образования</a:t>
            </a:r>
          </a:p>
        </p:txBody>
      </p:sp>
      <p:sp>
        <p:nvSpPr>
          <p:cNvPr id="207875" name="Содержимое 2"/>
          <p:cNvSpPr>
            <a:spLocks noGrp="1"/>
          </p:cNvSpPr>
          <p:nvPr>
            <p:ph idx="1"/>
          </p:nvPr>
        </p:nvSpPr>
        <p:spPr>
          <a:xfrm>
            <a:off x="175328" y="1484784"/>
            <a:ext cx="8856663" cy="5040560"/>
          </a:xfrm>
          <a:solidFill>
            <a:schemeClr val="accent6">
              <a:lumMod val="20000"/>
              <a:lumOff val="80000"/>
            </a:schemeClr>
          </a:solidFill>
        </p:spPr>
        <p:txBody>
          <a:bodyPr/>
          <a:lstStyle/>
          <a:p>
            <a:pPr algn="ctr" eaLnBrk="1" hangingPunct="1">
              <a:spcBef>
                <a:spcPts val="0"/>
              </a:spcBef>
              <a:buFontTx/>
              <a:buNone/>
              <a:defRPr/>
            </a:pPr>
            <a:r>
              <a:rPr lang="ru-RU" altLang="ru-RU" sz="2400" b="1" dirty="0" smtClean="0">
                <a:solidFill>
                  <a:srgbClr val="0000FF"/>
                </a:solidFill>
              </a:rPr>
              <a:t>Предусматривается использование двух взаимодополняющих обучающих систем:</a:t>
            </a:r>
          </a:p>
          <a:p>
            <a:pPr eaLnBrk="1" hangingPunct="1">
              <a:buFontTx/>
              <a:buNone/>
              <a:defRPr/>
            </a:pPr>
            <a:r>
              <a:rPr lang="ru-RU" altLang="ru-RU" sz="2400" b="1" dirty="0" smtClean="0">
                <a:solidFill>
                  <a:schemeClr val="accent3">
                    <a:lumMod val="50000"/>
                  </a:schemeClr>
                </a:solidFill>
              </a:rPr>
              <a:t>1. Фронтальной классно-урочной</a:t>
            </a:r>
          </a:p>
          <a:p>
            <a:pPr eaLnBrk="1" hangingPunct="1">
              <a:buFontTx/>
              <a:buNone/>
              <a:defRPr/>
            </a:pPr>
            <a:r>
              <a:rPr lang="ru-RU" altLang="ru-RU" sz="2400" b="1" dirty="0" smtClean="0">
                <a:solidFill>
                  <a:srgbClr val="C00000"/>
                </a:solidFill>
              </a:rPr>
              <a:t>2.</a:t>
            </a:r>
            <a:r>
              <a:rPr lang="ru-RU" altLang="ru-RU" sz="2400" b="1" dirty="0" smtClean="0"/>
              <a:t> </a:t>
            </a:r>
            <a:r>
              <a:rPr lang="ru-RU" altLang="ru-RU" sz="2400" b="1" dirty="0" smtClean="0">
                <a:solidFill>
                  <a:srgbClr val="C00000"/>
                </a:solidFill>
              </a:rPr>
              <a:t>Индивидуальной лабораторно- исследовательской проектной</a:t>
            </a:r>
            <a:endParaRPr lang="ru-RU" altLang="ru-RU" sz="800" b="1" dirty="0" smtClean="0">
              <a:solidFill>
                <a:srgbClr val="C00000"/>
              </a:solidFill>
            </a:endParaRPr>
          </a:p>
          <a:p>
            <a:pPr eaLnBrk="1" hangingPunct="1">
              <a:buFontTx/>
              <a:buNone/>
              <a:defRPr/>
            </a:pPr>
            <a:endParaRPr lang="ru-RU" altLang="ru-RU" sz="800" b="1" dirty="0" smtClean="0">
              <a:solidFill>
                <a:srgbClr val="C00000"/>
              </a:solidFill>
            </a:endParaRPr>
          </a:p>
          <a:p>
            <a:pPr algn="ctr" eaLnBrk="1" hangingPunct="1">
              <a:spcBef>
                <a:spcPts val="1200"/>
              </a:spcBef>
              <a:buFontTx/>
              <a:buNone/>
              <a:defRPr/>
            </a:pPr>
            <a:r>
              <a:rPr lang="ru-RU" altLang="ru-RU" sz="2400" b="1" dirty="0" smtClean="0">
                <a:solidFill>
                  <a:srgbClr val="FF0000"/>
                </a:solidFill>
              </a:rPr>
              <a:t>Они необходимы для формирования проектного мышления учащихся, гармоничного развития  клипового и системного мышления </a:t>
            </a:r>
          </a:p>
          <a:p>
            <a:pPr algn="ctr" eaLnBrk="1" hangingPunct="1">
              <a:spcBef>
                <a:spcPts val="1200"/>
              </a:spcBef>
              <a:buFontTx/>
              <a:buNone/>
              <a:defRPr/>
            </a:pPr>
            <a:r>
              <a:rPr lang="ru-RU" altLang="ru-RU" sz="2400" b="1" dirty="0" smtClean="0">
                <a:solidFill>
                  <a:srgbClr val="0000FF"/>
                </a:solidFill>
              </a:rPr>
              <a:t>С начала обучения учащихся в школе необходимо активно использовать обе обучающие системы</a:t>
            </a:r>
          </a:p>
          <a:p>
            <a:pPr marL="0" indent="0" algn="ctr" eaLnBrk="1" hangingPunct="1">
              <a:spcBef>
                <a:spcPts val="1200"/>
              </a:spcBef>
              <a:buFont typeface="Arial" pitchFamily="34" charset="0"/>
              <a:buNone/>
              <a:defRPr/>
            </a:pPr>
            <a:r>
              <a:rPr lang="ru-RU" altLang="ru-RU" sz="2400" b="1" dirty="0" smtClean="0">
                <a:solidFill>
                  <a:schemeClr val="accent3">
                    <a:lumMod val="50000"/>
                  </a:schemeClr>
                </a:solidFill>
              </a:rPr>
              <a:t>По мере взросления учащихся доля второй системы в учебных планах должна увеличиваться</a:t>
            </a:r>
          </a:p>
        </p:txBody>
      </p:sp>
      <p:sp>
        <p:nvSpPr>
          <p:cNvPr id="219140" name="Прямоугольник 1"/>
          <p:cNvSpPr>
            <a:spLocks noChangeArrowheads="1"/>
          </p:cNvSpPr>
          <p:nvPr/>
        </p:nvSpPr>
        <p:spPr bwMode="auto">
          <a:xfrm>
            <a:off x="179512" y="384619"/>
            <a:ext cx="171767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600" b="1" dirty="0">
                <a:solidFill>
                  <a:srgbClr val="FF0000"/>
                </a:solidFill>
                <a:latin typeface="Arial" pitchFamily="34" charset="0"/>
              </a:rPr>
              <a:t>Выводы:</a:t>
            </a:r>
          </a:p>
        </p:txBody>
      </p:sp>
    </p:spTree>
    <p:extLst>
      <p:ext uri="{BB962C8B-B14F-4D97-AF65-F5344CB8AC3E}">
        <p14:creationId xmlns:p14="http://schemas.microsoft.com/office/powerpoint/2010/main" xmlns="" val="3400755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403648" y="260648"/>
            <a:ext cx="6336704" cy="1154559"/>
          </a:xfrm>
          <a:solidFill>
            <a:srgbClr val="FFFF00"/>
          </a:solidFill>
        </p:spPr>
        <p:txBody>
          <a:bodyPr>
            <a:normAutofit/>
          </a:bodyPr>
          <a:lstStyle/>
          <a:p>
            <a:r>
              <a:rPr lang="ru-RU" sz="2800" b="1" dirty="0" smtClean="0">
                <a:solidFill>
                  <a:srgbClr val="FF0000"/>
                </a:solidFill>
              </a:rPr>
              <a:t>Перспективы развития </a:t>
            </a:r>
            <a:br>
              <a:rPr lang="ru-RU" sz="2800" b="1" dirty="0" smtClean="0">
                <a:solidFill>
                  <a:srgbClr val="FF0000"/>
                </a:solidFill>
              </a:rPr>
            </a:br>
            <a:r>
              <a:rPr lang="ru-RU" sz="2800" b="1" dirty="0" smtClean="0">
                <a:solidFill>
                  <a:srgbClr val="FF0000"/>
                </a:solidFill>
              </a:rPr>
              <a:t>проектной деятельности учащихся</a:t>
            </a:r>
            <a:endParaRPr lang="ru-RU" sz="2800" b="1" dirty="0">
              <a:solidFill>
                <a:srgbClr val="FF0000"/>
              </a:solidFill>
            </a:endParaRPr>
          </a:p>
        </p:txBody>
      </p:sp>
      <p:sp>
        <p:nvSpPr>
          <p:cNvPr id="5" name="Подзаголовок 4"/>
          <p:cNvSpPr>
            <a:spLocks noGrp="1"/>
          </p:cNvSpPr>
          <p:nvPr>
            <p:ph type="subTitle" idx="1"/>
          </p:nvPr>
        </p:nvSpPr>
        <p:spPr>
          <a:xfrm>
            <a:off x="323528" y="1772816"/>
            <a:ext cx="8568952" cy="4320480"/>
          </a:xfrm>
          <a:solidFill>
            <a:schemeClr val="accent6">
              <a:lumMod val="20000"/>
              <a:lumOff val="80000"/>
            </a:schemeClr>
          </a:solidFill>
        </p:spPr>
        <p:txBody>
          <a:bodyPr>
            <a:normAutofit fontScale="92500" lnSpcReduction="20000"/>
          </a:bodyPr>
          <a:lstStyle/>
          <a:p>
            <a:r>
              <a:rPr lang="ru-RU" sz="2800" b="1" dirty="0" smtClean="0">
                <a:solidFill>
                  <a:srgbClr val="FF0000"/>
                </a:solidFill>
              </a:rPr>
              <a:t>Сингапур</a:t>
            </a:r>
          </a:p>
          <a:p>
            <a:pPr>
              <a:lnSpc>
                <a:spcPct val="110000"/>
              </a:lnSpc>
              <a:spcBef>
                <a:spcPts val="1200"/>
              </a:spcBef>
            </a:pPr>
            <a:r>
              <a:rPr lang="ru-RU" sz="2800" b="1" dirty="0" smtClean="0">
                <a:solidFill>
                  <a:srgbClr val="0000FF"/>
                </a:solidFill>
              </a:rPr>
              <a:t>Выпускник школы защищает международный исследовательский проект, имеющий коммерческую направленность</a:t>
            </a:r>
          </a:p>
          <a:p>
            <a:pPr>
              <a:lnSpc>
                <a:spcPct val="110000"/>
              </a:lnSpc>
              <a:spcBef>
                <a:spcPts val="600"/>
              </a:spcBef>
            </a:pPr>
            <a:r>
              <a:rPr lang="ru-RU" sz="2800" b="1" dirty="0" smtClean="0">
                <a:solidFill>
                  <a:srgbClr val="C00000"/>
                </a:solidFill>
              </a:rPr>
              <a:t>Успешная защита является главным критерием подготовки выпускников школы к жизни, продолжению образования, участию в бизнес-процессах</a:t>
            </a:r>
          </a:p>
          <a:p>
            <a:pPr>
              <a:lnSpc>
                <a:spcPct val="110000"/>
              </a:lnSpc>
              <a:spcBef>
                <a:spcPts val="600"/>
              </a:spcBef>
            </a:pPr>
            <a:r>
              <a:rPr lang="ru-RU" sz="2800" b="1" dirty="0" smtClean="0">
                <a:solidFill>
                  <a:srgbClr val="7030A0"/>
                </a:solidFill>
              </a:rPr>
              <a:t>Технология </a:t>
            </a:r>
          </a:p>
          <a:p>
            <a:pPr>
              <a:lnSpc>
                <a:spcPct val="110000"/>
              </a:lnSpc>
              <a:spcBef>
                <a:spcPts val="0"/>
              </a:spcBef>
            </a:pPr>
            <a:r>
              <a:rPr lang="ru-RU" sz="2800" b="1" dirty="0" smtClean="0">
                <a:solidFill>
                  <a:srgbClr val="7030A0"/>
                </a:solidFill>
              </a:rPr>
              <a:t>подготовки международных проектов школьников детально проработана и поэтапно прописана как для тьюторов, так и  для учащихся</a:t>
            </a:r>
            <a:endParaRPr lang="ru-RU" sz="2800" b="1" dirty="0">
              <a:solidFill>
                <a:srgbClr val="7030A0"/>
              </a:solidFill>
            </a:endParaRPr>
          </a:p>
        </p:txBody>
      </p:sp>
    </p:spTree>
    <p:extLst>
      <p:ext uri="{BB962C8B-B14F-4D97-AF65-F5344CB8AC3E}">
        <p14:creationId xmlns:p14="http://schemas.microsoft.com/office/powerpoint/2010/main" xmlns="" val="4053206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332657"/>
            <a:ext cx="8712968" cy="2808312"/>
          </a:xfrm>
          <a:solidFill>
            <a:srgbClr val="FFFF00"/>
          </a:solidFill>
          <a:ln>
            <a:solidFill>
              <a:srgbClr val="FF0000"/>
            </a:solidFill>
          </a:ln>
        </p:spPr>
        <p:txBody>
          <a:bodyPr>
            <a:normAutofit/>
          </a:bodyPr>
          <a:lstStyle/>
          <a:p>
            <a:r>
              <a:rPr lang="ru-RU" sz="2400" b="1" dirty="0" smtClean="0">
                <a:solidFill>
                  <a:srgbClr val="FF0000"/>
                </a:solidFill>
              </a:rPr>
              <a:t>Если приоритетом общества и системы образования является способность вступающих в жизнь молодых людей самостоятельно решать встающие перед ними новые ещё неизвестные задачи, возникающие проблемы, проектировать  развитие  жизненных перспектив, то результат образования должен измеряться умением учащихся проектировать развитие ситуаций, решать возникающие задачи и проблемы </a:t>
            </a:r>
            <a:endParaRPr lang="ru-RU" sz="2400" b="1" dirty="0">
              <a:solidFill>
                <a:srgbClr val="FF000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3429001"/>
            <a:ext cx="7488832" cy="324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1967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1268760"/>
            <a:ext cx="8893175" cy="314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303748" y="440610"/>
            <a:ext cx="4536504" cy="523220"/>
          </a:xfrm>
          <a:prstGeom prst="rect">
            <a:avLst/>
          </a:prstGeom>
          <a:solidFill>
            <a:schemeClr val="accent5">
              <a:lumMod val="20000"/>
              <a:lumOff val="80000"/>
            </a:schemeClr>
          </a:solidFill>
        </p:spPr>
        <p:txBody>
          <a:bodyPr wrap="square" rtlCol="0">
            <a:spAutoFit/>
          </a:bodyPr>
          <a:lstStyle/>
          <a:p>
            <a:pPr algn="ctr"/>
            <a:r>
              <a:rPr lang="ru-RU" altLang="ru-RU" sz="2800" b="1" dirty="0" smtClean="0">
                <a:solidFill>
                  <a:srgbClr val="0033CC"/>
                </a:solidFill>
              </a:rPr>
              <a:t>Спасибо за внимание !</a:t>
            </a:r>
            <a:endParaRPr lang="ru-RU" sz="2800" dirty="0"/>
          </a:p>
        </p:txBody>
      </p:sp>
      <p:sp>
        <p:nvSpPr>
          <p:cNvPr id="3" name="TextBox 2"/>
          <p:cNvSpPr txBox="1"/>
          <p:nvPr/>
        </p:nvSpPr>
        <p:spPr>
          <a:xfrm>
            <a:off x="570408" y="4425005"/>
            <a:ext cx="7560840" cy="954107"/>
          </a:xfrm>
          <a:prstGeom prst="rect">
            <a:avLst/>
          </a:prstGeom>
          <a:noFill/>
        </p:spPr>
        <p:txBody>
          <a:bodyPr wrap="square" rtlCol="0">
            <a:spAutoFit/>
          </a:bodyPr>
          <a:lstStyle/>
          <a:p>
            <a:pPr algn="ctr"/>
            <a:r>
              <a:rPr lang="ru-RU" altLang="ru-RU" sz="2800" b="1" i="1" dirty="0" smtClean="0">
                <a:solidFill>
                  <a:srgbClr val="FF0000"/>
                </a:solidFill>
              </a:rPr>
              <a:t>Надеемся на продолжение изучения  эффективных путей реализации ФГОС </a:t>
            </a:r>
            <a:endParaRPr lang="ru-RU" sz="2800" dirty="0">
              <a:solidFill>
                <a:srgbClr val="FF0000"/>
              </a:solidFill>
            </a:endParaRPr>
          </a:p>
        </p:txBody>
      </p:sp>
      <p:sp>
        <p:nvSpPr>
          <p:cNvPr id="4" name="TextBox 3"/>
          <p:cNvSpPr txBox="1"/>
          <p:nvPr/>
        </p:nvSpPr>
        <p:spPr>
          <a:xfrm>
            <a:off x="1331640" y="5631023"/>
            <a:ext cx="6336704" cy="830997"/>
          </a:xfrm>
          <a:prstGeom prst="rect">
            <a:avLst/>
          </a:prstGeom>
          <a:solidFill>
            <a:schemeClr val="accent5">
              <a:lumMod val="20000"/>
              <a:lumOff val="80000"/>
            </a:schemeClr>
          </a:solidFill>
        </p:spPr>
        <p:txBody>
          <a:bodyPr wrap="square" rtlCol="0">
            <a:spAutoFit/>
          </a:bodyPr>
          <a:lstStyle/>
          <a:p>
            <a:pPr algn="ctr"/>
            <a:r>
              <a:rPr lang="ru-RU" altLang="ru-RU" sz="2400" b="1" dirty="0">
                <a:solidFill>
                  <a:srgbClr val="0000FF"/>
                </a:solidFill>
              </a:rPr>
              <a:t>Профессор Ксензова Галина </a:t>
            </a:r>
            <a:r>
              <a:rPr lang="ru-RU" altLang="ru-RU" sz="2400" b="1" dirty="0" smtClean="0">
                <a:solidFill>
                  <a:srgbClr val="0000FF"/>
                </a:solidFill>
              </a:rPr>
              <a:t>Юрьевна</a:t>
            </a:r>
          </a:p>
          <a:p>
            <a:pPr algn="ctr"/>
            <a:r>
              <a:rPr lang="ru-RU" altLang="ru-RU" sz="2400" b="1" dirty="0">
                <a:solidFill>
                  <a:srgbClr val="0000FF"/>
                </a:solidFill>
              </a:rPr>
              <a:t>Е-</a:t>
            </a:r>
            <a:r>
              <a:rPr lang="en-US" altLang="ru-RU" sz="2400" b="1" dirty="0">
                <a:solidFill>
                  <a:srgbClr val="0000FF"/>
                </a:solidFill>
              </a:rPr>
              <a:t>mail</a:t>
            </a:r>
            <a:r>
              <a:rPr lang="ru-RU" altLang="ru-RU" sz="2400" b="1" dirty="0">
                <a:solidFill>
                  <a:schemeClr val="tx2">
                    <a:lumMod val="10000"/>
                  </a:schemeClr>
                </a:solidFill>
              </a:rPr>
              <a:t>:</a:t>
            </a:r>
            <a:r>
              <a:rPr lang="ru-RU" altLang="ru-RU" sz="2400" b="1" dirty="0">
                <a:solidFill>
                  <a:srgbClr val="FF0000"/>
                </a:solidFill>
              </a:rPr>
              <a:t> </a:t>
            </a:r>
            <a:r>
              <a:rPr lang="en-US" altLang="ru-RU" sz="2400" b="1" dirty="0">
                <a:solidFill>
                  <a:srgbClr val="FF0000"/>
                </a:solidFill>
              </a:rPr>
              <a:t> </a:t>
            </a:r>
            <a:r>
              <a:rPr lang="en-US" altLang="ru-RU" sz="2400" b="1" dirty="0" smtClean="0">
                <a:solidFill>
                  <a:srgbClr val="FF0000"/>
                </a:solidFill>
              </a:rPr>
              <a:t>Galina.Ksenzova@mail.ru</a:t>
            </a:r>
            <a:endParaRPr lang="ru-RU" sz="2400" dirty="0">
              <a:solidFill>
                <a:srgbClr val="0000FF"/>
              </a:solidFill>
            </a:endParaRPr>
          </a:p>
        </p:txBody>
      </p:sp>
    </p:spTree>
    <p:extLst>
      <p:ext uri="{BB962C8B-B14F-4D97-AF65-F5344CB8AC3E}">
        <p14:creationId xmlns:p14="http://schemas.microsoft.com/office/powerpoint/2010/main" xmlns="" val="2901667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3954" y="2492896"/>
            <a:ext cx="7772400" cy="1728192"/>
          </a:xfrm>
          <a:solidFill>
            <a:schemeClr val="accent5">
              <a:lumMod val="20000"/>
              <a:lumOff val="80000"/>
            </a:schemeClr>
          </a:solidFill>
        </p:spPr>
        <p:txBody>
          <a:bodyPr>
            <a:normAutofit/>
          </a:bodyPr>
          <a:lstStyle/>
          <a:p>
            <a:r>
              <a:rPr lang="ru-RU" sz="2400" b="1" dirty="0" smtClean="0">
                <a:solidFill>
                  <a:srgbClr val="FF0000"/>
                </a:solidFill>
              </a:rPr>
              <a:t>Правило 1.   </a:t>
            </a:r>
            <a:r>
              <a:rPr lang="ru-RU" sz="2400" b="1" dirty="0" smtClean="0">
                <a:solidFill>
                  <a:srgbClr val="0000FF"/>
                </a:solidFill>
              </a:rPr>
              <a:t>Определитесь  в сущности и назначении проектной деятельности учащихся, </a:t>
            </a:r>
            <a:br>
              <a:rPr lang="ru-RU" sz="2400" b="1" dirty="0" smtClean="0">
                <a:solidFill>
                  <a:srgbClr val="0000FF"/>
                </a:solidFill>
              </a:rPr>
            </a:br>
            <a:r>
              <a:rPr lang="ru-RU" sz="2400" b="1" dirty="0" smtClean="0">
                <a:solidFill>
                  <a:srgbClr val="0000FF"/>
                </a:solidFill>
              </a:rPr>
              <a:t>умело объясните её значение учащимся – </a:t>
            </a:r>
            <a:br>
              <a:rPr lang="ru-RU" sz="2400" b="1" dirty="0" smtClean="0">
                <a:solidFill>
                  <a:srgbClr val="0000FF"/>
                </a:solidFill>
              </a:rPr>
            </a:br>
            <a:r>
              <a:rPr lang="ru-RU" sz="2400" b="1" dirty="0" smtClean="0">
                <a:solidFill>
                  <a:srgbClr val="0000FF"/>
                </a:solidFill>
              </a:rPr>
              <a:t>авторам проектов</a:t>
            </a:r>
            <a:endParaRPr lang="ru-RU" sz="2400" b="1" dirty="0">
              <a:solidFill>
                <a:srgbClr val="0000FF"/>
              </a:solidFill>
            </a:endParaRPr>
          </a:p>
        </p:txBody>
      </p:sp>
      <p:sp>
        <p:nvSpPr>
          <p:cNvPr id="3" name="Подзаголовок 2"/>
          <p:cNvSpPr>
            <a:spLocks noGrp="1"/>
          </p:cNvSpPr>
          <p:nvPr>
            <p:ph type="subTitle" idx="1"/>
          </p:nvPr>
        </p:nvSpPr>
        <p:spPr>
          <a:xfrm>
            <a:off x="1289754" y="4653136"/>
            <a:ext cx="6400800" cy="1752600"/>
          </a:xfrm>
        </p:spPr>
        <p:txBody>
          <a:bodyPr>
            <a:normAutofit/>
          </a:bodyPr>
          <a:lstStyle/>
          <a:p>
            <a:r>
              <a:rPr lang="ru-RU" sz="2400" b="1" dirty="0" smtClean="0">
                <a:solidFill>
                  <a:schemeClr val="accent3">
                    <a:lumMod val="50000"/>
                  </a:schemeClr>
                </a:solidFill>
              </a:rPr>
              <a:t>Это поможет исключить искажение проектной деятельности учащихся, позволит  выделить её особенности в сравнении с другими активными формами обучения</a:t>
            </a:r>
            <a:endParaRPr lang="ru-RU" sz="2400" b="1" dirty="0">
              <a:solidFill>
                <a:schemeClr val="accent3">
                  <a:lumMod val="50000"/>
                </a:schemeClr>
              </a:solidFill>
            </a:endParaRPr>
          </a:p>
        </p:txBody>
      </p:sp>
      <p:sp>
        <p:nvSpPr>
          <p:cNvPr id="4" name="TextBox 3"/>
          <p:cNvSpPr txBox="1"/>
          <p:nvPr/>
        </p:nvSpPr>
        <p:spPr>
          <a:xfrm>
            <a:off x="1187624" y="260648"/>
            <a:ext cx="6605061" cy="1815882"/>
          </a:xfrm>
          <a:prstGeom prst="rect">
            <a:avLst/>
          </a:prstGeom>
          <a:solidFill>
            <a:schemeClr val="accent6">
              <a:lumMod val="20000"/>
              <a:lumOff val="80000"/>
            </a:schemeClr>
          </a:solidFill>
        </p:spPr>
        <p:txBody>
          <a:bodyPr wrap="square" rtlCol="0">
            <a:spAutoFit/>
          </a:bodyPr>
          <a:lstStyle/>
          <a:p>
            <a:pPr algn="ctr"/>
            <a:r>
              <a:rPr lang="ru-RU" sz="2800" b="1" dirty="0" smtClean="0">
                <a:solidFill>
                  <a:srgbClr val="FF0000"/>
                </a:solidFill>
              </a:rPr>
              <a:t>Шесть основных правил </a:t>
            </a:r>
            <a:r>
              <a:rPr lang="ru-RU" sz="2800" b="1" dirty="0" smtClean="0">
                <a:solidFill>
                  <a:srgbClr val="0000FF"/>
                </a:solidFill>
              </a:rPr>
              <a:t>профессиональной организации проектной деятельности в школе, исследовательских проектов учащихся</a:t>
            </a:r>
            <a:endParaRPr lang="ru-RU" sz="2800" b="1" dirty="0">
              <a:solidFill>
                <a:srgbClr val="0000FF"/>
              </a:solidFill>
            </a:endParaRPr>
          </a:p>
        </p:txBody>
      </p:sp>
    </p:spTree>
    <p:extLst>
      <p:ext uri="{BB962C8B-B14F-4D97-AF65-F5344CB8AC3E}">
        <p14:creationId xmlns:p14="http://schemas.microsoft.com/office/powerpoint/2010/main" xmlns="" val="1244605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право 3"/>
          <p:cNvSpPr/>
          <p:nvPr/>
        </p:nvSpPr>
        <p:spPr>
          <a:xfrm>
            <a:off x="1187450" y="1125538"/>
            <a:ext cx="3529013" cy="15113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5" name="Выноска со стрелкой вниз 4"/>
          <p:cNvSpPr/>
          <p:nvPr/>
        </p:nvSpPr>
        <p:spPr>
          <a:xfrm>
            <a:off x="5148263" y="1125538"/>
            <a:ext cx="2879725" cy="251936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6" name="Выноска со стрелкой влево 5"/>
          <p:cNvSpPr/>
          <p:nvPr/>
        </p:nvSpPr>
        <p:spPr>
          <a:xfrm>
            <a:off x="4643438" y="4005263"/>
            <a:ext cx="3384550" cy="17272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8" name="Выноска со стрелкой вверх 7"/>
          <p:cNvSpPr/>
          <p:nvPr/>
        </p:nvSpPr>
        <p:spPr>
          <a:xfrm>
            <a:off x="1187450" y="2708275"/>
            <a:ext cx="2592388" cy="302418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6630" name="TextBox 8"/>
          <p:cNvSpPr txBox="1">
            <a:spLocks noChangeArrowheads="1"/>
          </p:cNvSpPr>
          <p:nvPr/>
        </p:nvSpPr>
        <p:spPr bwMode="auto">
          <a:xfrm>
            <a:off x="1331913" y="1481138"/>
            <a:ext cx="1944687"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2000" b="1">
                <a:solidFill>
                  <a:schemeClr val="bg1"/>
                </a:solidFill>
                <a:latin typeface="Arial" pitchFamily="34" charset="0"/>
              </a:rPr>
              <a:t>Процесс обучения</a:t>
            </a:r>
          </a:p>
        </p:txBody>
      </p:sp>
      <p:sp>
        <p:nvSpPr>
          <p:cNvPr id="26631" name="TextBox 9"/>
          <p:cNvSpPr txBox="1">
            <a:spLocks noChangeArrowheads="1"/>
          </p:cNvSpPr>
          <p:nvPr/>
        </p:nvSpPr>
        <p:spPr bwMode="auto">
          <a:xfrm>
            <a:off x="5364163" y="1481138"/>
            <a:ext cx="2376487"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2000" b="1">
                <a:solidFill>
                  <a:schemeClr val="bg1"/>
                </a:solidFill>
                <a:latin typeface="Arial" pitchFamily="34" charset="0"/>
              </a:rPr>
              <a:t>Деятельностный подход</a:t>
            </a:r>
          </a:p>
        </p:txBody>
      </p:sp>
      <p:sp>
        <p:nvSpPr>
          <p:cNvPr id="26632" name="TextBox 10"/>
          <p:cNvSpPr txBox="1">
            <a:spLocks noChangeArrowheads="1"/>
          </p:cNvSpPr>
          <p:nvPr/>
        </p:nvSpPr>
        <p:spPr bwMode="auto">
          <a:xfrm>
            <a:off x="6084888" y="4206875"/>
            <a:ext cx="1800225"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2000" b="1">
                <a:solidFill>
                  <a:schemeClr val="bg1"/>
                </a:solidFill>
                <a:latin typeface="Arial" pitchFamily="34" charset="0"/>
              </a:rPr>
              <a:t>Освоение учащимися новых знаний</a:t>
            </a:r>
          </a:p>
        </p:txBody>
      </p:sp>
      <p:sp>
        <p:nvSpPr>
          <p:cNvPr id="26633" name="TextBox 11"/>
          <p:cNvSpPr txBox="1">
            <a:spLocks noChangeArrowheads="1"/>
          </p:cNvSpPr>
          <p:nvPr/>
        </p:nvSpPr>
        <p:spPr bwMode="auto">
          <a:xfrm>
            <a:off x="1258888" y="3797300"/>
            <a:ext cx="2449512"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2000" b="1">
                <a:solidFill>
                  <a:schemeClr val="bg1"/>
                </a:solidFill>
                <a:latin typeface="Arial" pitchFamily="34" charset="0"/>
              </a:rPr>
              <a:t>Проектная деятельность:</a:t>
            </a:r>
          </a:p>
          <a:p>
            <a:pPr algn="ctr" eaLnBrk="1" hangingPunct="1">
              <a:spcBef>
                <a:spcPct val="0"/>
              </a:spcBef>
              <a:buFontTx/>
              <a:buNone/>
            </a:pPr>
            <a:r>
              <a:rPr lang="ru-RU" altLang="ru-RU" sz="2000" b="1">
                <a:solidFill>
                  <a:schemeClr val="bg1"/>
                </a:solidFill>
                <a:latin typeface="Arial" pitchFamily="34" charset="0"/>
              </a:rPr>
              <a:t>взращивание и применение  интегрированных знаний</a:t>
            </a:r>
          </a:p>
        </p:txBody>
      </p:sp>
      <p:sp>
        <p:nvSpPr>
          <p:cNvPr id="26634" name="TextBox 12"/>
          <p:cNvSpPr txBox="1">
            <a:spLocks noChangeArrowheads="1"/>
          </p:cNvSpPr>
          <p:nvPr/>
        </p:nvSpPr>
        <p:spPr bwMode="auto">
          <a:xfrm>
            <a:off x="179388" y="400050"/>
            <a:ext cx="88566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 typeface="Arial" pitchFamily="34" charset="0"/>
              <a:buNone/>
            </a:pPr>
            <a:r>
              <a:rPr lang="ru-RU" altLang="ru-RU" sz="1800" b="1">
                <a:solidFill>
                  <a:srgbClr val="FF0000"/>
                </a:solidFill>
                <a:latin typeface="Arial" pitchFamily="34" charset="0"/>
              </a:rPr>
              <a:t>Проектная деятельность становятся активизатором учебной деятельности</a:t>
            </a:r>
          </a:p>
        </p:txBody>
      </p:sp>
      <p:sp>
        <p:nvSpPr>
          <p:cNvPr id="26635" name="TextBox 13"/>
          <p:cNvSpPr txBox="1">
            <a:spLocks noChangeArrowheads="1"/>
          </p:cNvSpPr>
          <p:nvPr/>
        </p:nvSpPr>
        <p:spPr bwMode="auto">
          <a:xfrm>
            <a:off x="503238" y="6021388"/>
            <a:ext cx="820896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800" b="1">
                <a:solidFill>
                  <a:srgbClr val="FF0000"/>
                </a:solidFill>
                <a:latin typeface="Arial" pitchFamily="34" charset="0"/>
              </a:rPr>
              <a:t>В  учебной и проектной  деятельности учащиеся активно осваивают и применяют новые знания и УУД</a:t>
            </a:r>
          </a:p>
        </p:txBody>
      </p:sp>
    </p:spTree>
    <p:extLst>
      <p:ext uri="{BB962C8B-B14F-4D97-AF65-F5344CB8AC3E}">
        <p14:creationId xmlns:p14="http://schemas.microsoft.com/office/powerpoint/2010/main" xmlns="" val="1496371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628800"/>
            <a:ext cx="7772400" cy="1470025"/>
          </a:xfrm>
        </p:spPr>
        <p:txBody>
          <a:bodyPr>
            <a:normAutofit/>
          </a:bodyPr>
          <a:lstStyle/>
          <a:p>
            <a:r>
              <a:rPr lang="ru-RU" sz="2800" b="1" dirty="0" smtClean="0">
                <a:solidFill>
                  <a:srgbClr val="FF0000"/>
                </a:solidFill>
              </a:rPr>
              <a:t>Меняется способ обучения, активизируется позиция учащегося в учении, меняется парадигма его психического развития</a:t>
            </a:r>
            <a:endParaRPr lang="ru-RU" sz="2800" b="1" dirty="0">
              <a:solidFill>
                <a:srgbClr val="FF0000"/>
              </a:solidFill>
            </a:endParaRPr>
          </a:p>
        </p:txBody>
      </p:sp>
      <p:sp>
        <p:nvSpPr>
          <p:cNvPr id="3" name="Подзаголовок 2"/>
          <p:cNvSpPr>
            <a:spLocks noGrp="1"/>
          </p:cNvSpPr>
          <p:nvPr>
            <p:ph type="subTitle" idx="1"/>
          </p:nvPr>
        </p:nvSpPr>
        <p:spPr>
          <a:xfrm>
            <a:off x="1043608" y="3886200"/>
            <a:ext cx="7056784" cy="1752600"/>
          </a:xfrm>
        </p:spPr>
        <p:txBody>
          <a:bodyPr>
            <a:normAutofit lnSpcReduction="10000"/>
          </a:bodyPr>
          <a:lstStyle/>
          <a:p>
            <a:r>
              <a:rPr lang="ru-RU" sz="2800" b="1" dirty="0" smtClean="0">
                <a:solidFill>
                  <a:srgbClr val="0000FF"/>
                </a:solidFill>
              </a:rPr>
              <a:t>Процесс развития становится тем локомотивом, который ведёт учащихся к успешному освоению учебных дисциплин и саморазвитию </a:t>
            </a:r>
            <a:endParaRPr lang="ru-RU" sz="2800" b="1" dirty="0">
              <a:solidFill>
                <a:srgbClr val="0000FF"/>
              </a:solidFill>
            </a:endParaRPr>
          </a:p>
        </p:txBody>
      </p:sp>
    </p:spTree>
    <p:extLst>
      <p:ext uri="{BB962C8B-B14F-4D97-AF65-F5344CB8AC3E}">
        <p14:creationId xmlns:p14="http://schemas.microsoft.com/office/powerpoint/2010/main" xmlns="" val="231161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endParaRPr lang="ru-RU" altLang="ru-RU" smtClean="0"/>
          </a:p>
        </p:txBody>
      </p:sp>
      <p:sp>
        <p:nvSpPr>
          <p:cNvPr id="31747" name="Объект 2"/>
          <p:cNvSpPr>
            <a:spLocks noGrp="1"/>
          </p:cNvSpPr>
          <p:nvPr>
            <p:ph idx="1"/>
          </p:nvPr>
        </p:nvSpPr>
        <p:spPr/>
        <p:txBody>
          <a:bodyPr/>
          <a:lstStyle/>
          <a:p>
            <a:endParaRPr lang="ru-RU" altLang="ru-RU" smtClean="0"/>
          </a:p>
        </p:txBody>
      </p:sp>
      <p:pic>
        <p:nvPicPr>
          <p:cNvPr id="3174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350"/>
            <a:ext cx="9144000" cy="6851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9009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95536" y="404664"/>
            <a:ext cx="8280920" cy="1440160"/>
          </a:xfrm>
          <a:solidFill>
            <a:schemeClr val="accent3">
              <a:lumMod val="20000"/>
              <a:lumOff val="80000"/>
            </a:schemeClr>
          </a:solidFill>
        </p:spPr>
        <p:txBody>
          <a:bodyPr>
            <a:noAutofit/>
          </a:bodyPr>
          <a:lstStyle/>
          <a:p>
            <a:pPr algn="l">
              <a:lnSpc>
                <a:spcPct val="90000"/>
              </a:lnSpc>
            </a:pPr>
            <a:r>
              <a:rPr lang="ru-RU" sz="2400" b="1" dirty="0" smtClean="0">
                <a:solidFill>
                  <a:srgbClr val="FF0000"/>
                </a:solidFill>
              </a:rPr>
              <a:t>Правило 2.</a:t>
            </a:r>
            <a:r>
              <a:rPr lang="ru-RU" sz="2400" b="1" dirty="0" smtClean="0">
                <a:solidFill>
                  <a:srgbClr val="0000FF"/>
                </a:solidFill>
              </a:rPr>
              <a:t>   Создавайте </a:t>
            </a:r>
            <a:r>
              <a:rPr lang="ru-RU" sz="2400" b="1" u="sng" dirty="0" smtClean="0">
                <a:solidFill>
                  <a:srgbClr val="0000FF"/>
                </a:solidFill>
              </a:rPr>
              <a:t>систему </a:t>
            </a:r>
            <a:r>
              <a:rPr lang="ru-RU" sz="2400" b="1" dirty="0" smtClean="0">
                <a:solidFill>
                  <a:srgbClr val="0000FF"/>
                </a:solidFill>
              </a:rPr>
              <a:t>проектной деятельности учащихся, замените  этой системой  психологически не оправданное  создание особых условий одарённым  детям </a:t>
            </a:r>
            <a:endParaRPr lang="ru-RU" sz="2400" b="1" dirty="0">
              <a:solidFill>
                <a:srgbClr val="0000FF"/>
              </a:solidFill>
            </a:endParaRPr>
          </a:p>
        </p:txBody>
      </p:sp>
      <p:sp>
        <p:nvSpPr>
          <p:cNvPr id="8" name="Объект 7"/>
          <p:cNvSpPr>
            <a:spLocks noGrp="1"/>
          </p:cNvSpPr>
          <p:nvPr>
            <p:ph idx="1"/>
          </p:nvPr>
        </p:nvSpPr>
        <p:spPr>
          <a:xfrm>
            <a:off x="611560" y="2060848"/>
            <a:ext cx="7992888" cy="3672408"/>
          </a:xfrm>
          <a:solidFill>
            <a:schemeClr val="accent6">
              <a:lumMod val="20000"/>
              <a:lumOff val="80000"/>
            </a:schemeClr>
          </a:solidFill>
        </p:spPr>
        <p:txBody>
          <a:bodyPr>
            <a:noAutofit/>
          </a:bodyPr>
          <a:lstStyle/>
          <a:p>
            <a:pPr marL="0" indent="0">
              <a:spcBef>
                <a:spcPts val="0"/>
              </a:spcBef>
              <a:buNone/>
            </a:pPr>
            <a:r>
              <a:rPr lang="ru-RU" sz="2400" b="1" dirty="0" smtClean="0">
                <a:solidFill>
                  <a:srgbClr val="0000FF"/>
                </a:solidFill>
              </a:rPr>
              <a:t>Система проектной деятельности предусматривает </a:t>
            </a:r>
          </a:p>
          <a:p>
            <a:pPr marL="457200" indent="-457200">
              <a:spcBef>
                <a:spcPts val="1200"/>
              </a:spcBef>
              <a:buAutoNum type="arabicPeriod"/>
            </a:pPr>
            <a:r>
              <a:rPr lang="ru-RU" sz="2400" b="1" dirty="0" smtClean="0">
                <a:solidFill>
                  <a:srgbClr val="FF0000"/>
                </a:solidFill>
              </a:rPr>
              <a:t>Организацию </a:t>
            </a:r>
            <a:r>
              <a:rPr lang="ru-RU" sz="2400" b="1" dirty="0">
                <a:solidFill>
                  <a:srgbClr val="FF0000"/>
                </a:solidFill>
              </a:rPr>
              <a:t>проектной </a:t>
            </a:r>
            <a:r>
              <a:rPr lang="ru-RU" sz="2400" b="1" dirty="0" smtClean="0">
                <a:solidFill>
                  <a:srgbClr val="FF0000"/>
                </a:solidFill>
              </a:rPr>
              <a:t>деятельности воспитанников с дошкольной среды до окончания школы, </a:t>
            </a:r>
            <a:r>
              <a:rPr lang="ru-RU" sz="2400" b="1" dirty="0" smtClean="0">
                <a:solidFill>
                  <a:schemeClr val="accent3">
                    <a:lumMod val="50000"/>
                  </a:schemeClr>
                </a:solidFill>
              </a:rPr>
              <a:t>начиная с</a:t>
            </a:r>
            <a:r>
              <a:rPr lang="ru-RU" sz="2400" b="1" dirty="0" smtClean="0">
                <a:solidFill>
                  <a:srgbClr val="FF0000"/>
                </a:solidFill>
              </a:rPr>
              <a:t>  </a:t>
            </a:r>
            <a:r>
              <a:rPr lang="ru-RU" sz="2400" b="1" dirty="0" smtClean="0">
                <a:solidFill>
                  <a:schemeClr val="accent3">
                    <a:lumMod val="50000"/>
                  </a:schemeClr>
                </a:solidFill>
              </a:rPr>
              <a:t>групповых  и  </a:t>
            </a:r>
            <a:r>
              <a:rPr lang="ru-RU" sz="2400" b="1" dirty="0">
                <a:solidFill>
                  <a:schemeClr val="accent3">
                    <a:lumMod val="50000"/>
                  </a:schemeClr>
                </a:solidFill>
              </a:rPr>
              <a:t>индивидуальных детско-родительских </a:t>
            </a:r>
            <a:r>
              <a:rPr lang="ru-RU" sz="2400" b="1" dirty="0" smtClean="0">
                <a:solidFill>
                  <a:schemeClr val="accent3">
                    <a:lumMod val="50000"/>
                  </a:schemeClr>
                </a:solidFill>
              </a:rPr>
              <a:t>проектов в дошкольной среде до </a:t>
            </a:r>
            <a:r>
              <a:rPr lang="ru-RU" sz="2400" b="1" dirty="0">
                <a:solidFill>
                  <a:schemeClr val="accent3">
                    <a:lumMod val="50000"/>
                  </a:schemeClr>
                </a:solidFill>
              </a:rPr>
              <a:t>самостоятельных учебно-исследовательских и научно-исследовательских проектов </a:t>
            </a:r>
            <a:r>
              <a:rPr lang="ru-RU" sz="2400" b="1" dirty="0" smtClean="0">
                <a:solidFill>
                  <a:schemeClr val="accent3">
                    <a:lumMod val="50000"/>
                  </a:schemeClr>
                </a:solidFill>
              </a:rPr>
              <a:t>старшеклассников</a:t>
            </a:r>
            <a:endParaRPr lang="ru-RU" sz="2400" b="1" dirty="0" smtClean="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4869160"/>
            <a:ext cx="2520280"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descr="C:\Documents and Settings\Галина\Рабочий стол\каотинки оц.Д\рис 30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3848" y="4956966"/>
            <a:ext cx="2520280" cy="15525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4956968"/>
            <a:ext cx="2664296"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7050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260648"/>
            <a:ext cx="8928992" cy="6480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23528" y="404664"/>
            <a:ext cx="5400600" cy="369332"/>
          </a:xfrm>
          <a:prstGeom prst="rect">
            <a:avLst/>
          </a:prstGeom>
          <a:noFill/>
        </p:spPr>
        <p:txBody>
          <a:bodyPr wrap="square" rtlCol="0">
            <a:spAutoFit/>
          </a:bodyPr>
          <a:lstStyle/>
          <a:p>
            <a:endParaRPr lang="ru-RU" dirty="0"/>
          </a:p>
        </p:txBody>
      </p:sp>
      <p:sp>
        <p:nvSpPr>
          <p:cNvPr id="4" name="TextBox 3"/>
          <p:cNvSpPr txBox="1"/>
          <p:nvPr/>
        </p:nvSpPr>
        <p:spPr>
          <a:xfrm>
            <a:off x="251520" y="404664"/>
            <a:ext cx="5184576" cy="1569660"/>
          </a:xfrm>
          <a:prstGeom prst="rect">
            <a:avLst/>
          </a:prstGeom>
          <a:solidFill>
            <a:srgbClr val="FFFF99"/>
          </a:solidFill>
        </p:spPr>
        <p:txBody>
          <a:bodyPr wrap="square" rtlCol="0">
            <a:spAutoFit/>
          </a:bodyPr>
          <a:lstStyle/>
          <a:p>
            <a:r>
              <a:rPr lang="ru-RU" sz="2400" b="1" dirty="0">
                <a:solidFill>
                  <a:srgbClr val="FF0000"/>
                </a:solidFill>
              </a:rPr>
              <a:t>3 года (дошкольники) </a:t>
            </a:r>
            <a:r>
              <a:rPr lang="ru-RU" sz="2400" b="1" dirty="0"/>
              <a:t>– </a:t>
            </a:r>
            <a:r>
              <a:rPr lang="ru-RU" sz="2400" b="1" dirty="0">
                <a:solidFill>
                  <a:srgbClr val="C00000"/>
                </a:solidFill>
              </a:rPr>
              <a:t>сенситивный период развития, стремление к исследованию жизни, «Почемучки», этот период  нельзя </a:t>
            </a:r>
            <a:r>
              <a:rPr lang="ru-RU" sz="2400" b="1" dirty="0" smtClean="0">
                <a:solidFill>
                  <a:srgbClr val="C00000"/>
                </a:solidFill>
              </a:rPr>
              <a:t>упускать</a:t>
            </a:r>
            <a:endParaRPr lang="ru-RU" sz="2400" dirty="0"/>
          </a:p>
        </p:txBody>
      </p:sp>
    </p:spTree>
    <p:extLst>
      <p:ext uri="{BB962C8B-B14F-4D97-AF65-F5344CB8AC3E}">
        <p14:creationId xmlns:p14="http://schemas.microsoft.com/office/powerpoint/2010/main" xmlns="" val="2528867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1083</Words>
  <Application>Microsoft Office PowerPoint</Application>
  <PresentationFormat>Экран (4:3)</PresentationFormat>
  <Paragraphs>126</Paragraphs>
  <Slides>30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Слайд 1</vt:lpstr>
      <vt:lpstr>Слайд 2</vt:lpstr>
      <vt:lpstr>Если приоритетом общества и системы образования является способность вступающих в жизнь молодых людей самостоятельно решать встающие перед ними новые ещё неизвестные задачи, возникающие проблемы, проектировать  развитие  жизненных перспектив, то результат образования должен измеряться умением учащихся проектировать развитие ситуаций, решать возникающие задачи и проблемы </vt:lpstr>
      <vt:lpstr>Правило 1.   Определитесь  в сущности и назначении проектной деятельности учащихся,  умело объясните её значение учащимся –  авторам проектов</vt:lpstr>
      <vt:lpstr>Слайд 5</vt:lpstr>
      <vt:lpstr>Меняется способ обучения, активизируется позиция учащегося в учении, меняется парадигма его психического развития</vt:lpstr>
      <vt:lpstr>Слайд 7</vt:lpstr>
      <vt:lpstr>Правило 2.   Создавайте систему проектной деятельности учащихся, замените  этой системой  психологически не оправданное  создание особых условий одарённым  детям </vt:lpstr>
      <vt:lpstr>Слайд 9</vt:lpstr>
      <vt:lpstr>Слайд 10</vt:lpstr>
      <vt:lpstr>Слайд 11</vt:lpstr>
      <vt:lpstr>Слайд 12</vt:lpstr>
      <vt:lpstr>Слайд 13</vt:lpstr>
      <vt:lpstr>Слайд 14</vt:lpstr>
      <vt:lpstr>Правило 3. Важно обеспечить профессиональную организацию проектной деятельности учащихся  и проекта, как новой формы учения</vt:lpstr>
      <vt:lpstr>Самоорганизация проектной деятельности учащихся</vt:lpstr>
      <vt:lpstr>Слайд 17</vt:lpstr>
      <vt:lpstr>Слайд 18</vt:lpstr>
      <vt:lpstr>Правило 5. Главное внимание уделяйте не только результату, но и процессу проектирования, формированию универсальных  учебных действий учащихся</vt:lpstr>
      <vt:lpstr>Уровень и качество исследовательских проектов учащихся зависит от сформированности у них  ключевых проектных компетенций, УУД</vt:lpstr>
      <vt:lpstr>Результаты международного исследования PISA  2009 г.</vt:lpstr>
      <vt:lpstr>Правило 6. Организуйте проектную деятельность  в «зоне ближайшего развития» учащихся</vt:lpstr>
      <vt:lpstr>Слайд 23</vt:lpstr>
      <vt:lpstr>Слайд 24</vt:lpstr>
      <vt:lpstr>Структура внеурочных исследовательских проектов учащихся основной школы усложняется за счёт углубления содержания каждого этапа </vt:lpstr>
      <vt:lpstr>Структура учебно - исследовательского проекта старшеклассников</vt:lpstr>
      <vt:lpstr>Структура научно-исследовательского проекта старшеклассников приближается к исследованиям студентов,  научным исследованиям,  включает три базовые части: введение, основную часть и заключение</vt:lpstr>
      <vt:lpstr>Организация проектной деятельности учащихся рассматривается как важнейшая система государственного образования</vt:lpstr>
      <vt:lpstr>Перспективы развития  проектной деятельности учащихся</vt:lpstr>
      <vt:lpstr>Слайд 30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Галина</dc:creator>
  <cp:lastModifiedBy>user</cp:lastModifiedBy>
  <cp:revision>5</cp:revision>
  <dcterms:created xsi:type="dcterms:W3CDTF">2016-02-21T12:17:37Z</dcterms:created>
  <dcterms:modified xsi:type="dcterms:W3CDTF">2016-02-25T16:59:30Z</dcterms:modified>
</cp:coreProperties>
</file>