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5" r:id="rId2"/>
    <p:sldId id="256" r:id="rId3"/>
    <p:sldId id="257" r:id="rId4"/>
    <p:sldId id="258" r:id="rId5"/>
    <p:sldId id="259" r:id="rId6"/>
    <p:sldId id="287" r:id="rId7"/>
    <p:sldId id="288" r:id="rId8"/>
    <p:sldId id="260" r:id="rId9"/>
    <p:sldId id="261" r:id="rId10"/>
    <p:sldId id="276" r:id="rId11"/>
    <p:sldId id="277" r:id="rId12"/>
    <p:sldId id="262" r:id="rId13"/>
    <p:sldId id="289" r:id="rId14"/>
    <p:sldId id="279" r:id="rId15"/>
    <p:sldId id="280" r:id="rId16"/>
    <p:sldId id="281" r:id="rId17"/>
    <p:sldId id="282" r:id="rId18"/>
    <p:sldId id="284" r:id="rId19"/>
    <p:sldId id="283" r:id="rId20"/>
    <p:sldId id="285" r:id="rId21"/>
    <p:sldId id="263" r:id="rId22"/>
    <p:sldId id="274" r:id="rId23"/>
    <p:sldId id="286" r:id="rId24"/>
    <p:sldId id="26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87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A9F62-1DCE-49E8-837D-AB0C7CC31C5A}" type="datetimeFigureOut">
              <a:rPr lang="ru-RU" smtClean="0"/>
              <a:t>24.02.2016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BC1B9-8A7F-4DDD-A841-652995FC08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53D5F-7C4E-4DD0-ACFC-89271E24E6F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572428" cy="15001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</a:t>
            </a:r>
            <a:r>
              <a:rPr lang="en-US" dirty="0" smtClean="0"/>
              <a:t> </a:t>
            </a:r>
            <a:r>
              <a:rPr lang="ru-RU" dirty="0" smtClean="0"/>
              <a:t> Всероссийский конкурс профессионального мастерства педагогов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3500438"/>
            <a:ext cx="4857784" cy="235745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dirty="0" smtClean="0"/>
              <a:t>Федорова Светлана Владимировна</a:t>
            </a:r>
          </a:p>
          <a:p>
            <a:pPr algn="l"/>
            <a:r>
              <a:rPr lang="ru-RU" dirty="0" smtClean="0"/>
              <a:t>Учитель химии и биологии</a:t>
            </a:r>
          </a:p>
          <a:p>
            <a:pPr algn="l"/>
            <a:r>
              <a:rPr lang="ru-RU" dirty="0" smtClean="0"/>
              <a:t>МОУ </a:t>
            </a:r>
            <a:r>
              <a:rPr lang="ru-RU" dirty="0" err="1" smtClean="0"/>
              <a:t>Аргаяшская</a:t>
            </a:r>
            <a:r>
              <a:rPr lang="ru-RU" dirty="0" smtClean="0"/>
              <a:t> средняя общеобразовательная школа № 2 им Героя Советского Союза </a:t>
            </a:r>
            <a:r>
              <a:rPr lang="ru-RU" dirty="0" err="1" smtClean="0"/>
              <a:t>Г.Н.Баймурзина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214554"/>
            <a:ext cx="68246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Мой лучший урок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1746" name="Picture 2" descr="6j7jBM9iV9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86124"/>
            <a:ext cx="3429024" cy="3384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395381" y="1371600"/>
            <a:ext cx="538032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ru-RU" sz="2400" b="1" i="1" dirty="0" smtClean="0">
                <a:solidFill>
                  <a:schemeClr val="tx1"/>
                </a:solidFill>
              </a:rPr>
              <a:t>«Нефть  не топливо. </a:t>
            </a:r>
          </a:p>
          <a:p>
            <a:pPr algn="r"/>
            <a:r>
              <a:rPr lang="ru-RU" sz="2400" b="1" i="1" dirty="0" smtClean="0">
                <a:solidFill>
                  <a:schemeClr val="tx1"/>
                </a:solidFill>
              </a:rPr>
              <a:t>Топить можно и ассигнациями». </a:t>
            </a:r>
          </a:p>
          <a:p>
            <a:pPr algn="r"/>
            <a:endParaRPr lang="ru-RU" sz="4400" b="1" i="1" dirty="0">
              <a:solidFill>
                <a:schemeClr val="tx1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295400" y="4419600"/>
            <a:ext cx="38909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chemeClr val="tx1"/>
                </a:solidFill>
              </a:rPr>
              <a:t>Д.И.Менделеев</a:t>
            </a:r>
            <a:endParaRPr lang="ru-RU" sz="4400" b="1" i="1" dirty="0">
              <a:solidFill>
                <a:schemeClr val="tx1"/>
              </a:solidFill>
            </a:endParaRPr>
          </a:p>
        </p:txBody>
      </p:sp>
      <p:pic>
        <p:nvPicPr>
          <p:cNvPr id="16390" name="Picture 6" descr="Mendelee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80113" y="2895600"/>
            <a:ext cx="2814637" cy="3733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895600"/>
            <a:ext cx="7772400" cy="1143000"/>
          </a:xfrm>
        </p:spPr>
        <p:txBody>
          <a:bodyPr/>
          <a:lstStyle/>
          <a:p>
            <a:r>
              <a:rPr lang="ru-RU" b="1" dirty="0" smtClean="0"/>
              <a:t>Нефть.</a:t>
            </a:r>
            <a:endParaRPr lang="ru-RU" b="1" dirty="0"/>
          </a:p>
        </p:txBody>
      </p:sp>
      <p:pic>
        <p:nvPicPr>
          <p:cNvPr id="6147" name="Picture 3" descr="капля неф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3657600" cy="2559050"/>
          </a:xfrm>
          <a:prstGeom prst="rect">
            <a:avLst/>
          </a:prstGeom>
          <a:noFill/>
        </p:spPr>
      </p:pic>
      <p:pic>
        <p:nvPicPr>
          <p:cNvPr id="6148" name="Picture 4" descr="oil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0"/>
            <a:ext cx="2286000" cy="2994025"/>
          </a:xfrm>
          <a:prstGeom prst="rect">
            <a:avLst/>
          </a:prstGeom>
          <a:noFill/>
        </p:spPr>
      </p:pic>
      <p:pic>
        <p:nvPicPr>
          <p:cNvPr id="6150" name="Picture 6" descr="нефть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31050" y="0"/>
            <a:ext cx="2012950" cy="2819400"/>
          </a:xfrm>
          <a:prstGeom prst="rect">
            <a:avLst/>
          </a:prstGeom>
          <a:noFill/>
        </p:spPr>
      </p:pic>
      <p:pic>
        <p:nvPicPr>
          <p:cNvPr id="6151" name="Picture 7" descr="сжигани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36" y="3929066"/>
            <a:ext cx="5572164" cy="257176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Операционно</a:t>
            </a:r>
            <a:r>
              <a:rPr lang="ru-RU" dirty="0" smtClean="0"/>
              <a:t>- исполнительский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История нефти.</a:t>
            </a:r>
          </a:p>
          <a:p>
            <a:r>
              <a:rPr lang="ru-RU" dirty="0" smtClean="0"/>
              <a:t>Происхождения нефти</a:t>
            </a:r>
            <a:r>
              <a:rPr lang="ru-RU" dirty="0" smtClean="0"/>
              <a:t>.( Две точки зрения)</a:t>
            </a:r>
            <a:endParaRPr lang="ru-RU" dirty="0" smtClean="0"/>
          </a:p>
          <a:p>
            <a:r>
              <a:rPr lang="ru-RU" dirty="0" smtClean="0"/>
              <a:t>Свойства нефти.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ru-RU" dirty="0" smtClean="0"/>
              <a:t>Происхождение нефти</a:t>
            </a:r>
            <a:endParaRPr lang="ru-RU" dirty="0"/>
          </a:p>
        </p:txBody>
      </p:sp>
      <p:sp>
        <p:nvSpPr>
          <p:cNvPr id="13315" name="Содержимое 7"/>
          <p:cNvSpPr>
            <a:spLocks noGrp="1"/>
          </p:cNvSpPr>
          <p:nvPr>
            <p:ph idx="1"/>
          </p:nvPr>
        </p:nvSpPr>
        <p:spPr>
          <a:xfrm>
            <a:off x="457200" y="1646238"/>
            <a:ext cx="8291513" cy="4951412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dirty="0" smtClean="0"/>
              <a:t>                               Концепции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ru-RU" sz="30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3000" dirty="0" smtClean="0"/>
              <a:t>  </a:t>
            </a:r>
            <a:r>
              <a:rPr lang="ru-RU" sz="2200" dirty="0" smtClean="0"/>
              <a:t> 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200" dirty="0" smtClean="0"/>
              <a:t>             </a:t>
            </a:r>
            <a:r>
              <a:rPr lang="ru-RU" sz="3000" dirty="0" smtClean="0"/>
              <a:t>Органическая                Неорганическая</a:t>
            </a:r>
            <a:endParaRPr lang="ru-RU" sz="22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ru-RU" sz="22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Органические остатки,                  </a:t>
            </a:r>
            <a:r>
              <a:rPr lang="ru-RU" sz="2000" dirty="0" smtClean="0">
                <a:latin typeface="Arial" charset="0"/>
              </a:rPr>
              <a:t>                </a:t>
            </a:r>
            <a:r>
              <a:rPr lang="ru-RU" sz="2000" dirty="0" smtClean="0"/>
              <a:t>Нефть образуется на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захороненные в осадочных                 </a:t>
            </a:r>
            <a:r>
              <a:rPr lang="ru-RU" sz="2000" dirty="0" smtClean="0">
                <a:latin typeface="Arial" charset="0"/>
              </a:rPr>
              <a:t>          </a:t>
            </a:r>
            <a:r>
              <a:rPr lang="ru-RU" sz="2000" dirty="0" smtClean="0"/>
              <a:t>больших глубинах в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породах, с течением времени              </a:t>
            </a:r>
            <a:r>
              <a:rPr lang="ru-RU" sz="2000" dirty="0" smtClean="0">
                <a:latin typeface="Arial" charset="0"/>
              </a:rPr>
              <a:t>         </a:t>
            </a:r>
            <a:r>
              <a:rPr lang="ru-RU" sz="2000" dirty="0" smtClean="0"/>
              <a:t>мантии Земли.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разлагаются, превращаясь в</a:t>
            </a:r>
            <a:r>
              <a:rPr lang="ru-RU" sz="2000" dirty="0" smtClean="0">
                <a:latin typeface="Arial" charset="0"/>
              </a:rPr>
              <a:t>                        </a:t>
            </a:r>
            <a:r>
              <a:rPr lang="ru-RU" sz="2000" dirty="0" smtClean="0"/>
              <a:t>Углеводороды были</a:t>
            </a:r>
            <a:r>
              <a:rPr lang="ru-RU" sz="2000" dirty="0" smtClean="0">
                <a:latin typeface="Arial" charset="0"/>
              </a:rPr>
              <a:t>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 нефть и природный газ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 smtClean="0"/>
              <a:t>которые                 частью пород, из которых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затем скапливаются в верхних                     состояла Земля и которые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пластах осадочных пород.                             стали затвердевать около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>
                <a:latin typeface="Arial" charset="0"/>
              </a:rPr>
              <a:t>                                                                   </a:t>
            </a:r>
            <a:r>
              <a:rPr lang="ru-RU" sz="2000" dirty="0" smtClean="0"/>
              <a:t>4.5 млрд</a:t>
            </a:r>
            <a:r>
              <a:rPr lang="ru-RU" sz="2000" dirty="0" smtClean="0">
                <a:latin typeface="Arial" charset="0"/>
              </a:rPr>
              <a:t>.</a:t>
            </a:r>
            <a:r>
              <a:rPr lang="ru-RU" sz="2000" dirty="0" smtClean="0"/>
              <a:t> лет назад.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                                                         </a:t>
            </a:r>
            <a:r>
              <a:rPr lang="ru-RU" sz="2000" dirty="0" smtClean="0">
                <a:latin typeface="Arial" charset="0"/>
              </a:rPr>
              <a:t>               </a:t>
            </a:r>
            <a:r>
              <a:rPr lang="ru-RU" sz="2000" dirty="0" smtClean="0"/>
              <a:t>Таким образом, нефть                                        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                                                     </a:t>
            </a:r>
            <a:r>
              <a:rPr lang="ru-RU" sz="2000" dirty="0" smtClean="0">
                <a:latin typeface="Arial" charset="0"/>
              </a:rPr>
              <a:t>                   </a:t>
            </a:r>
            <a:r>
              <a:rPr lang="ru-RU" sz="2000" dirty="0" smtClean="0"/>
              <a:t>появилась во времена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/>
              <a:t>                                                     </a:t>
            </a:r>
            <a:r>
              <a:rPr lang="ru-RU" sz="2000" dirty="0" smtClean="0">
                <a:latin typeface="Arial" charset="0"/>
              </a:rPr>
              <a:t>                   </a:t>
            </a:r>
            <a:r>
              <a:rPr lang="ru-RU" sz="2000" dirty="0" smtClean="0"/>
              <a:t>образования   Земли</a:t>
            </a:r>
            <a:endParaRPr lang="ru-RU" sz="2000" dirty="0" smtClean="0">
              <a:latin typeface="Arial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ru-RU" sz="2000" dirty="0" smtClean="0">
                <a:latin typeface="Arial" charset="0"/>
              </a:rPr>
              <a:t>                                     </a:t>
            </a:r>
            <a:r>
              <a:rPr lang="ru-RU" sz="2000" dirty="0" smtClean="0"/>
              <a:t>( </a:t>
            </a:r>
            <a:r>
              <a:rPr lang="en-US" sz="2000" dirty="0" smtClean="0">
                <a:latin typeface="Cambria" pitchFamily="18" charset="0"/>
              </a:rPr>
              <a:t>“</a:t>
            </a:r>
            <a:r>
              <a:rPr lang="ru-RU" sz="2000" dirty="0" smtClean="0"/>
              <a:t>История углеводородов и происхождение</a:t>
            </a:r>
            <a:r>
              <a:rPr lang="en-US" sz="2000" dirty="0" smtClean="0">
                <a:latin typeface="Cambria" pitchFamily="18" charset="0"/>
              </a:rPr>
              <a:t>          </a:t>
            </a:r>
            <a:endParaRPr lang="ru-RU" sz="20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r>
              <a:rPr lang="en-US" sz="2000" dirty="0" smtClean="0">
                <a:latin typeface="Cambria" pitchFamily="18" charset="0"/>
              </a:rPr>
              <a:t>                                             </a:t>
            </a:r>
            <a:r>
              <a:rPr lang="ru-RU" sz="2000" dirty="0" smtClean="0"/>
              <a:t>нефти</a:t>
            </a:r>
            <a:r>
              <a:rPr lang="en-US" sz="2000" dirty="0" smtClean="0">
                <a:latin typeface="Cambria" pitchFamily="18" charset="0"/>
              </a:rPr>
              <a:t>”</a:t>
            </a:r>
            <a:r>
              <a:rPr lang="ru-RU" sz="2000" dirty="0" smtClean="0"/>
              <a:t> 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Char char=""/>
              <a:defRPr/>
            </a:pPr>
            <a:endParaRPr lang="ru-RU" sz="2000" dirty="0" smtClean="0"/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3214688" y="2143125"/>
            <a:ext cx="928687" cy="64293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214938" y="2143125"/>
            <a:ext cx="785812" cy="64293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2605881" y="3321844"/>
            <a:ext cx="358775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6750844" y="3321844"/>
            <a:ext cx="358775" cy="158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C:\Users\admin\Desktop\1310039020_k-m-g-neft-dobych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031755" y="1600200"/>
            <a:ext cx="7080489" cy="47085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Куда пойти учиться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Российский университет нефти и газа им И.П.Губкина- г Москва.</a:t>
            </a:r>
          </a:p>
          <a:p>
            <a:r>
              <a:rPr lang="ru-RU" dirty="0" smtClean="0"/>
              <a:t>2.Томский </a:t>
            </a:r>
            <a:r>
              <a:rPr lang="ru-RU" dirty="0" smtClean="0"/>
              <a:t>политехнический университет.</a:t>
            </a:r>
          </a:p>
          <a:p>
            <a:r>
              <a:rPr lang="ru-RU" dirty="0" smtClean="0"/>
              <a:t>3.Уфимский </a:t>
            </a:r>
            <a:r>
              <a:rPr lang="ru-RU" dirty="0" smtClean="0"/>
              <a:t>Государственный нефтяной технический  университет.</a:t>
            </a:r>
          </a:p>
          <a:p>
            <a:r>
              <a:rPr lang="ru-RU" dirty="0" smtClean="0"/>
              <a:t>4.Тюменский </a:t>
            </a:r>
            <a:r>
              <a:rPr lang="ru-RU" dirty="0" smtClean="0"/>
              <a:t>Государственный нефтегазовый университет.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Экзамены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Русский язык.</a:t>
            </a:r>
          </a:p>
          <a:p>
            <a:r>
              <a:rPr lang="ru-RU" dirty="0" smtClean="0"/>
              <a:t>Математика профильный уровень.</a:t>
            </a:r>
          </a:p>
          <a:p>
            <a:r>
              <a:rPr lang="ru-RU" dirty="0" smtClean="0"/>
              <a:t>Физика или информатика.</a:t>
            </a:r>
          </a:p>
          <a:p>
            <a:r>
              <a:rPr lang="ru-RU" dirty="0" smtClean="0"/>
              <a:t>Химия </a:t>
            </a:r>
          </a:p>
          <a:p>
            <a:r>
              <a:rPr lang="ru-RU" dirty="0" smtClean="0"/>
              <a:t>Иностранный язык ( на усмотрение ВУЗа)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ru-RU" b="1"/>
              <a:t>Мировая добыча нефти</a:t>
            </a:r>
          </a:p>
        </p:txBody>
      </p:sp>
      <p:pic>
        <p:nvPicPr>
          <p:cNvPr id="12292" name="Picture 4" descr="добыч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924800" cy="5203825"/>
          </a:xfrm>
          <a:prstGeom prst="rect">
            <a:avLst/>
          </a:prstGeom>
          <a:noFill/>
        </p:spPr>
      </p:pic>
      <p:pic>
        <p:nvPicPr>
          <p:cNvPr id="12294" name="Picture 6" descr="oil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5502275"/>
            <a:ext cx="1752600" cy="12287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C:\Users\admin\Desktop\image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8001056" cy="5638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ru-RU"/>
              <a:t>Состав нефти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3948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Основные компоненты</a:t>
            </a:r>
          </a:p>
          <a:p>
            <a:pPr lvl="1"/>
            <a:r>
              <a:rPr lang="ru-RU" sz="2800" b="1">
                <a:solidFill>
                  <a:schemeClr val="tx1"/>
                </a:solidFill>
              </a:rPr>
              <a:t>алканы</a:t>
            </a:r>
          </a:p>
          <a:p>
            <a:pPr lvl="1"/>
            <a:r>
              <a:rPr lang="ru-RU" sz="2800" b="1">
                <a:solidFill>
                  <a:schemeClr val="tx1"/>
                </a:solidFill>
              </a:rPr>
              <a:t>циклоалканы</a:t>
            </a:r>
          </a:p>
          <a:p>
            <a:pPr lvl="1"/>
            <a:r>
              <a:rPr lang="ru-RU" sz="2800" b="1">
                <a:solidFill>
                  <a:schemeClr val="tx1"/>
                </a:solidFill>
              </a:rPr>
              <a:t>арены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165725" y="1489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solidFill>
                <a:schemeClr val="tx1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810000" y="3429000"/>
            <a:ext cx="489585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/>
              <a:t>Примеси</a:t>
            </a:r>
          </a:p>
          <a:p>
            <a:pPr lvl="1"/>
            <a:r>
              <a:rPr lang="ru-RU" sz="2800" b="1">
                <a:solidFill>
                  <a:schemeClr val="tx1"/>
                </a:solidFill>
              </a:rPr>
              <a:t>смолы</a:t>
            </a:r>
          </a:p>
          <a:p>
            <a:pPr lvl="1"/>
            <a:r>
              <a:rPr lang="ru-RU" sz="2800" b="1">
                <a:solidFill>
                  <a:schemeClr val="tx1"/>
                </a:solidFill>
              </a:rPr>
              <a:t>асфальты</a:t>
            </a:r>
          </a:p>
          <a:p>
            <a:pPr lvl="1"/>
            <a:r>
              <a:rPr lang="ru-RU" sz="2800" b="1">
                <a:solidFill>
                  <a:schemeClr val="tx1"/>
                </a:solidFill>
              </a:rPr>
              <a:t>кислород-</a:t>
            </a:r>
          </a:p>
          <a:p>
            <a:pPr lvl="1"/>
            <a:r>
              <a:rPr lang="ru-RU" sz="2800" b="1">
                <a:solidFill>
                  <a:schemeClr val="tx1"/>
                </a:solidFill>
              </a:rPr>
              <a:t>азот-</a:t>
            </a:r>
          </a:p>
          <a:p>
            <a:pPr lvl="1"/>
            <a:r>
              <a:rPr lang="ru-RU" sz="2800" b="1">
                <a:solidFill>
                  <a:schemeClr val="tx1"/>
                </a:solidFill>
              </a:rPr>
              <a:t>серосодержащие вещества</a:t>
            </a:r>
          </a:p>
        </p:txBody>
      </p:sp>
      <p:sp>
        <p:nvSpPr>
          <p:cNvPr id="7178" name="Freeform 10"/>
          <p:cNvSpPr>
            <a:spLocks/>
          </p:cNvSpPr>
          <p:nvPr/>
        </p:nvSpPr>
        <p:spPr bwMode="auto">
          <a:xfrm>
            <a:off x="838200" y="4038600"/>
            <a:ext cx="1260475" cy="1860550"/>
          </a:xfrm>
          <a:custGeom>
            <a:avLst/>
            <a:gdLst/>
            <a:ahLst/>
            <a:cxnLst>
              <a:cxn ang="0">
                <a:pos x="1052" y="227"/>
              </a:cxn>
              <a:cxn ang="0">
                <a:pos x="447" y="0"/>
              </a:cxn>
              <a:cxn ang="0">
                <a:pos x="548" y="1026"/>
              </a:cxn>
              <a:cxn ang="0">
                <a:pos x="430" y="1068"/>
              </a:cxn>
              <a:cxn ang="0">
                <a:pos x="324" y="1124"/>
              </a:cxn>
              <a:cxn ang="0">
                <a:pos x="230" y="1191"/>
              </a:cxn>
              <a:cxn ang="0">
                <a:pos x="150" y="1271"/>
              </a:cxn>
              <a:cxn ang="0">
                <a:pos x="86" y="1361"/>
              </a:cxn>
              <a:cxn ang="0">
                <a:pos x="39" y="1457"/>
              </a:cxn>
              <a:cxn ang="0">
                <a:pos x="9" y="1561"/>
              </a:cxn>
              <a:cxn ang="0">
                <a:pos x="0" y="1670"/>
              </a:cxn>
              <a:cxn ang="0">
                <a:pos x="12" y="1788"/>
              </a:cxn>
              <a:cxn ang="0">
                <a:pos x="48" y="1902"/>
              </a:cxn>
              <a:cxn ang="0">
                <a:pos x="107" y="2010"/>
              </a:cxn>
              <a:cxn ang="0">
                <a:pos x="188" y="2107"/>
              </a:cxn>
              <a:cxn ang="0">
                <a:pos x="249" y="2161"/>
              </a:cxn>
              <a:cxn ang="0">
                <a:pos x="314" y="2208"/>
              </a:cxn>
              <a:cxn ang="0">
                <a:pos x="384" y="2248"/>
              </a:cxn>
              <a:cxn ang="0">
                <a:pos x="461" y="2282"/>
              </a:cxn>
              <a:cxn ang="0">
                <a:pos x="540" y="2310"/>
              </a:cxn>
              <a:cxn ang="0">
                <a:pos x="622" y="2329"/>
              </a:cxn>
              <a:cxn ang="0">
                <a:pos x="707" y="2341"/>
              </a:cxn>
              <a:cxn ang="0">
                <a:pos x="794" y="2345"/>
              </a:cxn>
              <a:cxn ang="0">
                <a:pos x="881" y="2341"/>
              </a:cxn>
              <a:cxn ang="0">
                <a:pos x="966" y="2329"/>
              </a:cxn>
              <a:cxn ang="0">
                <a:pos x="1048" y="2310"/>
              </a:cxn>
              <a:cxn ang="0">
                <a:pos x="1127" y="2282"/>
              </a:cxn>
              <a:cxn ang="0">
                <a:pos x="1204" y="2248"/>
              </a:cxn>
              <a:cxn ang="0">
                <a:pos x="1274" y="2208"/>
              </a:cxn>
              <a:cxn ang="0">
                <a:pos x="1340" y="2161"/>
              </a:cxn>
              <a:cxn ang="0">
                <a:pos x="1400" y="2107"/>
              </a:cxn>
              <a:cxn ang="0">
                <a:pos x="1481" y="2010"/>
              </a:cxn>
              <a:cxn ang="0">
                <a:pos x="1540" y="1902"/>
              </a:cxn>
              <a:cxn ang="0">
                <a:pos x="1576" y="1788"/>
              </a:cxn>
              <a:cxn ang="0">
                <a:pos x="1588" y="1670"/>
              </a:cxn>
              <a:cxn ang="0">
                <a:pos x="1579" y="1562"/>
              </a:cxn>
              <a:cxn ang="0">
                <a:pos x="1549" y="1460"/>
              </a:cxn>
              <a:cxn ang="0">
                <a:pos x="1504" y="1365"/>
              </a:cxn>
              <a:cxn ang="0">
                <a:pos x="1440" y="1276"/>
              </a:cxn>
              <a:cxn ang="0">
                <a:pos x="1362" y="1197"/>
              </a:cxn>
              <a:cxn ang="0">
                <a:pos x="1271" y="1129"/>
              </a:cxn>
              <a:cxn ang="0">
                <a:pos x="1168" y="1073"/>
              </a:cxn>
              <a:cxn ang="0">
                <a:pos x="1052" y="1030"/>
              </a:cxn>
            </a:cxnLst>
            <a:rect l="0" t="0" r="r" b="b"/>
            <a:pathLst>
              <a:path w="1588" h="2345">
                <a:moveTo>
                  <a:pt x="1052" y="1030"/>
                </a:moveTo>
                <a:lnTo>
                  <a:pt x="1052" y="227"/>
                </a:lnTo>
                <a:lnTo>
                  <a:pt x="1160" y="0"/>
                </a:lnTo>
                <a:lnTo>
                  <a:pt x="447" y="0"/>
                </a:lnTo>
                <a:lnTo>
                  <a:pt x="548" y="226"/>
                </a:lnTo>
                <a:lnTo>
                  <a:pt x="548" y="1026"/>
                </a:lnTo>
                <a:lnTo>
                  <a:pt x="488" y="1045"/>
                </a:lnTo>
                <a:lnTo>
                  <a:pt x="430" y="1068"/>
                </a:lnTo>
                <a:lnTo>
                  <a:pt x="375" y="1094"/>
                </a:lnTo>
                <a:lnTo>
                  <a:pt x="324" y="1124"/>
                </a:lnTo>
                <a:lnTo>
                  <a:pt x="275" y="1156"/>
                </a:lnTo>
                <a:lnTo>
                  <a:pt x="230" y="1191"/>
                </a:lnTo>
                <a:lnTo>
                  <a:pt x="188" y="1230"/>
                </a:lnTo>
                <a:lnTo>
                  <a:pt x="150" y="1271"/>
                </a:lnTo>
                <a:lnTo>
                  <a:pt x="117" y="1315"/>
                </a:lnTo>
                <a:lnTo>
                  <a:pt x="86" y="1361"/>
                </a:lnTo>
                <a:lnTo>
                  <a:pt x="60" y="1408"/>
                </a:lnTo>
                <a:lnTo>
                  <a:pt x="39" y="1457"/>
                </a:lnTo>
                <a:lnTo>
                  <a:pt x="23" y="1509"/>
                </a:lnTo>
                <a:lnTo>
                  <a:pt x="9" y="1561"/>
                </a:lnTo>
                <a:lnTo>
                  <a:pt x="3" y="1615"/>
                </a:lnTo>
                <a:lnTo>
                  <a:pt x="0" y="1670"/>
                </a:lnTo>
                <a:lnTo>
                  <a:pt x="3" y="1729"/>
                </a:lnTo>
                <a:lnTo>
                  <a:pt x="12" y="1788"/>
                </a:lnTo>
                <a:lnTo>
                  <a:pt x="28" y="1846"/>
                </a:lnTo>
                <a:lnTo>
                  <a:pt x="48" y="1902"/>
                </a:lnTo>
                <a:lnTo>
                  <a:pt x="75" y="1958"/>
                </a:lnTo>
                <a:lnTo>
                  <a:pt x="107" y="2010"/>
                </a:lnTo>
                <a:lnTo>
                  <a:pt x="145" y="2060"/>
                </a:lnTo>
                <a:lnTo>
                  <a:pt x="188" y="2107"/>
                </a:lnTo>
                <a:lnTo>
                  <a:pt x="218" y="2134"/>
                </a:lnTo>
                <a:lnTo>
                  <a:pt x="249" y="2161"/>
                </a:lnTo>
                <a:lnTo>
                  <a:pt x="281" y="2185"/>
                </a:lnTo>
                <a:lnTo>
                  <a:pt x="314" y="2208"/>
                </a:lnTo>
                <a:lnTo>
                  <a:pt x="349" y="2229"/>
                </a:lnTo>
                <a:lnTo>
                  <a:pt x="384" y="2248"/>
                </a:lnTo>
                <a:lnTo>
                  <a:pt x="422" y="2267"/>
                </a:lnTo>
                <a:lnTo>
                  <a:pt x="461" y="2282"/>
                </a:lnTo>
                <a:lnTo>
                  <a:pt x="500" y="2296"/>
                </a:lnTo>
                <a:lnTo>
                  <a:pt x="540" y="2310"/>
                </a:lnTo>
                <a:lnTo>
                  <a:pt x="580" y="2321"/>
                </a:lnTo>
                <a:lnTo>
                  <a:pt x="622" y="2329"/>
                </a:lnTo>
                <a:lnTo>
                  <a:pt x="664" y="2335"/>
                </a:lnTo>
                <a:lnTo>
                  <a:pt x="707" y="2341"/>
                </a:lnTo>
                <a:lnTo>
                  <a:pt x="751" y="2343"/>
                </a:lnTo>
                <a:lnTo>
                  <a:pt x="794" y="2345"/>
                </a:lnTo>
                <a:lnTo>
                  <a:pt x="837" y="2343"/>
                </a:lnTo>
                <a:lnTo>
                  <a:pt x="881" y="2341"/>
                </a:lnTo>
                <a:lnTo>
                  <a:pt x="924" y="2335"/>
                </a:lnTo>
                <a:lnTo>
                  <a:pt x="966" y="2329"/>
                </a:lnTo>
                <a:lnTo>
                  <a:pt x="1008" y="2321"/>
                </a:lnTo>
                <a:lnTo>
                  <a:pt x="1048" y="2310"/>
                </a:lnTo>
                <a:lnTo>
                  <a:pt x="1088" y="2296"/>
                </a:lnTo>
                <a:lnTo>
                  <a:pt x="1127" y="2282"/>
                </a:lnTo>
                <a:lnTo>
                  <a:pt x="1166" y="2267"/>
                </a:lnTo>
                <a:lnTo>
                  <a:pt x="1204" y="2248"/>
                </a:lnTo>
                <a:lnTo>
                  <a:pt x="1239" y="2229"/>
                </a:lnTo>
                <a:lnTo>
                  <a:pt x="1274" y="2208"/>
                </a:lnTo>
                <a:lnTo>
                  <a:pt x="1307" y="2185"/>
                </a:lnTo>
                <a:lnTo>
                  <a:pt x="1340" y="2161"/>
                </a:lnTo>
                <a:lnTo>
                  <a:pt x="1371" y="2134"/>
                </a:lnTo>
                <a:lnTo>
                  <a:pt x="1400" y="2107"/>
                </a:lnTo>
                <a:lnTo>
                  <a:pt x="1443" y="2060"/>
                </a:lnTo>
                <a:lnTo>
                  <a:pt x="1481" y="2010"/>
                </a:lnTo>
                <a:lnTo>
                  <a:pt x="1513" y="1958"/>
                </a:lnTo>
                <a:lnTo>
                  <a:pt x="1540" y="1902"/>
                </a:lnTo>
                <a:lnTo>
                  <a:pt x="1560" y="1846"/>
                </a:lnTo>
                <a:lnTo>
                  <a:pt x="1576" y="1788"/>
                </a:lnTo>
                <a:lnTo>
                  <a:pt x="1586" y="1729"/>
                </a:lnTo>
                <a:lnTo>
                  <a:pt x="1588" y="1670"/>
                </a:lnTo>
                <a:lnTo>
                  <a:pt x="1586" y="1616"/>
                </a:lnTo>
                <a:lnTo>
                  <a:pt x="1579" y="1562"/>
                </a:lnTo>
                <a:lnTo>
                  <a:pt x="1567" y="1511"/>
                </a:lnTo>
                <a:lnTo>
                  <a:pt x="1549" y="1460"/>
                </a:lnTo>
                <a:lnTo>
                  <a:pt x="1529" y="1412"/>
                </a:lnTo>
                <a:lnTo>
                  <a:pt x="1504" y="1365"/>
                </a:lnTo>
                <a:lnTo>
                  <a:pt x="1474" y="1319"/>
                </a:lnTo>
                <a:lnTo>
                  <a:pt x="1440" y="1276"/>
                </a:lnTo>
                <a:lnTo>
                  <a:pt x="1404" y="1236"/>
                </a:lnTo>
                <a:lnTo>
                  <a:pt x="1362" y="1197"/>
                </a:lnTo>
                <a:lnTo>
                  <a:pt x="1318" y="1162"/>
                </a:lnTo>
                <a:lnTo>
                  <a:pt x="1271" y="1129"/>
                </a:lnTo>
                <a:lnTo>
                  <a:pt x="1221" y="1098"/>
                </a:lnTo>
                <a:lnTo>
                  <a:pt x="1168" y="1073"/>
                </a:lnTo>
                <a:lnTo>
                  <a:pt x="1111" y="1050"/>
                </a:lnTo>
                <a:lnTo>
                  <a:pt x="1052" y="103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869950" y="4070350"/>
            <a:ext cx="1196975" cy="1797050"/>
          </a:xfrm>
          <a:custGeom>
            <a:avLst/>
            <a:gdLst/>
            <a:ahLst/>
            <a:cxnLst>
              <a:cxn ang="0">
                <a:pos x="712" y="2263"/>
              </a:cxn>
              <a:cxn ang="0">
                <a:pos x="630" y="2256"/>
              </a:cxn>
              <a:cxn ang="0">
                <a:pos x="550" y="2240"/>
              </a:cxn>
              <a:cxn ang="0">
                <a:pos x="473" y="2219"/>
              </a:cxn>
              <a:cxn ang="0">
                <a:pos x="399" y="2189"/>
              </a:cxn>
              <a:cxn ang="0">
                <a:pos x="330" y="2154"/>
              </a:cxn>
              <a:cxn ang="0">
                <a:pos x="265" y="2113"/>
              </a:cxn>
              <a:cxn ang="0">
                <a:pos x="205" y="2064"/>
              </a:cxn>
              <a:cxn ang="0">
                <a:pos x="136" y="1994"/>
              </a:cxn>
              <a:cxn ang="0">
                <a:pos x="70" y="1899"/>
              </a:cxn>
              <a:cxn ang="0">
                <a:pos x="26" y="1795"/>
              </a:cxn>
              <a:cxn ang="0">
                <a:pos x="3" y="1685"/>
              </a:cxn>
              <a:cxn ang="0">
                <a:pos x="3" y="1577"/>
              </a:cxn>
              <a:cxn ang="0">
                <a:pos x="22" y="1475"/>
              </a:cxn>
              <a:cxn ang="0">
                <a:pos x="59" y="1380"/>
              </a:cxn>
              <a:cxn ang="0">
                <a:pos x="115" y="1291"/>
              </a:cxn>
              <a:cxn ang="0">
                <a:pos x="184" y="1212"/>
              </a:cxn>
              <a:cxn ang="0">
                <a:pos x="268" y="1142"/>
              </a:cxn>
              <a:cxn ang="0">
                <a:pos x="366" y="1083"/>
              </a:cxn>
              <a:cxn ang="0">
                <a:pos x="475" y="1038"/>
              </a:cxn>
              <a:cxn ang="0">
                <a:pos x="549" y="1017"/>
              </a:cxn>
              <a:cxn ang="0">
                <a:pos x="469" y="0"/>
              </a:cxn>
              <a:cxn ang="0">
                <a:pos x="972" y="178"/>
              </a:cxn>
              <a:cxn ang="0">
                <a:pos x="987" y="1025"/>
              </a:cxn>
              <a:cxn ang="0">
                <a:pos x="1098" y="1064"/>
              </a:cxn>
              <a:cxn ang="0">
                <a:pos x="1200" y="1116"/>
              </a:cxn>
              <a:cxn ang="0">
                <a:pos x="1289" y="1181"/>
              </a:cxn>
              <a:cxn ang="0">
                <a:pos x="1364" y="1255"/>
              </a:cxn>
              <a:cxn ang="0">
                <a:pos x="1425" y="1339"/>
              </a:cxn>
              <a:cxn ang="0">
                <a:pos x="1470" y="1431"/>
              </a:cxn>
              <a:cxn ang="0">
                <a:pos x="1499" y="1528"/>
              </a:cxn>
              <a:cxn ang="0">
                <a:pos x="1508" y="1630"/>
              </a:cxn>
              <a:cxn ang="0">
                <a:pos x="1493" y="1758"/>
              </a:cxn>
              <a:cxn ang="0">
                <a:pos x="1449" y="1876"/>
              </a:cxn>
              <a:cxn ang="0">
                <a:pos x="1379" y="1985"/>
              </a:cxn>
              <a:cxn ang="0">
                <a:pos x="1286" y="2078"/>
              </a:cxn>
              <a:cxn ang="0">
                <a:pos x="1175" y="2156"/>
              </a:cxn>
              <a:cxn ang="0">
                <a:pos x="1047" y="2215"/>
              </a:cxn>
              <a:cxn ang="0">
                <a:pos x="906" y="2251"/>
              </a:cxn>
              <a:cxn ang="0">
                <a:pos x="754" y="2264"/>
              </a:cxn>
            </a:cxnLst>
            <a:rect l="0" t="0" r="r" b="b"/>
            <a:pathLst>
              <a:path w="1508" h="2264">
                <a:moveTo>
                  <a:pt x="754" y="2264"/>
                </a:moveTo>
                <a:lnTo>
                  <a:pt x="712" y="2263"/>
                </a:lnTo>
                <a:lnTo>
                  <a:pt x="671" y="2260"/>
                </a:lnTo>
                <a:lnTo>
                  <a:pt x="630" y="2256"/>
                </a:lnTo>
                <a:lnTo>
                  <a:pt x="590" y="2250"/>
                </a:lnTo>
                <a:lnTo>
                  <a:pt x="550" y="2240"/>
                </a:lnTo>
                <a:lnTo>
                  <a:pt x="511" y="2231"/>
                </a:lnTo>
                <a:lnTo>
                  <a:pt x="473" y="2219"/>
                </a:lnTo>
                <a:lnTo>
                  <a:pt x="436" y="2205"/>
                </a:lnTo>
                <a:lnTo>
                  <a:pt x="399" y="2189"/>
                </a:lnTo>
                <a:lnTo>
                  <a:pt x="364" y="2173"/>
                </a:lnTo>
                <a:lnTo>
                  <a:pt x="330" y="2154"/>
                </a:lnTo>
                <a:lnTo>
                  <a:pt x="296" y="2134"/>
                </a:lnTo>
                <a:lnTo>
                  <a:pt x="265" y="2113"/>
                </a:lnTo>
                <a:lnTo>
                  <a:pt x="234" y="2090"/>
                </a:lnTo>
                <a:lnTo>
                  <a:pt x="205" y="2064"/>
                </a:lnTo>
                <a:lnTo>
                  <a:pt x="176" y="2039"/>
                </a:lnTo>
                <a:lnTo>
                  <a:pt x="136" y="1994"/>
                </a:lnTo>
                <a:lnTo>
                  <a:pt x="101" y="1947"/>
                </a:lnTo>
                <a:lnTo>
                  <a:pt x="70" y="1899"/>
                </a:lnTo>
                <a:lnTo>
                  <a:pt x="46" y="1848"/>
                </a:lnTo>
                <a:lnTo>
                  <a:pt x="26" y="1795"/>
                </a:lnTo>
                <a:lnTo>
                  <a:pt x="12" y="1740"/>
                </a:lnTo>
                <a:lnTo>
                  <a:pt x="3" y="1685"/>
                </a:lnTo>
                <a:lnTo>
                  <a:pt x="0" y="1630"/>
                </a:lnTo>
                <a:lnTo>
                  <a:pt x="3" y="1577"/>
                </a:lnTo>
                <a:lnTo>
                  <a:pt x="10" y="1526"/>
                </a:lnTo>
                <a:lnTo>
                  <a:pt x="22" y="1475"/>
                </a:lnTo>
                <a:lnTo>
                  <a:pt x="39" y="1427"/>
                </a:lnTo>
                <a:lnTo>
                  <a:pt x="59" y="1380"/>
                </a:lnTo>
                <a:lnTo>
                  <a:pt x="85" y="1334"/>
                </a:lnTo>
                <a:lnTo>
                  <a:pt x="115" y="1291"/>
                </a:lnTo>
                <a:lnTo>
                  <a:pt x="147" y="1251"/>
                </a:lnTo>
                <a:lnTo>
                  <a:pt x="184" y="1212"/>
                </a:lnTo>
                <a:lnTo>
                  <a:pt x="225" y="1175"/>
                </a:lnTo>
                <a:lnTo>
                  <a:pt x="268" y="1142"/>
                </a:lnTo>
                <a:lnTo>
                  <a:pt x="316" y="1111"/>
                </a:lnTo>
                <a:lnTo>
                  <a:pt x="366" y="1083"/>
                </a:lnTo>
                <a:lnTo>
                  <a:pt x="420" y="1058"/>
                </a:lnTo>
                <a:lnTo>
                  <a:pt x="475" y="1038"/>
                </a:lnTo>
                <a:lnTo>
                  <a:pt x="534" y="1021"/>
                </a:lnTo>
                <a:lnTo>
                  <a:pt x="549" y="1017"/>
                </a:lnTo>
                <a:lnTo>
                  <a:pt x="549" y="178"/>
                </a:lnTo>
                <a:lnTo>
                  <a:pt x="469" y="0"/>
                </a:lnTo>
                <a:lnTo>
                  <a:pt x="1056" y="0"/>
                </a:lnTo>
                <a:lnTo>
                  <a:pt x="972" y="178"/>
                </a:lnTo>
                <a:lnTo>
                  <a:pt x="972" y="1021"/>
                </a:lnTo>
                <a:lnTo>
                  <a:pt x="987" y="1025"/>
                </a:lnTo>
                <a:lnTo>
                  <a:pt x="1044" y="1042"/>
                </a:lnTo>
                <a:lnTo>
                  <a:pt x="1098" y="1064"/>
                </a:lnTo>
                <a:lnTo>
                  <a:pt x="1150" y="1088"/>
                </a:lnTo>
                <a:lnTo>
                  <a:pt x="1200" y="1116"/>
                </a:lnTo>
                <a:lnTo>
                  <a:pt x="1246" y="1147"/>
                </a:lnTo>
                <a:lnTo>
                  <a:pt x="1289" y="1181"/>
                </a:lnTo>
                <a:lnTo>
                  <a:pt x="1328" y="1217"/>
                </a:lnTo>
                <a:lnTo>
                  <a:pt x="1364" y="1255"/>
                </a:lnTo>
                <a:lnTo>
                  <a:pt x="1396" y="1296"/>
                </a:lnTo>
                <a:lnTo>
                  <a:pt x="1425" y="1339"/>
                </a:lnTo>
                <a:lnTo>
                  <a:pt x="1450" y="1384"/>
                </a:lnTo>
                <a:lnTo>
                  <a:pt x="1470" y="1431"/>
                </a:lnTo>
                <a:lnTo>
                  <a:pt x="1486" y="1478"/>
                </a:lnTo>
                <a:lnTo>
                  <a:pt x="1499" y="1528"/>
                </a:lnTo>
                <a:lnTo>
                  <a:pt x="1505" y="1579"/>
                </a:lnTo>
                <a:lnTo>
                  <a:pt x="1508" y="1630"/>
                </a:lnTo>
                <a:lnTo>
                  <a:pt x="1504" y="1694"/>
                </a:lnTo>
                <a:lnTo>
                  <a:pt x="1493" y="1758"/>
                </a:lnTo>
                <a:lnTo>
                  <a:pt x="1474" y="1818"/>
                </a:lnTo>
                <a:lnTo>
                  <a:pt x="1449" y="1876"/>
                </a:lnTo>
                <a:lnTo>
                  <a:pt x="1417" y="1932"/>
                </a:lnTo>
                <a:lnTo>
                  <a:pt x="1379" y="1985"/>
                </a:lnTo>
                <a:lnTo>
                  <a:pt x="1336" y="2033"/>
                </a:lnTo>
                <a:lnTo>
                  <a:pt x="1286" y="2078"/>
                </a:lnTo>
                <a:lnTo>
                  <a:pt x="1234" y="2119"/>
                </a:lnTo>
                <a:lnTo>
                  <a:pt x="1175" y="2156"/>
                </a:lnTo>
                <a:lnTo>
                  <a:pt x="1113" y="2188"/>
                </a:lnTo>
                <a:lnTo>
                  <a:pt x="1047" y="2215"/>
                </a:lnTo>
                <a:lnTo>
                  <a:pt x="979" y="2236"/>
                </a:lnTo>
                <a:lnTo>
                  <a:pt x="906" y="2251"/>
                </a:lnTo>
                <a:lnTo>
                  <a:pt x="831" y="2262"/>
                </a:lnTo>
                <a:lnTo>
                  <a:pt x="754" y="226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0" name="Freeform 12"/>
          <p:cNvSpPr>
            <a:spLocks/>
          </p:cNvSpPr>
          <p:nvPr/>
        </p:nvSpPr>
        <p:spPr bwMode="auto">
          <a:xfrm>
            <a:off x="914400" y="4876800"/>
            <a:ext cx="1081088" cy="915988"/>
          </a:xfrm>
          <a:custGeom>
            <a:avLst/>
            <a:gdLst/>
            <a:ahLst/>
            <a:cxnLst>
              <a:cxn ang="0">
                <a:pos x="751" y="1151"/>
              </a:cxn>
              <a:cxn ang="0">
                <a:pos x="884" y="1128"/>
              </a:cxn>
              <a:cxn ang="0">
                <a:pos x="1006" y="1083"/>
              </a:cxn>
              <a:cxn ang="0">
                <a:pos x="1113" y="1022"/>
              </a:cxn>
              <a:cxn ang="0">
                <a:pos x="1206" y="945"/>
              </a:cxn>
              <a:cxn ang="0">
                <a:pos x="1280" y="852"/>
              </a:cxn>
              <a:cxn ang="0">
                <a:pos x="1331" y="750"/>
              </a:cxn>
              <a:cxn ang="0">
                <a:pos x="1358" y="637"/>
              </a:cxn>
              <a:cxn ang="0">
                <a:pos x="1358" y="519"/>
              </a:cxn>
              <a:cxn ang="0">
                <a:pos x="1331" y="406"/>
              </a:cxn>
              <a:cxn ang="0">
                <a:pos x="1280" y="302"/>
              </a:cxn>
              <a:cxn ang="0">
                <a:pos x="1206" y="211"/>
              </a:cxn>
              <a:cxn ang="0">
                <a:pos x="1113" y="131"/>
              </a:cxn>
              <a:cxn ang="0">
                <a:pos x="1006" y="70"/>
              </a:cxn>
              <a:cxn ang="0">
                <a:pos x="884" y="25"/>
              </a:cxn>
              <a:cxn ang="0">
                <a:pos x="751" y="2"/>
              </a:cxn>
              <a:cxn ang="0">
                <a:pos x="611" y="2"/>
              </a:cxn>
              <a:cxn ang="0">
                <a:pos x="478" y="25"/>
              </a:cxn>
              <a:cxn ang="0">
                <a:pos x="356" y="70"/>
              </a:cxn>
              <a:cxn ang="0">
                <a:pos x="248" y="131"/>
              </a:cxn>
              <a:cxn ang="0">
                <a:pos x="155" y="211"/>
              </a:cxn>
              <a:cxn ang="0">
                <a:pos x="82" y="302"/>
              </a:cxn>
              <a:cxn ang="0">
                <a:pos x="30" y="406"/>
              </a:cxn>
              <a:cxn ang="0">
                <a:pos x="4" y="519"/>
              </a:cxn>
              <a:cxn ang="0">
                <a:pos x="4" y="637"/>
              </a:cxn>
              <a:cxn ang="0">
                <a:pos x="30" y="750"/>
              </a:cxn>
              <a:cxn ang="0">
                <a:pos x="82" y="852"/>
              </a:cxn>
              <a:cxn ang="0">
                <a:pos x="155" y="945"/>
              </a:cxn>
              <a:cxn ang="0">
                <a:pos x="248" y="1022"/>
              </a:cxn>
              <a:cxn ang="0">
                <a:pos x="356" y="1083"/>
              </a:cxn>
              <a:cxn ang="0">
                <a:pos x="478" y="1128"/>
              </a:cxn>
              <a:cxn ang="0">
                <a:pos x="611" y="1151"/>
              </a:cxn>
            </a:cxnLst>
            <a:rect l="0" t="0" r="r" b="b"/>
            <a:pathLst>
              <a:path w="1362" h="1153">
                <a:moveTo>
                  <a:pt x="681" y="1153"/>
                </a:moveTo>
                <a:lnTo>
                  <a:pt x="751" y="1151"/>
                </a:lnTo>
                <a:lnTo>
                  <a:pt x="818" y="1141"/>
                </a:lnTo>
                <a:lnTo>
                  <a:pt x="884" y="1128"/>
                </a:lnTo>
                <a:lnTo>
                  <a:pt x="946" y="1108"/>
                </a:lnTo>
                <a:lnTo>
                  <a:pt x="1006" y="1083"/>
                </a:lnTo>
                <a:lnTo>
                  <a:pt x="1061" y="1055"/>
                </a:lnTo>
                <a:lnTo>
                  <a:pt x="1113" y="1022"/>
                </a:lnTo>
                <a:lnTo>
                  <a:pt x="1163" y="985"/>
                </a:lnTo>
                <a:lnTo>
                  <a:pt x="1206" y="945"/>
                </a:lnTo>
                <a:lnTo>
                  <a:pt x="1245" y="901"/>
                </a:lnTo>
                <a:lnTo>
                  <a:pt x="1280" y="852"/>
                </a:lnTo>
                <a:lnTo>
                  <a:pt x="1308" y="802"/>
                </a:lnTo>
                <a:lnTo>
                  <a:pt x="1331" y="750"/>
                </a:lnTo>
                <a:lnTo>
                  <a:pt x="1349" y="693"/>
                </a:lnTo>
                <a:lnTo>
                  <a:pt x="1358" y="637"/>
                </a:lnTo>
                <a:lnTo>
                  <a:pt x="1362" y="578"/>
                </a:lnTo>
                <a:lnTo>
                  <a:pt x="1358" y="519"/>
                </a:lnTo>
                <a:lnTo>
                  <a:pt x="1349" y="461"/>
                </a:lnTo>
                <a:lnTo>
                  <a:pt x="1331" y="406"/>
                </a:lnTo>
                <a:lnTo>
                  <a:pt x="1308" y="353"/>
                </a:lnTo>
                <a:lnTo>
                  <a:pt x="1280" y="302"/>
                </a:lnTo>
                <a:lnTo>
                  <a:pt x="1245" y="255"/>
                </a:lnTo>
                <a:lnTo>
                  <a:pt x="1206" y="211"/>
                </a:lnTo>
                <a:lnTo>
                  <a:pt x="1163" y="169"/>
                </a:lnTo>
                <a:lnTo>
                  <a:pt x="1113" y="131"/>
                </a:lnTo>
                <a:lnTo>
                  <a:pt x="1061" y="99"/>
                </a:lnTo>
                <a:lnTo>
                  <a:pt x="1006" y="70"/>
                </a:lnTo>
                <a:lnTo>
                  <a:pt x="946" y="45"/>
                </a:lnTo>
                <a:lnTo>
                  <a:pt x="884" y="25"/>
                </a:lnTo>
                <a:lnTo>
                  <a:pt x="818" y="12"/>
                </a:lnTo>
                <a:lnTo>
                  <a:pt x="751" y="2"/>
                </a:lnTo>
                <a:lnTo>
                  <a:pt x="681" y="0"/>
                </a:lnTo>
                <a:lnTo>
                  <a:pt x="611" y="2"/>
                </a:lnTo>
                <a:lnTo>
                  <a:pt x="544" y="12"/>
                </a:lnTo>
                <a:lnTo>
                  <a:pt x="478" y="25"/>
                </a:lnTo>
                <a:lnTo>
                  <a:pt x="416" y="45"/>
                </a:lnTo>
                <a:lnTo>
                  <a:pt x="356" y="70"/>
                </a:lnTo>
                <a:lnTo>
                  <a:pt x="301" y="99"/>
                </a:lnTo>
                <a:lnTo>
                  <a:pt x="248" y="131"/>
                </a:lnTo>
                <a:lnTo>
                  <a:pt x="200" y="169"/>
                </a:lnTo>
                <a:lnTo>
                  <a:pt x="155" y="211"/>
                </a:lnTo>
                <a:lnTo>
                  <a:pt x="116" y="255"/>
                </a:lnTo>
                <a:lnTo>
                  <a:pt x="82" y="302"/>
                </a:lnTo>
                <a:lnTo>
                  <a:pt x="53" y="353"/>
                </a:lnTo>
                <a:lnTo>
                  <a:pt x="30" y="406"/>
                </a:lnTo>
                <a:lnTo>
                  <a:pt x="13" y="461"/>
                </a:lnTo>
                <a:lnTo>
                  <a:pt x="4" y="519"/>
                </a:lnTo>
                <a:lnTo>
                  <a:pt x="0" y="578"/>
                </a:lnTo>
                <a:lnTo>
                  <a:pt x="4" y="637"/>
                </a:lnTo>
                <a:lnTo>
                  <a:pt x="13" y="693"/>
                </a:lnTo>
                <a:lnTo>
                  <a:pt x="30" y="750"/>
                </a:lnTo>
                <a:lnTo>
                  <a:pt x="53" y="802"/>
                </a:lnTo>
                <a:lnTo>
                  <a:pt x="82" y="852"/>
                </a:lnTo>
                <a:lnTo>
                  <a:pt x="116" y="901"/>
                </a:lnTo>
                <a:lnTo>
                  <a:pt x="155" y="945"/>
                </a:lnTo>
                <a:lnTo>
                  <a:pt x="200" y="985"/>
                </a:lnTo>
                <a:lnTo>
                  <a:pt x="248" y="1022"/>
                </a:lnTo>
                <a:lnTo>
                  <a:pt x="301" y="1055"/>
                </a:lnTo>
                <a:lnTo>
                  <a:pt x="356" y="1083"/>
                </a:lnTo>
                <a:lnTo>
                  <a:pt x="416" y="1108"/>
                </a:lnTo>
                <a:lnTo>
                  <a:pt x="478" y="1128"/>
                </a:lnTo>
                <a:lnTo>
                  <a:pt x="544" y="1141"/>
                </a:lnTo>
                <a:lnTo>
                  <a:pt x="611" y="1151"/>
                </a:lnTo>
                <a:lnTo>
                  <a:pt x="681" y="115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908050" y="5378450"/>
            <a:ext cx="1182688" cy="36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2" name="Freeform 14"/>
          <p:cNvSpPr>
            <a:spLocks/>
          </p:cNvSpPr>
          <p:nvPr/>
        </p:nvSpPr>
        <p:spPr bwMode="auto">
          <a:xfrm>
            <a:off x="2151063" y="4449763"/>
            <a:ext cx="382587" cy="114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" y="141"/>
              </a:cxn>
              <a:cxn ang="0">
                <a:pos x="384" y="142"/>
              </a:cxn>
              <a:cxn ang="0">
                <a:pos x="482" y="0"/>
              </a:cxn>
              <a:cxn ang="0">
                <a:pos x="0" y="0"/>
              </a:cxn>
            </a:cxnLst>
            <a:rect l="0" t="0" r="r" b="b"/>
            <a:pathLst>
              <a:path w="482" h="142">
                <a:moveTo>
                  <a:pt x="0" y="0"/>
                </a:moveTo>
                <a:lnTo>
                  <a:pt x="83" y="141"/>
                </a:lnTo>
                <a:lnTo>
                  <a:pt x="384" y="142"/>
                </a:lnTo>
                <a:lnTo>
                  <a:pt x="48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3" name="Freeform 15"/>
          <p:cNvSpPr>
            <a:spLocks/>
          </p:cNvSpPr>
          <p:nvPr/>
        </p:nvSpPr>
        <p:spPr bwMode="auto">
          <a:xfrm>
            <a:off x="2208213" y="4483100"/>
            <a:ext cx="265112" cy="47625"/>
          </a:xfrm>
          <a:custGeom>
            <a:avLst/>
            <a:gdLst/>
            <a:ahLst/>
            <a:cxnLst>
              <a:cxn ang="0">
                <a:pos x="292" y="61"/>
              </a:cxn>
              <a:cxn ang="0">
                <a:pos x="35" y="61"/>
              </a:cxn>
              <a:cxn ang="0">
                <a:pos x="0" y="0"/>
              </a:cxn>
              <a:cxn ang="0">
                <a:pos x="335" y="0"/>
              </a:cxn>
              <a:cxn ang="0">
                <a:pos x="292" y="61"/>
              </a:cxn>
            </a:cxnLst>
            <a:rect l="0" t="0" r="r" b="b"/>
            <a:pathLst>
              <a:path w="335" h="61">
                <a:moveTo>
                  <a:pt x="292" y="61"/>
                </a:moveTo>
                <a:lnTo>
                  <a:pt x="35" y="61"/>
                </a:lnTo>
                <a:lnTo>
                  <a:pt x="0" y="0"/>
                </a:lnTo>
                <a:lnTo>
                  <a:pt x="335" y="0"/>
                </a:lnTo>
                <a:lnTo>
                  <a:pt x="292" y="6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4" name="Freeform 16"/>
          <p:cNvSpPr>
            <a:spLocks/>
          </p:cNvSpPr>
          <p:nvPr/>
        </p:nvSpPr>
        <p:spPr bwMode="auto">
          <a:xfrm>
            <a:off x="2206625" y="4538663"/>
            <a:ext cx="265113" cy="4778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82"/>
              </a:cxn>
              <a:cxn ang="0">
                <a:pos x="0" y="603"/>
              </a:cxn>
              <a:cxn ang="0">
                <a:pos x="20" y="603"/>
              </a:cxn>
              <a:cxn ang="0">
                <a:pos x="302" y="603"/>
              </a:cxn>
              <a:cxn ang="0">
                <a:pos x="322" y="603"/>
              </a:cxn>
              <a:cxn ang="0">
                <a:pos x="333" y="582"/>
              </a:cxn>
              <a:cxn ang="0">
                <a:pos x="333" y="0"/>
              </a:cxn>
              <a:cxn ang="0">
                <a:pos x="0" y="0"/>
              </a:cxn>
            </a:cxnLst>
            <a:rect l="0" t="0" r="r" b="b"/>
            <a:pathLst>
              <a:path w="333" h="603">
                <a:moveTo>
                  <a:pt x="0" y="0"/>
                </a:moveTo>
                <a:lnTo>
                  <a:pt x="0" y="582"/>
                </a:lnTo>
                <a:lnTo>
                  <a:pt x="0" y="603"/>
                </a:lnTo>
                <a:lnTo>
                  <a:pt x="20" y="603"/>
                </a:lnTo>
                <a:lnTo>
                  <a:pt x="302" y="603"/>
                </a:lnTo>
                <a:lnTo>
                  <a:pt x="322" y="603"/>
                </a:lnTo>
                <a:lnTo>
                  <a:pt x="333" y="582"/>
                </a:lnTo>
                <a:lnTo>
                  <a:pt x="3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2238375" y="4529138"/>
            <a:ext cx="200025" cy="4556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6" name="Freeform 18"/>
          <p:cNvSpPr>
            <a:spLocks/>
          </p:cNvSpPr>
          <p:nvPr/>
        </p:nvSpPr>
        <p:spPr bwMode="auto">
          <a:xfrm>
            <a:off x="1814513" y="4984750"/>
            <a:ext cx="1046162" cy="876300"/>
          </a:xfrm>
          <a:custGeom>
            <a:avLst/>
            <a:gdLst/>
            <a:ahLst/>
            <a:cxnLst>
              <a:cxn ang="0">
                <a:pos x="1313" y="888"/>
              </a:cxn>
              <a:cxn ang="0">
                <a:pos x="831" y="11"/>
              </a:cxn>
              <a:cxn ang="0">
                <a:pos x="825" y="0"/>
              </a:cxn>
              <a:cxn ang="0">
                <a:pos x="813" y="0"/>
              </a:cxn>
              <a:cxn ang="0">
                <a:pos x="718" y="0"/>
              </a:cxn>
              <a:cxn ang="0">
                <a:pos x="602" y="0"/>
              </a:cxn>
              <a:cxn ang="0">
                <a:pos x="506" y="0"/>
              </a:cxn>
              <a:cxn ang="0">
                <a:pos x="495" y="0"/>
              </a:cxn>
              <a:cxn ang="0">
                <a:pos x="488" y="11"/>
              </a:cxn>
              <a:cxn ang="0">
                <a:pos x="4" y="888"/>
              </a:cxn>
              <a:cxn ang="0">
                <a:pos x="0" y="897"/>
              </a:cxn>
              <a:cxn ang="0">
                <a:pos x="4" y="906"/>
              </a:cxn>
              <a:cxn ang="0">
                <a:pos x="95" y="1095"/>
              </a:cxn>
              <a:cxn ang="0">
                <a:pos x="100" y="1105"/>
              </a:cxn>
              <a:cxn ang="0">
                <a:pos x="113" y="1105"/>
              </a:cxn>
              <a:cxn ang="0">
                <a:pos x="602" y="1105"/>
              </a:cxn>
              <a:cxn ang="0">
                <a:pos x="718" y="1105"/>
              </a:cxn>
              <a:cxn ang="0">
                <a:pos x="1206" y="1105"/>
              </a:cxn>
              <a:cxn ang="0">
                <a:pos x="1218" y="1105"/>
              </a:cxn>
              <a:cxn ang="0">
                <a:pos x="1223" y="1095"/>
              </a:cxn>
              <a:cxn ang="0">
                <a:pos x="1315" y="906"/>
              </a:cxn>
              <a:cxn ang="0">
                <a:pos x="1319" y="897"/>
              </a:cxn>
              <a:cxn ang="0">
                <a:pos x="1313" y="888"/>
              </a:cxn>
            </a:cxnLst>
            <a:rect l="0" t="0" r="r" b="b"/>
            <a:pathLst>
              <a:path w="1319" h="1105">
                <a:moveTo>
                  <a:pt x="1313" y="888"/>
                </a:moveTo>
                <a:lnTo>
                  <a:pt x="831" y="11"/>
                </a:lnTo>
                <a:lnTo>
                  <a:pt x="825" y="0"/>
                </a:lnTo>
                <a:lnTo>
                  <a:pt x="813" y="0"/>
                </a:lnTo>
                <a:lnTo>
                  <a:pt x="718" y="0"/>
                </a:lnTo>
                <a:lnTo>
                  <a:pt x="602" y="0"/>
                </a:lnTo>
                <a:lnTo>
                  <a:pt x="506" y="0"/>
                </a:lnTo>
                <a:lnTo>
                  <a:pt x="495" y="0"/>
                </a:lnTo>
                <a:lnTo>
                  <a:pt x="488" y="11"/>
                </a:lnTo>
                <a:lnTo>
                  <a:pt x="4" y="888"/>
                </a:lnTo>
                <a:lnTo>
                  <a:pt x="0" y="897"/>
                </a:lnTo>
                <a:lnTo>
                  <a:pt x="4" y="906"/>
                </a:lnTo>
                <a:lnTo>
                  <a:pt x="95" y="1095"/>
                </a:lnTo>
                <a:lnTo>
                  <a:pt x="100" y="1105"/>
                </a:lnTo>
                <a:lnTo>
                  <a:pt x="113" y="1105"/>
                </a:lnTo>
                <a:lnTo>
                  <a:pt x="602" y="1105"/>
                </a:lnTo>
                <a:lnTo>
                  <a:pt x="718" y="1105"/>
                </a:lnTo>
                <a:lnTo>
                  <a:pt x="1206" y="1105"/>
                </a:lnTo>
                <a:lnTo>
                  <a:pt x="1218" y="1105"/>
                </a:lnTo>
                <a:lnTo>
                  <a:pt x="1223" y="1095"/>
                </a:lnTo>
                <a:lnTo>
                  <a:pt x="1315" y="906"/>
                </a:lnTo>
                <a:lnTo>
                  <a:pt x="1319" y="897"/>
                </a:lnTo>
                <a:lnTo>
                  <a:pt x="1313" y="88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7" name="Freeform 19"/>
          <p:cNvSpPr>
            <a:spLocks/>
          </p:cNvSpPr>
          <p:nvPr/>
        </p:nvSpPr>
        <p:spPr bwMode="auto">
          <a:xfrm>
            <a:off x="1849438" y="5016500"/>
            <a:ext cx="974725" cy="812800"/>
          </a:xfrm>
          <a:custGeom>
            <a:avLst/>
            <a:gdLst/>
            <a:ahLst/>
            <a:cxnLst>
              <a:cxn ang="0">
                <a:pos x="1147" y="1024"/>
              </a:cxn>
              <a:cxn ang="0">
                <a:pos x="673" y="1024"/>
              </a:cxn>
              <a:cxn ang="0">
                <a:pos x="557" y="1024"/>
              </a:cxn>
              <a:cxn ang="0">
                <a:pos x="80" y="1024"/>
              </a:cxn>
              <a:cxn ang="0">
                <a:pos x="0" y="857"/>
              </a:cxn>
              <a:cxn ang="0">
                <a:pos x="473" y="0"/>
              </a:cxn>
              <a:cxn ang="0">
                <a:pos x="557" y="0"/>
              </a:cxn>
              <a:cxn ang="0">
                <a:pos x="673" y="0"/>
              </a:cxn>
              <a:cxn ang="0">
                <a:pos x="756" y="0"/>
              </a:cxn>
              <a:cxn ang="0">
                <a:pos x="1228" y="857"/>
              </a:cxn>
              <a:cxn ang="0">
                <a:pos x="1147" y="1024"/>
              </a:cxn>
            </a:cxnLst>
            <a:rect l="0" t="0" r="r" b="b"/>
            <a:pathLst>
              <a:path w="1228" h="1024">
                <a:moveTo>
                  <a:pt x="1147" y="1024"/>
                </a:moveTo>
                <a:lnTo>
                  <a:pt x="673" y="1024"/>
                </a:lnTo>
                <a:lnTo>
                  <a:pt x="557" y="1024"/>
                </a:lnTo>
                <a:lnTo>
                  <a:pt x="80" y="1024"/>
                </a:lnTo>
                <a:lnTo>
                  <a:pt x="0" y="857"/>
                </a:lnTo>
                <a:lnTo>
                  <a:pt x="473" y="0"/>
                </a:lnTo>
                <a:lnTo>
                  <a:pt x="557" y="0"/>
                </a:lnTo>
                <a:lnTo>
                  <a:pt x="673" y="0"/>
                </a:lnTo>
                <a:lnTo>
                  <a:pt x="756" y="0"/>
                </a:lnTo>
                <a:lnTo>
                  <a:pt x="1228" y="857"/>
                </a:lnTo>
                <a:lnTo>
                  <a:pt x="1147" y="102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8" name="Freeform 20"/>
          <p:cNvSpPr>
            <a:spLocks/>
          </p:cNvSpPr>
          <p:nvPr/>
        </p:nvSpPr>
        <p:spPr bwMode="auto">
          <a:xfrm>
            <a:off x="1893888" y="4999038"/>
            <a:ext cx="889000" cy="777875"/>
          </a:xfrm>
          <a:custGeom>
            <a:avLst/>
            <a:gdLst/>
            <a:ahLst/>
            <a:cxnLst>
              <a:cxn ang="0">
                <a:pos x="661" y="0"/>
              </a:cxn>
              <a:cxn ang="0">
                <a:pos x="571" y="4"/>
              </a:cxn>
              <a:cxn ang="0">
                <a:pos x="726" y="858"/>
              </a:cxn>
              <a:cxn ang="0">
                <a:pos x="0" y="860"/>
              </a:cxn>
              <a:cxn ang="0">
                <a:pos x="54" y="980"/>
              </a:cxn>
              <a:cxn ang="0">
                <a:pos x="1067" y="980"/>
              </a:cxn>
              <a:cxn ang="0">
                <a:pos x="1121" y="874"/>
              </a:cxn>
              <a:cxn ang="0">
                <a:pos x="661" y="0"/>
              </a:cxn>
            </a:cxnLst>
            <a:rect l="0" t="0" r="r" b="b"/>
            <a:pathLst>
              <a:path w="1121" h="980">
                <a:moveTo>
                  <a:pt x="661" y="0"/>
                </a:moveTo>
                <a:lnTo>
                  <a:pt x="571" y="4"/>
                </a:lnTo>
                <a:lnTo>
                  <a:pt x="726" y="858"/>
                </a:lnTo>
                <a:lnTo>
                  <a:pt x="0" y="860"/>
                </a:lnTo>
                <a:lnTo>
                  <a:pt x="54" y="980"/>
                </a:lnTo>
                <a:lnTo>
                  <a:pt x="1067" y="980"/>
                </a:lnTo>
                <a:lnTo>
                  <a:pt x="1121" y="874"/>
                </a:lnTo>
                <a:lnTo>
                  <a:pt x="661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9" name="Freeform 21"/>
          <p:cNvSpPr>
            <a:spLocks/>
          </p:cNvSpPr>
          <p:nvPr/>
        </p:nvSpPr>
        <p:spPr bwMode="auto">
          <a:xfrm>
            <a:off x="1925638" y="5586413"/>
            <a:ext cx="152400" cy="36512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73" y="48"/>
              </a:cxn>
              <a:cxn ang="0">
                <a:pos x="190" y="0"/>
              </a:cxn>
              <a:cxn ang="0">
                <a:pos x="26" y="0"/>
              </a:cxn>
              <a:cxn ang="0">
                <a:pos x="0" y="48"/>
              </a:cxn>
            </a:cxnLst>
            <a:rect l="0" t="0" r="r" b="b"/>
            <a:pathLst>
              <a:path w="190" h="48">
                <a:moveTo>
                  <a:pt x="0" y="48"/>
                </a:moveTo>
                <a:lnTo>
                  <a:pt x="173" y="48"/>
                </a:lnTo>
                <a:lnTo>
                  <a:pt x="190" y="0"/>
                </a:lnTo>
                <a:lnTo>
                  <a:pt x="26" y="0"/>
                </a:lnTo>
                <a:lnTo>
                  <a:pt x="0" y="4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0" name="Freeform 22"/>
          <p:cNvSpPr>
            <a:spLocks/>
          </p:cNvSpPr>
          <p:nvPr/>
        </p:nvSpPr>
        <p:spPr bwMode="auto">
          <a:xfrm>
            <a:off x="1979613" y="5489575"/>
            <a:ext cx="134937" cy="381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52" y="48"/>
              </a:cxn>
              <a:cxn ang="0">
                <a:pos x="169" y="0"/>
              </a:cxn>
              <a:cxn ang="0">
                <a:pos x="25" y="0"/>
              </a:cxn>
              <a:cxn ang="0">
                <a:pos x="0" y="48"/>
              </a:cxn>
            </a:cxnLst>
            <a:rect l="0" t="0" r="r" b="b"/>
            <a:pathLst>
              <a:path w="169" h="48">
                <a:moveTo>
                  <a:pt x="0" y="48"/>
                </a:moveTo>
                <a:lnTo>
                  <a:pt x="152" y="48"/>
                </a:lnTo>
                <a:lnTo>
                  <a:pt x="169" y="0"/>
                </a:lnTo>
                <a:lnTo>
                  <a:pt x="25" y="0"/>
                </a:lnTo>
                <a:lnTo>
                  <a:pt x="0" y="4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1" name="Freeform 23"/>
          <p:cNvSpPr>
            <a:spLocks/>
          </p:cNvSpPr>
          <p:nvPr/>
        </p:nvSpPr>
        <p:spPr bwMode="auto">
          <a:xfrm>
            <a:off x="2032000" y="5394325"/>
            <a:ext cx="117475" cy="36513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30" y="48"/>
              </a:cxn>
              <a:cxn ang="0">
                <a:pos x="148" y="0"/>
              </a:cxn>
              <a:cxn ang="0">
                <a:pos x="25" y="0"/>
              </a:cxn>
              <a:cxn ang="0">
                <a:pos x="0" y="48"/>
              </a:cxn>
            </a:cxnLst>
            <a:rect l="0" t="0" r="r" b="b"/>
            <a:pathLst>
              <a:path w="148" h="48">
                <a:moveTo>
                  <a:pt x="0" y="48"/>
                </a:moveTo>
                <a:lnTo>
                  <a:pt x="130" y="48"/>
                </a:lnTo>
                <a:lnTo>
                  <a:pt x="148" y="0"/>
                </a:lnTo>
                <a:lnTo>
                  <a:pt x="25" y="0"/>
                </a:lnTo>
                <a:lnTo>
                  <a:pt x="0" y="4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2" name="Freeform 24"/>
          <p:cNvSpPr>
            <a:spLocks/>
          </p:cNvSpPr>
          <p:nvPr/>
        </p:nvSpPr>
        <p:spPr bwMode="auto">
          <a:xfrm>
            <a:off x="2084388" y="5297488"/>
            <a:ext cx="101600" cy="381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10" y="48"/>
              </a:cxn>
              <a:cxn ang="0">
                <a:pos x="127" y="0"/>
              </a:cxn>
              <a:cxn ang="0">
                <a:pos x="27" y="0"/>
              </a:cxn>
              <a:cxn ang="0">
                <a:pos x="0" y="48"/>
              </a:cxn>
            </a:cxnLst>
            <a:rect l="0" t="0" r="r" b="b"/>
            <a:pathLst>
              <a:path w="127" h="48">
                <a:moveTo>
                  <a:pt x="0" y="48"/>
                </a:moveTo>
                <a:lnTo>
                  <a:pt x="110" y="48"/>
                </a:lnTo>
                <a:lnTo>
                  <a:pt x="127" y="0"/>
                </a:lnTo>
                <a:lnTo>
                  <a:pt x="27" y="0"/>
                </a:lnTo>
                <a:lnTo>
                  <a:pt x="0" y="4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3" name="Freeform 25"/>
          <p:cNvSpPr>
            <a:spLocks/>
          </p:cNvSpPr>
          <p:nvPr/>
        </p:nvSpPr>
        <p:spPr bwMode="auto">
          <a:xfrm>
            <a:off x="2138363" y="5202238"/>
            <a:ext cx="84137" cy="38100"/>
          </a:xfrm>
          <a:custGeom>
            <a:avLst/>
            <a:gdLst/>
            <a:ahLst/>
            <a:cxnLst>
              <a:cxn ang="0">
                <a:pos x="0" y="47"/>
              </a:cxn>
              <a:cxn ang="0">
                <a:pos x="89" y="47"/>
              </a:cxn>
              <a:cxn ang="0">
                <a:pos x="106" y="0"/>
              </a:cxn>
              <a:cxn ang="0">
                <a:pos x="25" y="0"/>
              </a:cxn>
              <a:cxn ang="0">
                <a:pos x="0" y="47"/>
              </a:cxn>
            </a:cxnLst>
            <a:rect l="0" t="0" r="r" b="b"/>
            <a:pathLst>
              <a:path w="106" h="47">
                <a:moveTo>
                  <a:pt x="0" y="47"/>
                </a:moveTo>
                <a:lnTo>
                  <a:pt x="89" y="47"/>
                </a:lnTo>
                <a:lnTo>
                  <a:pt x="106" y="0"/>
                </a:lnTo>
                <a:lnTo>
                  <a:pt x="25" y="0"/>
                </a:lnTo>
                <a:lnTo>
                  <a:pt x="0" y="4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4" name="Freeform 26"/>
          <p:cNvSpPr>
            <a:spLocks/>
          </p:cNvSpPr>
          <p:nvPr/>
        </p:nvSpPr>
        <p:spPr bwMode="auto">
          <a:xfrm>
            <a:off x="2192338" y="5106988"/>
            <a:ext cx="66675" cy="36512"/>
          </a:xfrm>
          <a:custGeom>
            <a:avLst/>
            <a:gdLst/>
            <a:ahLst/>
            <a:cxnLst>
              <a:cxn ang="0">
                <a:pos x="0" y="47"/>
              </a:cxn>
              <a:cxn ang="0">
                <a:pos x="67" y="47"/>
              </a:cxn>
              <a:cxn ang="0">
                <a:pos x="85" y="0"/>
              </a:cxn>
              <a:cxn ang="0">
                <a:pos x="26" y="0"/>
              </a:cxn>
              <a:cxn ang="0">
                <a:pos x="0" y="47"/>
              </a:cxn>
            </a:cxnLst>
            <a:rect l="0" t="0" r="r" b="b"/>
            <a:pathLst>
              <a:path w="85" h="47">
                <a:moveTo>
                  <a:pt x="0" y="47"/>
                </a:moveTo>
                <a:lnTo>
                  <a:pt x="67" y="47"/>
                </a:lnTo>
                <a:lnTo>
                  <a:pt x="85" y="0"/>
                </a:lnTo>
                <a:lnTo>
                  <a:pt x="26" y="0"/>
                </a:lnTo>
                <a:lnTo>
                  <a:pt x="0" y="4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2341563" y="4540250"/>
            <a:ext cx="69850" cy="4699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869950" y="5851525"/>
            <a:ext cx="2100263" cy="2936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2297113" y="4538663"/>
            <a:ext cx="25400" cy="465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8" name="Freeform 30"/>
          <p:cNvSpPr>
            <a:spLocks/>
          </p:cNvSpPr>
          <p:nvPr/>
        </p:nvSpPr>
        <p:spPr bwMode="auto">
          <a:xfrm>
            <a:off x="2297113" y="5003800"/>
            <a:ext cx="138112" cy="739775"/>
          </a:xfrm>
          <a:custGeom>
            <a:avLst/>
            <a:gdLst/>
            <a:ahLst/>
            <a:cxnLst>
              <a:cxn ang="0">
                <a:pos x="175" y="880"/>
              </a:cxn>
              <a:cxn ang="0">
                <a:pos x="31" y="0"/>
              </a:cxn>
              <a:cxn ang="0">
                <a:pos x="0" y="0"/>
              </a:cxn>
              <a:cxn ang="0">
                <a:pos x="157" y="933"/>
              </a:cxn>
              <a:cxn ang="0">
                <a:pos x="175" y="880"/>
              </a:cxn>
            </a:cxnLst>
            <a:rect l="0" t="0" r="r" b="b"/>
            <a:pathLst>
              <a:path w="175" h="933">
                <a:moveTo>
                  <a:pt x="175" y="880"/>
                </a:moveTo>
                <a:lnTo>
                  <a:pt x="31" y="0"/>
                </a:lnTo>
                <a:lnTo>
                  <a:pt x="0" y="0"/>
                </a:lnTo>
                <a:lnTo>
                  <a:pt x="157" y="933"/>
                </a:lnTo>
                <a:lnTo>
                  <a:pt x="175" y="88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1457325" y="4192588"/>
            <a:ext cx="127000" cy="844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1392238" y="4192588"/>
            <a:ext cx="33337" cy="8969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1" name="Freeform 33"/>
          <p:cNvSpPr>
            <a:spLocks/>
          </p:cNvSpPr>
          <p:nvPr/>
        </p:nvSpPr>
        <p:spPr bwMode="auto">
          <a:xfrm>
            <a:off x="1039813" y="4906963"/>
            <a:ext cx="406400" cy="892175"/>
          </a:xfrm>
          <a:custGeom>
            <a:avLst/>
            <a:gdLst/>
            <a:ahLst/>
            <a:cxnLst>
              <a:cxn ang="0">
                <a:pos x="142" y="518"/>
              </a:cxn>
              <a:cxn ang="0">
                <a:pos x="157" y="428"/>
              </a:cxn>
              <a:cxn ang="0">
                <a:pos x="183" y="343"/>
              </a:cxn>
              <a:cxn ang="0">
                <a:pos x="222" y="264"/>
              </a:cxn>
              <a:cxn ang="0">
                <a:pos x="270" y="190"/>
              </a:cxn>
              <a:cxn ang="0">
                <a:pos x="329" y="125"/>
              </a:cxn>
              <a:cxn ang="0">
                <a:pos x="396" y="68"/>
              </a:cxn>
              <a:cxn ang="0">
                <a:pos x="472" y="21"/>
              </a:cxn>
              <a:cxn ang="0">
                <a:pos x="458" y="13"/>
              </a:cxn>
              <a:cxn ang="0">
                <a:pos x="356" y="49"/>
              </a:cxn>
              <a:cxn ang="0">
                <a:pos x="263" y="100"/>
              </a:cxn>
              <a:cxn ang="0">
                <a:pos x="183" y="163"/>
              </a:cxn>
              <a:cxn ang="0">
                <a:pos x="114" y="237"/>
              </a:cxn>
              <a:cxn ang="0">
                <a:pos x="59" y="322"/>
              </a:cxn>
              <a:cxn ang="0">
                <a:pos x="21" y="413"/>
              </a:cxn>
              <a:cxn ang="0">
                <a:pos x="3" y="513"/>
              </a:cxn>
              <a:cxn ang="0">
                <a:pos x="3" y="615"/>
              </a:cxn>
              <a:cxn ang="0">
                <a:pos x="21" y="713"/>
              </a:cxn>
              <a:cxn ang="0">
                <a:pos x="59" y="806"/>
              </a:cxn>
              <a:cxn ang="0">
                <a:pos x="114" y="889"/>
              </a:cxn>
              <a:cxn ang="0">
                <a:pos x="183" y="963"/>
              </a:cxn>
              <a:cxn ang="0">
                <a:pos x="263" y="1026"/>
              </a:cxn>
              <a:cxn ang="0">
                <a:pos x="356" y="1076"/>
              </a:cxn>
              <a:cxn ang="0">
                <a:pos x="458" y="1112"/>
              </a:cxn>
              <a:cxn ang="0">
                <a:pos x="472" y="1104"/>
              </a:cxn>
              <a:cxn ang="0">
                <a:pos x="396" y="1057"/>
              </a:cxn>
              <a:cxn ang="0">
                <a:pos x="329" y="1001"/>
              </a:cxn>
              <a:cxn ang="0">
                <a:pos x="270" y="936"/>
              </a:cxn>
              <a:cxn ang="0">
                <a:pos x="222" y="864"/>
              </a:cxn>
              <a:cxn ang="0">
                <a:pos x="183" y="784"/>
              </a:cxn>
              <a:cxn ang="0">
                <a:pos x="157" y="700"/>
              </a:cxn>
              <a:cxn ang="0">
                <a:pos x="142" y="609"/>
              </a:cxn>
            </a:cxnLst>
            <a:rect l="0" t="0" r="r" b="b"/>
            <a:pathLst>
              <a:path w="512" h="1124">
                <a:moveTo>
                  <a:pt x="141" y="564"/>
                </a:moveTo>
                <a:lnTo>
                  <a:pt x="142" y="518"/>
                </a:lnTo>
                <a:lnTo>
                  <a:pt x="148" y="472"/>
                </a:lnTo>
                <a:lnTo>
                  <a:pt x="157" y="428"/>
                </a:lnTo>
                <a:lnTo>
                  <a:pt x="168" y="385"/>
                </a:lnTo>
                <a:lnTo>
                  <a:pt x="183" y="343"/>
                </a:lnTo>
                <a:lnTo>
                  <a:pt x="200" y="303"/>
                </a:lnTo>
                <a:lnTo>
                  <a:pt x="222" y="264"/>
                </a:lnTo>
                <a:lnTo>
                  <a:pt x="245" y="226"/>
                </a:lnTo>
                <a:lnTo>
                  <a:pt x="270" y="190"/>
                </a:lnTo>
                <a:lnTo>
                  <a:pt x="298" y="156"/>
                </a:lnTo>
                <a:lnTo>
                  <a:pt x="329" y="125"/>
                </a:lnTo>
                <a:lnTo>
                  <a:pt x="361" y="96"/>
                </a:lnTo>
                <a:lnTo>
                  <a:pt x="396" y="68"/>
                </a:lnTo>
                <a:lnTo>
                  <a:pt x="433" y="43"/>
                </a:lnTo>
                <a:lnTo>
                  <a:pt x="472" y="21"/>
                </a:lnTo>
                <a:lnTo>
                  <a:pt x="512" y="0"/>
                </a:lnTo>
                <a:lnTo>
                  <a:pt x="458" y="13"/>
                </a:lnTo>
                <a:lnTo>
                  <a:pt x="406" y="29"/>
                </a:lnTo>
                <a:lnTo>
                  <a:pt x="356" y="49"/>
                </a:lnTo>
                <a:lnTo>
                  <a:pt x="309" y="73"/>
                </a:lnTo>
                <a:lnTo>
                  <a:pt x="263" y="100"/>
                </a:lnTo>
                <a:lnTo>
                  <a:pt x="222" y="129"/>
                </a:lnTo>
                <a:lnTo>
                  <a:pt x="183" y="163"/>
                </a:lnTo>
                <a:lnTo>
                  <a:pt x="146" y="199"/>
                </a:lnTo>
                <a:lnTo>
                  <a:pt x="114" y="237"/>
                </a:lnTo>
                <a:lnTo>
                  <a:pt x="85" y="279"/>
                </a:lnTo>
                <a:lnTo>
                  <a:pt x="59" y="322"/>
                </a:lnTo>
                <a:lnTo>
                  <a:pt x="39" y="366"/>
                </a:lnTo>
                <a:lnTo>
                  <a:pt x="21" y="413"/>
                </a:lnTo>
                <a:lnTo>
                  <a:pt x="9" y="463"/>
                </a:lnTo>
                <a:lnTo>
                  <a:pt x="3" y="513"/>
                </a:lnTo>
                <a:lnTo>
                  <a:pt x="0" y="564"/>
                </a:lnTo>
                <a:lnTo>
                  <a:pt x="3" y="615"/>
                </a:lnTo>
                <a:lnTo>
                  <a:pt x="9" y="665"/>
                </a:lnTo>
                <a:lnTo>
                  <a:pt x="21" y="713"/>
                </a:lnTo>
                <a:lnTo>
                  <a:pt x="39" y="760"/>
                </a:lnTo>
                <a:lnTo>
                  <a:pt x="59" y="806"/>
                </a:lnTo>
                <a:lnTo>
                  <a:pt x="85" y="849"/>
                </a:lnTo>
                <a:lnTo>
                  <a:pt x="114" y="889"/>
                </a:lnTo>
                <a:lnTo>
                  <a:pt x="146" y="927"/>
                </a:lnTo>
                <a:lnTo>
                  <a:pt x="183" y="963"/>
                </a:lnTo>
                <a:lnTo>
                  <a:pt x="222" y="995"/>
                </a:lnTo>
                <a:lnTo>
                  <a:pt x="263" y="1026"/>
                </a:lnTo>
                <a:lnTo>
                  <a:pt x="309" y="1053"/>
                </a:lnTo>
                <a:lnTo>
                  <a:pt x="356" y="1076"/>
                </a:lnTo>
                <a:lnTo>
                  <a:pt x="406" y="1096"/>
                </a:lnTo>
                <a:lnTo>
                  <a:pt x="458" y="1112"/>
                </a:lnTo>
                <a:lnTo>
                  <a:pt x="512" y="1124"/>
                </a:lnTo>
                <a:lnTo>
                  <a:pt x="472" y="1104"/>
                </a:lnTo>
                <a:lnTo>
                  <a:pt x="433" y="1083"/>
                </a:lnTo>
                <a:lnTo>
                  <a:pt x="396" y="1057"/>
                </a:lnTo>
                <a:lnTo>
                  <a:pt x="361" y="1030"/>
                </a:lnTo>
                <a:lnTo>
                  <a:pt x="329" y="1001"/>
                </a:lnTo>
                <a:lnTo>
                  <a:pt x="298" y="970"/>
                </a:lnTo>
                <a:lnTo>
                  <a:pt x="270" y="936"/>
                </a:lnTo>
                <a:lnTo>
                  <a:pt x="245" y="900"/>
                </a:lnTo>
                <a:lnTo>
                  <a:pt x="222" y="864"/>
                </a:lnTo>
                <a:lnTo>
                  <a:pt x="200" y="825"/>
                </a:lnTo>
                <a:lnTo>
                  <a:pt x="183" y="784"/>
                </a:lnTo>
                <a:lnTo>
                  <a:pt x="168" y="743"/>
                </a:lnTo>
                <a:lnTo>
                  <a:pt x="157" y="700"/>
                </a:lnTo>
                <a:lnTo>
                  <a:pt x="148" y="655"/>
                </a:lnTo>
                <a:lnTo>
                  <a:pt x="142" y="609"/>
                </a:lnTo>
                <a:lnTo>
                  <a:pt x="141" y="56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2" name="Freeform 34"/>
          <p:cNvSpPr>
            <a:spLocks/>
          </p:cNvSpPr>
          <p:nvPr/>
        </p:nvSpPr>
        <p:spPr bwMode="auto">
          <a:xfrm>
            <a:off x="1520825" y="4967288"/>
            <a:ext cx="395288" cy="361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1"/>
              </a:cxn>
              <a:cxn ang="0">
                <a:pos x="17" y="5"/>
              </a:cxn>
              <a:cxn ang="0">
                <a:pos x="36" y="13"/>
              </a:cxn>
              <a:cxn ang="0">
                <a:pos x="62" y="23"/>
              </a:cxn>
              <a:cxn ang="0">
                <a:pos x="91" y="36"/>
              </a:cxn>
              <a:cxn ang="0">
                <a:pos x="124" y="53"/>
              </a:cxn>
              <a:cxn ang="0">
                <a:pos x="159" y="75"/>
              </a:cxn>
              <a:cxn ang="0">
                <a:pos x="193" y="99"/>
              </a:cxn>
              <a:cxn ang="0">
                <a:pos x="227" y="129"/>
              </a:cxn>
              <a:cxn ang="0">
                <a:pos x="259" y="161"/>
              </a:cxn>
              <a:cxn ang="0">
                <a:pos x="289" y="199"/>
              </a:cxn>
              <a:cxn ang="0">
                <a:pos x="313" y="240"/>
              </a:cxn>
              <a:cxn ang="0">
                <a:pos x="332" y="287"/>
              </a:cxn>
              <a:cxn ang="0">
                <a:pos x="343" y="339"/>
              </a:cxn>
              <a:cxn ang="0">
                <a:pos x="345" y="395"/>
              </a:cxn>
              <a:cxn ang="0">
                <a:pos x="339" y="457"/>
              </a:cxn>
              <a:cxn ang="0">
                <a:pos x="497" y="457"/>
              </a:cxn>
              <a:cxn ang="0">
                <a:pos x="497" y="453"/>
              </a:cxn>
              <a:cxn ang="0">
                <a:pos x="496" y="439"/>
              </a:cxn>
              <a:cxn ang="0">
                <a:pos x="493" y="419"/>
              </a:cxn>
              <a:cxn ang="0">
                <a:pos x="488" y="394"/>
              </a:cxn>
              <a:cxn ang="0">
                <a:pos x="480" y="363"/>
              </a:cxn>
              <a:cxn ang="0">
                <a:pos x="468" y="328"/>
              </a:cxn>
              <a:cxn ang="0">
                <a:pos x="451" y="290"/>
              </a:cxn>
              <a:cxn ang="0">
                <a:pos x="430" y="251"/>
              </a:cxn>
              <a:cxn ang="0">
                <a:pos x="403" y="211"/>
              </a:cxn>
              <a:cxn ang="0">
                <a:pos x="369" y="170"/>
              </a:cxn>
              <a:cxn ang="0">
                <a:pos x="329" y="133"/>
              </a:cxn>
              <a:cxn ang="0">
                <a:pos x="282" y="96"/>
              </a:cxn>
              <a:cxn ang="0">
                <a:pos x="226" y="64"/>
              </a:cxn>
              <a:cxn ang="0">
                <a:pos x="160" y="37"/>
              </a:cxn>
              <a:cxn ang="0">
                <a:pos x="85" y="14"/>
              </a:cxn>
              <a:cxn ang="0">
                <a:pos x="0" y="0"/>
              </a:cxn>
            </a:cxnLst>
            <a:rect l="0" t="0" r="r" b="b"/>
            <a:pathLst>
              <a:path w="497" h="457">
                <a:moveTo>
                  <a:pt x="0" y="0"/>
                </a:moveTo>
                <a:lnTo>
                  <a:pt x="4" y="1"/>
                </a:lnTo>
                <a:lnTo>
                  <a:pt x="17" y="5"/>
                </a:lnTo>
                <a:lnTo>
                  <a:pt x="36" y="13"/>
                </a:lnTo>
                <a:lnTo>
                  <a:pt x="62" y="23"/>
                </a:lnTo>
                <a:lnTo>
                  <a:pt x="91" y="36"/>
                </a:lnTo>
                <a:lnTo>
                  <a:pt x="124" y="53"/>
                </a:lnTo>
                <a:lnTo>
                  <a:pt x="159" y="75"/>
                </a:lnTo>
                <a:lnTo>
                  <a:pt x="193" y="99"/>
                </a:lnTo>
                <a:lnTo>
                  <a:pt x="227" y="129"/>
                </a:lnTo>
                <a:lnTo>
                  <a:pt x="259" y="161"/>
                </a:lnTo>
                <a:lnTo>
                  <a:pt x="289" y="199"/>
                </a:lnTo>
                <a:lnTo>
                  <a:pt x="313" y="240"/>
                </a:lnTo>
                <a:lnTo>
                  <a:pt x="332" y="287"/>
                </a:lnTo>
                <a:lnTo>
                  <a:pt x="343" y="339"/>
                </a:lnTo>
                <a:lnTo>
                  <a:pt x="345" y="395"/>
                </a:lnTo>
                <a:lnTo>
                  <a:pt x="339" y="457"/>
                </a:lnTo>
                <a:lnTo>
                  <a:pt x="497" y="457"/>
                </a:lnTo>
                <a:lnTo>
                  <a:pt x="497" y="453"/>
                </a:lnTo>
                <a:lnTo>
                  <a:pt x="496" y="439"/>
                </a:lnTo>
                <a:lnTo>
                  <a:pt x="493" y="419"/>
                </a:lnTo>
                <a:lnTo>
                  <a:pt x="488" y="394"/>
                </a:lnTo>
                <a:lnTo>
                  <a:pt x="480" y="363"/>
                </a:lnTo>
                <a:lnTo>
                  <a:pt x="468" y="328"/>
                </a:lnTo>
                <a:lnTo>
                  <a:pt x="451" y="290"/>
                </a:lnTo>
                <a:lnTo>
                  <a:pt x="430" y="251"/>
                </a:lnTo>
                <a:lnTo>
                  <a:pt x="403" y="211"/>
                </a:lnTo>
                <a:lnTo>
                  <a:pt x="369" y="170"/>
                </a:lnTo>
                <a:lnTo>
                  <a:pt x="329" y="133"/>
                </a:lnTo>
                <a:lnTo>
                  <a:pt x="282" y="96"/>
                </a:lnTo>
                <a:lnTo>
                  <a:pt x="226" y="64"/>
                </a:lnTo>
                <a:lnTo>
                  <a:pt x="160" y="37"/>
                </a:lnTo>
                <a:lnTo>
                  <a:pt x="85" y="1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3" name="Freeform 35"/>
          <p:cNvSpPr>
            <a:spLocks/>
          </p:cNvSpPr>
          <p:nvPr/>
        </p:nvSpPr>
        <p:spPr bwMode="auto">
          <a:xfrm>
            <a:off x="1379538" y="5016500"/>
            <a:ext cx="84137" cy="98425"/>
          </a:xfrm>
          <a:custGeom>
            <a:avLst/>
            <a:gdLst/>
            <a:ahLst/>
            <a:cxnLst>
              <a:cxn ang="0">
                <a:pos x="34" y="120"/>
              </a:cxn>
              <a:cxn ang="0">
                <a:pos x="45" y="122"/>
              </a:cxn>
              <a:cxn ang="0">
                <a:pos x="54" y="121"/>
              </a:cxn>
              <a:cxn ang="0">
                <a:pos x="65" y="120"/>
              </a:cxn>
              <a:cxn ang="0">
                <a:pos x="74" y="114"/>
              </a:cxn>
              <a:cxn ang="0">
                <a:pos x="84" y="107"/>
              </a:cxn>
              <a:cxn ang="0">
                <a:pos x="92" y="99"/>
              </a:cxn>
              <a:cxn ang="0">
                <a:pos x="98" y="90"/>
              </a:cxn>
              <a:cxn ang="0">
                <a:pos x="104" y="78"/>
              </a:cxn>
              <a:cxn ang="0">
                <a:pos x="106" y="66"/>
              </a:cxn>
              <a:cxn ang="0">
                <a:pos x="108" y="54"/>
              </a:cxn>
              <a:cxn ang="0">
                <a:pos x="106" y="43"/>
              </a:cxn>
              <a:cxn ang="0">
                <a:pos x="104" y="32"/>
              </a:cxn>
              <a:cxn ang="0">
                <a:pos x="98" y="21"/>
              </a:cxn>
              <a:cxn ang="0">
                <a:pos x="92" y="13"/>
              </a:cxn>
              <a:cxn ang="0">
                <a:pos x="84" y="7"/>
              </a:cxn>
              <a:cxn ang="0">
                <a:pos x="74" y="3"/>
              </a:cxn>
              <a:cxn ang="0">
                <a:pos x="63" y="0"/>
              </a:cxn>
              <a:cxn ang="0">
                <a:pos x="54" y="1"/>
              </a:cxn>
              <a:cxn ang="0">
                <a:pos x="43" y="3"/>
              </a:cxn>
              <a:cxn ang="0">
                <a:pos x="34" y="8"/>
              </a:cxn>
              <a:cxn ang="0">
                <a:pos x="24" y="15"/>
              </a:cxn>
              <a:cxn ang="0">
                <a:pos x="16" y="23"/>
              </a:cxn>
              <a:cxn ang="0">
                <a:pos x="10" y="32"/>
              </a:cxn>
              <a:cxn ang="0">
                <a:pos x="4" y="44"/>
              </a:cxn>
              <a:cxn ang="0">
                <a:pos x="2" y="56"/>
              </a:cxn>
              <a:cxn ang="0">
                <a:pos x="0" y="68"/>
              </a:cxn>
              <a:cxn ang="0">
                <a:pos x="2" y="79"/>
              </a:cxn>
              <a:cxn ang="0">
                <a:pos x="6" y="90"/>
              </a:cxn>
              <a:cxn ang="0">
                <a:pos x="10" y="101"/>
              </a:cxn>
              <a:cxn ang="0">
                <a:pos x="16" y="109"/>
              </a:cxn>
              <a:cxn ang="0">
                <a:pos x="24" y="116"/>
              </a:cxn>
              <a:cxn ang="0">
                <a:pos x="34" y="120"/>
              </a:cxn>
            </a:cxnLst>
            <a:rect l="0" t="0" r="r" b="b"/>
            <a:pathLst>
              <a:path w="108" h="122">
                <a:moveTo>
                  <a:pt x="34" y="120"/>
                </a:moveTo>
                <a:lnTo>
                  <a:pt x="45" y="122"/>
                </a:lnTo>
                <a:lnTo>
                  <a:pt x="54" y="121"/>
                </a:lnTo>
                <a:lnTo>
                  <a:pt x="65" y="120"/>
                </a:lnTo>
                <a:lnTo>
                  <a:pt x="74" y="114"/>
                </a:lnTo>
                <a:lnTo>
                  <a:pt x="84" y="107"/>
                </a:lnTo>
                <a:lnTo>
                  <a:pt x="92" y="99"/>
                </a:lnTo>
                <a:lnTo>
                  <a:pt x="98" y="90"/>
                </a:lnTo>
                <a:lnTo>
                  <a:pt x="104" y="78"/>
                </a:lnTo>
                <a:lnTo>
                  <a:pt x="106" y="66"/>
                </a:lnTo>
                <a:lnTo>
                  <a:pt x="108" y="54"/>
                </a:lnTo>
                <a:lnTo>
                  <a:pt x="106" y="43"/>
                </a:lnTo>
                <a:lnTo>
                  <a:pt x="104" y="32"/>
                </a:lnTo>
                <a:lnTo>
                  <a:pt x="98" y="21"/>
                </a:lnTo>
                <a:lnTo>
                  <a:pt x="92" y="13"/>
                </a:lnTo>
                <a:lnTo>
                  <a:pt x="84" y="7"/>
                </a:lnTo>
                <a:lnTo>
                  <a:pt x="74" y="3"/>
                </a:lnTo>
                <a:lnTo>
                  <a:pt x="63" y="0"/>
                </a:lnTo>
                <a:lnTo>
                  <a:pt x="54" y="1"/>
                </a:lnTo>
                <a:lnTo>
                  <a:pt x="43" y="3"/>
                </a:lnTo>
                <a:lnTo>
                  <a:pt x="34" y="8"/>
                </a:lnTo>
                <a:lnTo>
                  <a:pt x="24" y="15"/>
                </a:lnTo>
                <a:lnTo>
                  <a:pt x="16" y="23"/>
                </a:lnTo>
                <a:lnTo>
                  <a:pt x="10" y="32"/>
                </a:lnTo>
                <a:lnTo>
                  <a:pt x="4" y="44"/>
                </a:lnTo>
                <a:lnTo>
                  <a:pt x="2" y="56"/>
                </a:lnTo>
                <a:lnTo>
                  <a:pt x="0" y="68"/>
                </a:lnTo>
                <a:lnTo>
                  <a:pt x="2" y="79"/>
                </a:lnTo>
                <a:lnTo>
                  <a:pt x="6" y="90"/>
                </a:lnTo>
                <a:lnTo>
                  <a:pt x="10" y="101"/>
                </a:lnTo>
                <a:lnTo>
                  <a:pt x="16" y="109"/>
                </a:lnTo>
                <a:lnTo>
                  <a:pt x="24" y="116"/>
                </a:lnTo>
                <a:lnTo>
                  <a:pt x="34" y="12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4" name="Freeform 36"/>
          <p:cNvSpPr>
            <a:spLocks/>
          </p:cNvSpPr>
          <p:nvPr/>
        </p:nvSpPr>
        <p:spPr bwMode="auto">
          <a:xfrm>
            <a:off x="1757363" y="5473700"/>
            <a:ext cx="125412" cy="26988"/>
          </a:xfrm>
          <a:custGeom>
            <a:avLst/>
            <a:gdLst/>
            <a:ahLst/>
            <a:cxnLst>
              <a:cxn ang="0">
                <a:pos x="148" y="34"/>
              </a:cxn>
              <a:cxn ang="0">
                <a:pos x="151" y="26"/>
              </a:cxn>
              <a:cxn ang="0">
                <a:pos x="153" y="18"/>
              </a:cxn>
              <a:cxn ang="0">
                <a:pos x="156" y="10"/>
              </a:cxn>
              <a:cxn ang="0">
                <a:pos x="159" y="0"/>
              </a:cxn>
              <a:cxn ang="0">
                <a:pos x="11" y="0"/>
              </a:cxn>
              <a:cxn ang="0">
                <a:pos x="8" y="10"/>
              </a:cxn>
              <a:cxn ang="0">
                <a:pos x="6" y="18"/>
              </a:cxn>
              <a:cxn ang="0">
                <a:pos x="3" y="26"/>
              </a:cxn>
              <a:cxn ang="0">
                <a:pos x="0" y="34"/>
              </a:cxn>
              <a:cxn ang="0">
                <a:pos x="148" y="34"/>
              </a:cxn>
            </a:cxnLst>
            <a:rect l="0" t="0" r="r" b="b"/>
            <a:pathLst>
              <a:path w="159" h="34">
                <a:moveTo>
                  <a:pt x="148" y="34"/>
                </a:moveTo>
                <a:lnTo>
                  <a:pt x="151" y="26"/>
                </a:lnTo>
                <a:lnTo>
                  <a:pt x="153" y="18"/>
                </a:lnTo>
                <a:lnTo>
                  <a:pt x="156" y="10"/>
                </a:lnTo>
                <a:lnTo>
                  <a:pt x="159" y="0"/>
                </a:lnTo>
                <a:lnTo>
                  <a:pt x="11" y="0"/>
                </a:lnTo>
                <a:lnTo>
                  <a:pt x="8" y="10"/>
                </a:lnTo>
                <a:lnTo>
                  <a:pt x="6" y="18"/>
                </a:lnTo>
                <a:lnTo>
                  <a:pt x="3" y="26"/>
                </a:lnTo>
                <a:lnTo>
                  <a:pt x="0" y="34"/>
                </a:lnTo>
                <a:lnTo>
                  <a:pt x="148" y="3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5" name="Freeform 37"/>
          <p:cNvSpPr>
            <a:spLocks/>
          </p:cNvSpPr>
          <p:nvPr/>
        </p:nvSpPr>
        <p:spPr bwMode="auto">
          <a:xfrm>
            <a:off x="1716088" y="5556250"/>
            <a:ext cx="133350" cy="26988"/>
          </a:xfrm>
          <a:custGeom>
            <a:avLst/>
            <a:gdLst/>
            <a:ahLst/>
            <a:cxnLst>
              <a:cxn ang="0">
                <a:pos x="148" y="33"/>
              </a:cxn>
              <a:cxn ang="0">
                <a:pos x="153" y="25"/>
              </a:cxn>
              <a:cxn ang="0">
                <a:pos x="158" y="16"/>
              </a:cxn>
              <a:cxn ang="0">
                <a:pos x="162" y="8"/>
              </a:cxn>
              <a:cxn ang="0">
                <a:pos x="168" y="0"/>
              </a:cxn>
              <a:cxn ang="0">
                <a:pos x="20" y="0"/>
              </a:cxn>
              <a:cxn ang="0">
                <a:pos x="15" y="8"/>
              </a:cxn>
              <a:cxn ang="0">
                <a:pos x="11" y="16"/>
              </a:cxn>
              <a:cxn ang="0">
                <a:pos x="5" y="25"/>
              </a:cxn>
              <a:cxn ang="0">
                <a:pos x="0" y="33"/>
              </a:cxn>
              <a:cxn ang="0">
                <a:pos x="148" y="33"/>
              </a:cxn>
            </a:cxnLst>
            <a:rect l="0" t="0" r="r" b="b"/>
            <a:pathLst>
              <a:path w="168" h="33">
                <a:moveTo>
                  <a:pt x="148" y="33"/>
                </a:moveTo>
                <a:lnTo>
                  <a:pt x="153" y="25"/>
                </a:lnTo>
                <a:lnTo>
                  <a:pt x="158" y="16"/>
                </a:lnTo>
                <a:lnTo>
                  <a:pt x="162" y="8"/>
                </a:lnTo>
                <a:lnTo>
                  <a:pt x="168" y="0"/>
                </a:lnTo>
                <a:lnTo>
                  <a:pt x="20" y="0"/>
                </a:lnTo>
                <a:lnTo>
                  <a:pt x="15" y="8"/>
                </a:lnTo>
                <a:lnTo>
                  <a:pt x="11" y="16"/>
                </a:lnTo>
                <a:lnTo>
                  <a:pt x="5" y="25"/>
                </a:lnTo>
                <a:lnTo>
                  <a:pt x="0" y="33"/>
                </a:lnTo>
                <a:lnTo>
                  <a:pt x="148" y="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6" name="Freeform 38"/>
          <p:cNvSpPr>
            <a:spLocks/>
          </p:cNvSpPr>
          <p:nvPr/>
        </p:nvSpPr>
        <p:spPr bwMode="auto">
          <a:xfrm>
            <a:off x="1649413" y="5638800"/>
            <a:ext cx="142875" cy="25400"/>
          </a:xfrm>
          <a:custGeom>
            <a:avLst/>
            <a:gdLst/>
            <a:ahLst/>
            <a:cxnLst>
              <a:cxn ang="0">
                <a:pos x="0" y="34"/>
              </a:cxn>
              <a:cxn ang="0">
                <a:pos x="148" y="34"/>
              </a:cxn>
              <a:cxn ang="0">
                <a:pos x="156" y="26"/>
              </a:cxn>
              <a:cxn ang="0">
                <a:pos x="164" y="17"/>
              </a:cxn>
              <a:cxn ang="0">
                <a:pos x="172" y="8"/>
              </a:cxn>
              <a:cxn ang="0">
                <a:pos x="180" y="0"/>
              </a:cxn>
              <a:cxn ang="0">
                <a:pos x="32" y="0"/>
              </a:cxn>
              <a:cxn ang="0">
                <a:pos x="24" y="8"/>
              </a:cxn>
              <a:cxn ang="0">
                <a:pos x="16" y="17"/>
              </a:cxn>
              <a:cxn ang="0">
                <a:pos x="8" y="26"/>
              </a:cxn>
              <a:cxn ang="0">
                <a:pos x="0" y="34"/>
              </a:cxn>
            </a:cxnLst>
            <a:rect l="0" t="0" r="r" b="b"/>
            <a:pathLst>
              <a:path w="180" h="34">
                <a:moveTo>
                  <a:pt x="0" y="34"/>
                </a:moveTo>
                <a:lnTo>
                  <a:pt x="148" y="34"/>
                </a:lnTo>
                <a:lnTo>
                  <a:pt x="156" y="26"/>
                </a:lnTo>
                <a:lnTo>
                  <a:pt x="164" y="17"/>
                </a:lnTo>
                <a:lnTo>
                  <a:pt x="172" y="8"/>
                </a:lnTo>
                <a:lnTo>
                  <a:pt x="180" y="0"/>
                </a:lnTo>
                <a:lnTo>
                  <a:pt x="32" y="0"/>
                </a:lnTo>
                <a:lnTo>
                  <a:pt x="24" y="8"/>
                </a:lnTo>
                <a:lnTo>
                  <a:pt x="16" y="17"/>
                </a:lnTo>
                <a:lnTo>
                  <a:pt x="8" y="26"/>
                </a:lnTo>
                <a:lnTo>
                  <a:pt x="0" y="3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7" name="Freeform 39"/>
          <p:cNvSpPr>
            <a:spLocks/>
          </p:cNvSpPr>
          <p:nvPr/>
        </p:nvSpPr>
        <p:spPr bwMode="auto">
          <a:xfrm>
            <a:off x="1541463" y="5719763"/>
            <a:ext cx="157162" cy="26987"/>
          </a:xfrm>
          <a:custGeom>
            <a:avLst/>
            <a:gdLst/>
            <a:ahLst/>
            <a:cxnLst>
              <a:cxn ang="0">
                <a:pos x="0" y="33"/>
              </a:cxn>
              <a:cxn ang="0">
                <a:pos x="142" y="33"/>
              </a:cxn>
              <a:cxn ang="0">
                <a:pos x="149" y="29"/>
              </a:cxn>
              <a:cxn ang="0">
                <a:pos x="156" y="25"/>
              </a:cxn>
              <a:cxn ang="0">
                <a:pos x="164" y="21"/>
              </a:cxn>
              <a:cxn ang="0">
                <a:pos x="170" y="17"/>
              </a:cxn>
              <a:cxn ang="0">
                <a:pos x="177" y="13"/>
              </a:cxn>
              <a:cxn ang="0">
                <a:pos x="184" y="9"/>
              </a:cxn>
              <a:cxn ang="0">
                <a:pos x="191" y="4"/>
              </a:cxn>
              <a:cxn ang="0">
                <a:pos x="197" y="0"/>
              </a:cxn>
              <a:cxn ang="0">
                <a:pos x="50" y="0"/>
              </a:cxn>
              <a:cxn ang="0">
                <a:pos x="43" y="4"/>
              </a:cxn>
              <a:cxn ang="0">
                <a:pos x="37" y="8"/>
              </a:cxn>
              <a:cxn ang="0">
                <a:pos x="31" y="12"/>
              </a:cxn>
              <a:cxn ang="0">
                <a:pos x="25" y="16"/>
              </a:cxn>
              <a:cxn ang="0">
                <a:pos x="19" y="20"/>
              </a:cxn>
              <a:cxn ang="0">
                <a:pos x="12" y="24"/>
              </a:cxn>
              <a:cxn ang="0">
                <a:pos x="7" y="28"/>
              </a:cxn>
              <a:cxn ang="0">
                <a:pos x="0" y="32"/>
              </a:cxn>
              <a:cxn ang="0">
                <a:pos x="0" y="33"/>
              </a:cxn>
            </a:cxnLst>
            <a:rect l="0" t="0" r="r" b="b"/>
            <a:pathLst>
              <a:path w="197" h="33">
                <a:moveTo>
                  <a:pt x="0" y="33"/>
                </a:moveTo>
                <a:lnTo>
                  <a:pt x="142" y="33"/>
                </a:lnTo>
                <a:lnTo>
                  <a:pt x="149" y="29"/>
                </a:lnTo>
                <a:lnTo>
                  <a:pt x="156" y="25"/>
                </a:lnTo>
                <a:lnTo>
                  <a:pt x="164" y="21"/>
                </a:lnTo>
                <a:lnTo>
                  <a:pt x="170" y="17"/>
                </a:lnTo>
                <a:lnTo>
                  <a:pt x="177" y="13"/>
                </a:lnTo>
                <a:lnTo>
                  <a:pt x="184" y="9"/>
                </a:lnTo>
                <a:lnTo>
                  <a:pt x="191" y="4"/>
                </a:lnTo>
                <a:lnTo>
                  <a:pt x="197" y="0"/>
                </a:lnTo>
                <a:lnTo>
                  <a:pt x="50" y="0"/>
                </a:lnTo>
                <a:lnTo>
                  <a:pt x="43" y="4"/>
                </a:lnTo>
                <a:lnTo>
                  <a:pt x="37" y="8"/>
                </a:lnTo>
                <a:lnTo>
                  <a:pt x="31" y="12"/>
                </a:lnTo>
                <a:lnTo>
                  <a:pt x="25" y="16"/>
                </a:lnTo>
                <a:lnTo>
                  <a:pt x="19" y="20"/>
                </a:lnTo>
                <a:lnTo>
                  <a:pt x="12" y="24"/>
                </a:lnTo>
                <a:lnTo>
                  <a:pt x="7" y="28"/>
                </a:lnTo>
                <a:lnTo>
                  <a:pt x="0" y="32"/>
                </a:lnTo>
                <a:lnTo>
                  <a:pt x="0" y="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8" name="Freeform 40"/>
          <p:cNvSpPr>
            <a:spLocks/>
          </p:cNvSpPr>
          <p:nvPr/>
        </p:nvSpPr>
        <p:spPr bwMode="auto">
          <a:xfrm>
            <a:off x="1457325" y="4098925"/>
            <a:ext cx="174625" cy="117475"/>
          </a:xfrm>
          <a:custGeom>
            <a:avLst/>
            <a:gdLst/>
            <a:ahLst/>
            <a:cxnLst>
              <a:cxn ang="0">
                <a:pos x="0" y="118"/>
              </a:cxn>
              <a:cxn ang="0">
                <a:pos x="49" y="0"/>
              </a:cxn>
              <a:cxn ang="0">
                <a:pos x="221" y="0"/>
              </a:cxn>
              <a:cxn ang="0">
                <a:pos x="163" y="148"/>
              </a:cxn>
              <a:cxn ang="0">
                <a:pos x="0" y="118"/>
              </a:cxn>
            </a:cxnLst>
            <a:rect l="0" t="0" r="r" b="b"/>
            <a:pathLst>
              <a:path w="221" h="148">
                <a:moveTo>
                  <a:pt x="0" y="118"/>
                </a:moveTo>
                <a:lnTo>
                  <a:pt x="49" y="0"/>
                </a:lnTo>
                <a:lnTo>
                  <a:pt x="221" y="0"/>
                </a:lnTo>
                <a:lnTo>
                  <a:pt x="163" y="148"/>
                </a:lnTo>
                <a:lnTo>
                  <a:pt x="0" y="11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09" name="Freeform 41"/>
          <p:cNvSpPr>
            <a:spLocks/>
          </p:cNvSpPr>
          <p:nvPr/>
        </p:nvSpPr>
        <p:spPr bwMode="auto">
          <a:xfrm>
            <a:off x="1393825" y="4098925"/>
            <a:ext cx="71438" cy="107950"/>
          </a:xfrm>
          <a:custGeom>
            <a:avLst/>
            <a:gdLst/>
            <a:ahLst/>
            <a:cxnLst>
              <a:cxn ang="0">
                <a:pos x="35" y="135"/>
              </a:cxn>
              <a:cxn ang="0">
                <a:pos x="90" y="0"/>
              </a:cxn>
              <a:cxn ang="0">
                <a:pos x="52" y="0"/>
              </a:cxn>
              <a:cxn ang="0">
                <a:pos x="0" y="135"/>
              </a:cxn>
              <a:cxn ang="0">
                <a:pos x="35" y="135"/>
              </a:cxn>
            </a:cxnLst>
            <a:rect l="0" t="0" r="r" b="b"/>
            <a:pathLst>
              <a:path w="90" h="135">
                <a:moveTo>
                  <a:pt x="35" y="135"/>
                </a:moveTo>
                <a:lnTo>
                  <a:pt x="90" y="0"/>
                </a:lnTo>
                <a:lnTo>
                  <a:pt x="52" y="0"/>
                </a:lnTo>
                <a:lnTo>
                  <a:pt x="0" y="135"/>
                </a:lnTo>
                <a:lnTo>
                  <a:pt x="35" y="13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210" name="Picture 42" descr="j02414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838200"/>
            <a:ext cx="1947863" cy="2286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571744"/>
            <a:ext cx="80010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Природные источники углеводородов. 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Нефть.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Picture 2" descr="C:\Users\admin\Desktop\img1127248_3_Diagramma_distillyatsii_nef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7858180" cy="507209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Проверочно</a:t>
            </a:r>
            <a:r>
              <a:rPr lang="ru-RU" dirty="0" smtClean="0"/>
              <a:t>- закрепляющий.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в группах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Решение задач.</a:t>
            </a:r>
          </a:p>
          <a:p>
            <a:r>
              <a:rPr lang="ru-RU" dirty="0" smtClean="0"/>
              <a:t>Рефлексия.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Придумайте стихотворение.</a:t>
            </a:r>
          </a:p>
          <a:p>
            <a:r>
              <a:rPr lang="ru-RU" dirty="0" smtClean="0"/>
              <a:t>2.Задача.</a:t>
            </a:r>
          </a:p>
          <a:p>
            <a:r>
              <a:rPr lang="ru-RU" dirty="0" smtClean="0"/>
              <a:t>3.Кроссворд.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0188" y="714375"/>
          <a:ext cx="6192837" cy="5699760"/>
        </p:xfrm>
        <a:graphic>
          <a:graphicData uri="http://schemas.openxmlformats.org/drawingml/2006/table">
            <a:tbl>
              <a:tblPr/>
              <a:tblGrid>
                <a:gridCol w="446087"/>
                <a:gridCol w="446088"/>
                <a:gridCol w="446087"/>
                <a:gridCol w="446088"/>
                <a:gridCol w="446087"/>
                <a:gridCol w="446088"/>
                <a:gridCol w="446087"/>
                <a:gridCol w="446088"/>
                <a:gridCol w="446087"/>
                <a:gridCol w="522288"/>
                <a:gridCol w="719137"/>
                <a:gridCol w="936625"/>
              </a:tblGrid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60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6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60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60">
                <a:tc gridSpan="2"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itchFamily="18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60">
                <a:tc gridSpan="4"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92100" marR="0" lvl="0" indent="-2921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92100" marR="0" lvl="0" indent="-292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429264"/>
            <a:ext cx="8229600" cy="21431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41" name="Picture 1" descr="C:\Users\admin\Documents\оформление кабинета\7o8K9Mj0jp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85860"/>
            <a:ext cx="7786742" cy="50720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0100" y="142852"/>
            <a:ext cx="692948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Спасибо за внимание!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 урока: Рассмотреть природные источники углеводородов. Нефть.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Актуализация знаний об основных источниках углеводородов.</a:t>
            </a:r>
          </a:p>
          <a:p>
            <a:r>
              <a:rPr lang="ru-RU" sz="2000" dirty="0" smtClean="0"/>
              <a:t>Выработка у учащихся </a:t>
            </a:r>
            <a:r>
              <a:rPr lang="ru-RU" sz="2000" dirty="0" smtClean="0"/>
              <a:t>собственного </a:t>
            </a:r>
            <a:r>
              <a:rPr lang="ru-RU" sz="2000" dirty="0" smtClean="0"/>
              <a:t>отношения к изученному материалу.</a:t>
            </a:r>
          </a:p>
          <a:p>
            <a:r>
              <a:rPr lang="ru-RU" sz="2000" dirty="0" smtClean="0"/>
              <a:t>Формирование умений работы с учебным материалом.</a:t>
            </a:r>
          </a:p>
          <a:p>
            <a:r>
              <a:rPr lang="ru-RU" sz="2000" dirty="0" smtClean="0"/>
              <a:t>Формирование активной жизненной </a:t>
            </a:r>
            <a:r>
              <a:rPr lang="ru-RU" sz="2000" dirty="0" smtClean="0"/>
              <a:t>позиции.</a:t>
            </a:r>
          </a:p>
          <a:p>
            <a:r>
              <a:rPr lang="ru-RU" sz="2000" dirty="0" smtClean="0"/>
              <a:t>Формирование представлений о рациональных путях использования ресурсов.</a:t>
            </a:r>
          </a:p>
          <a:p>
            <a:r>
              <a:rPr lang="ru-RU" sz="2000" dirty="0" smtClean="0"/>
              <a:t>Создание условий для активной самостоятельной работы учащихся.</a:t>
            </a:r>
          </a:p>
          <a:p>
            <a:r>
              <a:rPr lang="ru-RU" sz="2000" dirty="0" smtClean="0"/>
              <a:t>Осознание учащимися значения коллективных действий человечества в условиях обострения глобальных </a:t>
            </a:r>
            <a:r>
              <a:rPr lang="ru-RU" sz="2000" dirty="0" err="1" smtClean="0"/>
              <a:t>проблем.развитие</a:t>
            </a:r>
            <a:r>
              <a:rPr lang="ru-RU" sz="2000" dirty="0" smtClean="0"/>
              <a:t> навыков коммуникативной культуры и умений сотрудничества при работе в паре и группе.</a:t>
            </a:r>
          </a:p>
          <a:p>
            <a:r>
              <a:rPr lang="ru-RU" sz="2000" dirty="0" smtClean="0"/>
              <a:t>Развитие экологической культуры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Получение </a:t>
            </a:r>
            <a:r>
              <a:rPr lang="ru-RU" dirty="0" smtClean="0"/>
              <a:t>информации </a:t>
            </a:r>
            <a:r>
              <a:rPr lang="ru-RU" dirty="0" smtClean="0"/>
              <a:t>из разных источников.</a:t>
            </a:r>
          </a:p>
          <a:p>
            <a:r>
              <a:rPr lang="ru-RU" dirty="0" smtClean="0"/>
              <a:t>Опираясь на полученные знания готовность к решению экологических проблем.</a:t>
            </a:r>
          </a:p>
          <a:p>
            <a:r>
              <a:rPr lang="ru-RU" dirty="0" smtClean="0"/>
              <a:t>Использование информации для решения учебных проблем.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357166"/>
            <a:ext cx="44808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Компетенции.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Изучив тему учащиеся должны </a:t>
            </a:r>
            <a:r>
              <a:rPr lang="ru-RU" dirty="0" smtClean="0"/>
              <a:t>уметь: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Перечислять географические регионы с  запасом нефти.</a:t>
            </a:r>
          </a:p>
          <a:p>
            <a:r>
              <a:rPr lang="ru-RU" dirty="0" smtClean="0"/>
              <a:t>Перечислять пять основных фракций перегонки нефти.</a:t>
            </a:r>
          </a:p>
          <a:p>
            <a:r>
              <a:rPr lang="ru-RU" dirty="0" smtClean="0"/>
              <a:t>Перечислять причины, по которым необходимо искать другие способы использования углеводородов.</a:t>
            </a:r>
          </a:p>
          <a:p>
            <a:r>
              <a:rPr lang="ru-RU" dirty="0" smtClean="0"/>
              <a:t>Обсуждать недостатки и преимущества нефти как сырья и как топлива.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Критического мышления.</a:t>
            </a:r>
          </a:p>
          <a:p>
            <a:r>
              <a:rPr lang="ru-RU" dirty="0" err="1" smtClean="0"/>
              <a:t>Здоровьесберегающая</a:t>
            </a:r>
            <a:r>
              <a:rPr lang="ru-RU" dirty="0" smtClean="0"/>
              <a:t> технология.</a:t>
            </a:r>
          </a:p>
          <a:p>
            <a:r>
              <a:rPr lang="ru-RU" dirty="0" smtClean="0"/>
              <a:t>Технология проблемного обучения.</a:t>
            </a:r>
          </a:p>
          <a:p>
            <a:r>
              <a:rPr lang="ru-RU" dirty="0" smtClean="0"/>
              <a:t>Дифференцированное обучение.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291" y="285728"/>
            <a:ext cx="70009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Педагогические технологии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Решение задач.</a:t>
            </a:r>
          </a:p>
          <a:p>
            <a:r>
              <a:rPr lang="ru-RU" dirty="0" smtClean="0"/>
              <a:t>Работа с источниками.</a:t>
            </a:r>
          </a:p>
          <a:p>
            <a:r>
              <a:rPr lang="ru-RU" dirty="0" smtClean="0"/>
              <a:t>Упражнения.</a:t>
            </a:r>
          </a:p>
          <a:p>
            <a:r>
              <a:rPr lang="ru-RU" dirty="0" smtClean="0"/>
              <a:t>Проблемный.</a:t>
            </a:r>
          </a:p>
          <a:p>
            <a:r>
              <a:rPr lang="ru-RU" dirty="0" smtClean="0"/>
              <a:t>Частично- поисковый.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5" y="214290"/>
            <a:ext cx="75255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Методы обучения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Ориентировочно- мотивационный.</a:t>
            </a:r>
          </a:p>
          <a:p>
            <a:r>
              <a:rPr lang="ru-RU" dirty="0" err="1" smtClean="0"/>
              <a:t>Операционно</a:t>
            </a:r>
            <a:r>
              <a:rPr lang="ru-RU" dirty="0" smtClean="0"/>
              <a:t>- исполнительский.</a:t>
            </a:r>
          </a:p>
          <a:p>
            <a:r>
              <a:rPr lang="ru-RU" dirty="0" err="1" smtClean="0"/>
              <a:t>Проверочно</a:t>
            </a:r>
            <a:r>
              <a:rPr lang="ru-RU" dirty="0" smtClean="0"/>
              <a:t>- закрепляющий.</a:t>
            </a:r>
          </a:p>
          <a:p>
            <a:r>
              <a:rPr lang="ru-RU" dirty="0" smtClean="0"/>
              <a:t>Домашнее задание.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642918"/>
            <a:ext cx="41288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Этапы урока: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Ориентировочно- мотивационный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Вопрос – проблема.</a:t>
            </a:r>
          </a:p>
          <a:p>
            <a:r>
              <a:rPr lang="ru-RU" dirty="0" smtClean="0"/>
              <a:t>Формирование задач </a:t>
            </a:r>
            <a:r>
              <a:rPr lang="ru-RU" dirty="0" smtClean="0"/>
              <a:t>урока. </a:t>
            </a:r>
            <a:endParaRPr lang="ru-RU" dirty="0" smtClean="0"/>
          </a:p>
          <a:p>
            <a:r>
              <a:rPr lang="ru-RU" dirty="0" smtClean="0"/>
              <a:t>Актуализация знаний.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473</Words>
  <PresentationFormat>Экран (4:3)</PresentationFormat>
  <Paragraphs>119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Х  Всероссийский конкурс профессионального мастерства педагогов</vt:lpstr>
      <vt:lpstr>Тема урока </vt:lpstr>
      <vt:lpstr>Цель урока: Рассмотреть природные источники углеводородов. Нефть.</vt:lpstr>
      <vt:lpstr>Слайд 4</vt:lpstr>
      <vt:lpstr>Изучив тему учащиеся должны уметь:</vt:lpstr>
      <vt:lpstr>Слайд 6</vt:lpstr>
      <vt:lpstr>Слайд 7</vt:lpstr>
      <vt:lpstr>Слайд 8</vt:lpstr>
      <vt:lpstr>Ориентировочно- мотивационный</vt:lpstr>
      <vt:lpstr>Слайд 10</vt:lpstr>
      <vt:lpstr>Нефть.</vt:lpstr>
      <vt:lpstr>Операционно- исполнительский </vt:lpstr>
      <vt:lpstr>Происхождение нефти</vt:lpstr>
      <vt:lpstr>Слайд 14</vt:lpstr>
      <vt:lpstr>Куда пойти учиться?</vt:lpstr>
      <vt:lpstr>Экзамены</vt:lpstr>
      <vt:lpstr>Мировая добыча нефти</vt:lpstr>
      <vt:lpstr>Слайд 18</vt:lpstr>
      <vt:lpstr>Состав нефти</vt:lpstr>
      <vt:lpstr>Слайд 20</vt:lpstr>
      <vt:lpstr>Проверочно- закрепляющий. </vt:lpstr>
      <vt:lpstr>Домашнее задание.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2016-02-19T16:30:14Z</dcterms:created>
  <dcterms:modified xsi:type="dcterms:W3CDTF">2016-02-23T22:11:29Z</dcterms:modified>
</cp:coreProperties>
</file>