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5" r:id="rId3"/>
    <p:sldId id="258" r:id="rId4"/>
    <p:sldId id="261" r:id="rId5"/>
    <p:sldId id="263" r:id="rId6"/>
    <p:sldId id="27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5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307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72" autoAdjust="0"/>
  </p:normalViewPr>
  <p:slideViewPr>
    <p:cSldViewPr>
      <p:cViewPr>
        <p:scale>
          <a:sx n="100" d="100"/>
          <a:sy n="100" d="100"/>
        </p:scale>
        <p:origin x="-294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B12676F-F631-4BA8-8CDA-409B10D98E2E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7E4FE8C-DF2F-49B8-83DF-FD7BAFF5A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676F-F631-4BA8-8CDA-409B10D98E2E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FE8C-DF2F-49B8-83DF-FD7BAFF5A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676F-F631-4BA8-8CDA-409B10D98E2E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FE8C-DF2F-49B8-83DF-FD7BAFF5A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B12676F-F631-4BA8-8CDA-409B10D98E2E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7E4FE8C-DF2F-49B8-83DF-FD7BAFF5A2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B12676F-F631-4BA8-8CDA-409B10D98E2E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7E4FE8C-DF2F-49B8-83DF-FD7BAFF5A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676F-F631-4BA8-8CDA-409B10D98E2E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FE8C-DF2F-49B8-83DF-FD7BAFF5A2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676F-F631-4BA8-8CDA-409B10D98E2E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FE8C-DF2F-49B8-83DF-FD7BAFF5A2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B12676F-F631-4BA8-8CDA-409B10D98E2E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7E4FE8C-DF2F-49B8-83DF-FD7BAFF5A2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676F-F631-4BA8-8CDA-409B10D98E2E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FE8C-DF2F-49B8-83DF-FD7BAFF5A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B12676F-F631-4BA8-8CDA-409B10D98E2E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7E4FE8C-DF2F-49B8-83DF-FD7BAFF5A2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B12676F-F631-4BA8-8CDA-409B10D98E2E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7E4FE8C-DF2F-49B8-83DF-FD7BAFF5A2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B12676F-F631-4BA8-8CDA-409B10D98E2E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7E4FE8C-DF2F-49B8-83DF-FD7BAFF5A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42852"/>
            <a:ext cx="8715404" cy="132717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3"/>
                </a:solidFill>
              </a:rPr>
              <a:t> </a:t>
            </a:r>
            <a:r>
              <a:rPr lang="en-US" sz="2400" b="1" dirty="0" smtClean="0">
                <a:solidFill>
                  <a:schemeClr val="accent3"/>
                </a:solidFill>
              </a:rPr>
              <a:t>X</a:t>
            </a:r>
            <a:r>
              <a:rPr lang="ru-RU" sz="2400" b="1" dirty="0" smtClean="0">
                <a:solidFill>
                  <a:schemeClr val="accent3"/>
                </a:solidFill>
              </a:rPr>
              <a:t> </a:t>
            </a:r>
            <a:r>
              <a:rPr lang="ru-RU" sz="2400" b="1" dirty="0" smtClean="0">
                <a:solidFill>
                  <a:schemeClr val="accent3"/>
                </a:solidFill>
              </a:rPr>
              <a:t>Всероссийский конкурс</a:t>
            </a:r>
            <a:br>
              <a:rPr lang="ru-RU" sz="2400" b="1" dirty="0" smtClean="0">
                <a:solidFill>
                  <a:schemeClr val="accent3"/>
                </a:solidFill>
              </a:rPr>
            </a:br>
            <a:r>
              <a:rPr lang="ru-RU" sz="2400" b="1" dirty="0" smtClean="0">
                <a:solidFill>
                  <a:schemeClr val="accent3"/>
                </a:solidFill>
              </a:rPr>
              <a:t> </a:t>
            </a:r>
            <a:r>
              <a:rPr lang="ru-RU" sz="2400" b="1" dirty="0" smtClean="0">
                <a:solidFill>
                  <a:schemeClr val="accent3"/>
                </a:solidFill>
              </a:rPr>
              <a:t>профессионального мастерства педагогов </a:t>
            </a:r>
            <a:br>
              <a:rPr lang="ru-RU" sz="2400" b="1" dirty="0" smtClean="0">
                <a:solidFill>
                  <a:schemeClr val="accent3"/>
                </a:solidFill>
              </a:rPr>
            </a:br>
            <a:r>
              <a:rPr lang="ru-RU" sz="2400" b="1" dirty="0" smtClean="0">
                <a:solidFill>
                  <a:schemeClr val="accent3"/>
                </a:solidFill>
              </a:rPr>
              <a:t>«Мой лучший урок»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4572008"/>
            <a:ext cx="6557986" cy="114300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Автор: учитель математики и информатики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высшей квалификационной категории </a:t>
            </a:r>
          </a:p>
          <a:p>
            <a:pPr algn="ctr"/>
            <a:r>
              <a:rPr lang="ru-RU" sz="28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Гурина Татьяна Викторовна</a:t>
            </a: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1638" y="5786454"/>
            <a:ext cx="7072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Муниципальное  бюджетное общеобразовательное учреждение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«Средняя общеобразовательная школа № 3» города Алатыря Чувашской Республики</a:t>
            </a:r>
          </a:p>
        </p:txBody>
      </p:sp>
      <p:pic>
        <p:nvPicPr>
          <p:cNvPr id="6" name="Рисунок 5" descr="рамк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1071546"/>
            <a:ext cx="4357718" cy="3749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ег\Desktop\Новая папка (2)\IMG_51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881404"/>
            <a:ext cx="3571900" cy="2383128"/>
          </a:xfrm>
          <a:prstGeom prst="rect">
            <a:avLst/>
          </a:prstGeom>
          <a:noFill/>
        </p:spPr>
      </p:pic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1285860"/>
            <a:ext cx="3571900" cy="2639859"/>
          </a:xfrm>
          <a:prstGeom prst="rect">
            <a:avLst/>
          </a:prstGeom>
        </p:spPr>
      </p:pic>
      <p:pic>
        <p:nvPicPr>
          <p:cNvPr id="6" name="Рисунок 5" descr="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3857628"/>
            <a:ext cx="3500462" cy="23354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034" y="142852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3.Работа в парах: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создать условия для формирования навыков парной работы; закрепить свойства функции.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6286520"/>
            <a:ext cx="8501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Результат: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учащиеся умеют работать в парах, выполнять взаимопроверку.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5000628" y="1357298"/>
            <a:ext cx="2357454" cy="1214446"/>
            <a:chOff x="1643042" y="2428868"/>
            <a:chExt cx="4429156" cy="500066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643042" y="2428868"/>
              <a:ext cx="4429156" cy="50006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43042" y="2500307"/>
              <a:ext cx="4429156" cy="380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</a:rPr>
                <a:t>Вместе разбирают и решают задания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16" name="Скругленный прямоугольник 15"/>
          <p:cNvSpPr/>
          <p:nvPr/>
        </p:nvSpPr>
        <p:spPr>
          <a:xfrm>
            <a:off x="6715108" y="3143248"/>
            <a:ext cx="2428892" cy="12144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Взаимопроверка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43174" y="5000636"/>
            <a:ext cx="2357454" cy="12144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Самостоятельно выполняют задания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28588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214291"/>
            <a:ext cx="77867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4.Освоение  основных понятий (практическая работа)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организовать работу по построению графиков функций; закрепление знаний, умений и навыков построения графиков в электронных таблицах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Excel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</a:t>
            </a:r>
            <a:endParaRPr lang="ru-RU" sz="2000" dirty="0"/>
          </a:p>
        </p:txBody>
      </p:sp>
      <p:pic>
        <p:nvPicPr>
          <p:cNvPr id="1026" name="Picture 2" descr="C:\Users\олег\Desktop\Новая папка (2)\1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000504"/>
            <a:ext cx="2804090" cy="2239540"/>
          </a:xfrm>
          <a:prstGeom prst="rect">
            <a:avLst/>
          </a:prstGeom>
          <a:noFill/>
        </p:spPr>
      </p:pic>
      <p:pic>
        <p:nvPicPr>
          <p:cNvPr id="7" name="Рисунок 6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534510"/>
            <a:ext cx="4071966" cy="2114874"/>
          </a:xfrm>
          <a:prstGeom prst="rect">
            <a:avLst/>
          </a:prstGeom>
        </p:spPr>
      </p:pic>
      <p:pic>
        <p:nvPicPr>
          <p:cNvPr id="9" name="Рисунок 8" descr="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1571612"/>
            <a:ext cx="3143272" cy="20971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844" y="3643314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Видео урок «Построение параболы»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628" y="3643314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Практическая работа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1802" y="6211669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Работа с интерактивным электронный учебником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4214818"/>
            <a:ext cx="32861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Результат: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работать по алгоритму построения графиков функций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MS Excel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уметь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анализиро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свои действия, делать выводы, выполнять самопроверку.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олег\Desktop\Новая папка (2)\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4000504"/>
            <a:ext cx="2732291" cy="2191049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000760" y="6211669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Самопроверка по эталону</a:t>
            </a:r>
            <a:endParaRPr lang="ru-RU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467600" cy="1143000"/>
          </a:xfrm>
        </p:spPr>
        <p:txBody>
          <a:bodyPr/>
          <a:lstStyle/>
          <a:p>
            <a:r>
              <a:rPr lang="ru-RU" sz="2400" b="1" cap="none" dirty="0" smtClean="0">
                <a:solidFill>
                  <a:schemeClr val="accent1">
                    <a:lumMod val="75000"/>
                  </a:schemeClr>
                </a:solidFill>
              </a:rPr>
              <a:t>5.Физкультминутка</a:t>
            </a:r>
            <a:r>
              <a:rPr lang="ru-RU" sz="2400" b="1" cap="none" dirty="0" smtClean="0">
                <a:solidFill>
                  <a:schemeClr val="accent1"/>
                </a:solidFill>
              </a:rPr>
              <a:t> </a:t>
            </a:r>
            <a:r>
              <a:rPr lang="ru-RU" b="1" cap="none" dirty="0" smtClean="0"/>
              <a:t/>
            </a:r>
            <a:br>
              <a:rPr lang="ru-RU" b="1" cap="none" dirty="0" smtClean="0"/>
            </a:br>
            <a:r>
              <a:rPr lang="ru-RU" sz="2400" b="1" cap="none" dirty="0" smtClean="0">
                <a:solidFill>
                  <a:schemeClr val="accent1">
                    <a:lumMod val="50000"/>
                  </a:schemeClr>
                </a:solidFill>
              </a:rPr>
              <a:t>Цель: </a:t>
            </a:r>
            <a:r>
              <a:rPr lang="ru-RU" sz="2400" cap="none" dirty="0" smtClean="0">
                <a:solidFill>
                  <a:schemeClr val="tx1"/>
                </a:solidFill>
              </a:rPr>
              <a:t>избежать перегрузки учащихся</a:t>
            </a:r>
            <a:endParaRPr lang="ru-RU" sz="2400" cap="none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7949492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00298" y="1500174"/>
            <a:ext cx="3996324" cy="47740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олег\Desktop\Новая папка (2)\IMG_520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285860"/>
            <a:ext cx="4071966" cy="3193699"/>
          </a:xfrm>
          <a:prstGeom prst="rect">
            <a:avLst/>
          </a:prstGeom>
          <a:noFill/>
        </p:spPr>
      </p:pic>
      <p:pic>
        <p:nvPicPr>
          <p:cNvPr id="8" name="Рисунок 7" descr="ермичев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000240"/>
            <a:ext cx="4970939" cy="37525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142852"/>
            <a:ext cx="6429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6.Контроль уровня знаний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Цель : </a:t>
            </a:r>
            <a:r>
              <a:rPr lang="ru-RU" sz="2400" dirty="0" smtClean="0"/>
              <a:t>проверить уровень усвоения материала, построения графиков функции на компьютере.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5643578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знают алгоритм построения   графиков функций  в  программе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MS Excel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умеют планировать свою деятельность, осуществлять самоконтроль и самооценку.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071802" y="2071678"/>
            <a:ext cx="3071834" cy="185738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solidFill>
                  <a:schemeClr val="accent1">
                    <a:lumMod val="50000"/>
                  </a:schemeClr>
                </a:solidFill>
              </a:rPr>
              <a:t>Средства оценивания знаний, умений, навыков</a:t>
            </a:r>
            <a:endParaRPr lang="ru-RU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42844" y="857232"/>
            <a:ext cx="4143372" cy="100013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/>
                </a:solidFill>
              </a:rPr>
              <a:t>Листы взаимопроверки</a:t>
            </a:r>
            <a:endParaRPr lang="ru-RU" sz="2400" b="1" dirty="0">
              <a:solidFill>
                <a:schemeClr val="accent3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5214942" y="857232"/>
            <a:ext cx="3714776" cy="100013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3"/>
                </a:solidFill>
              </a:rPr>
              <a:t>Листы самооценки</a:t>
            </a:r>
            <a:endParaRPr lang="ru-RU" b="1" dirty="0">
              <a:solidFill>
                <a:schemeClr val="accent3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>
            <a:off x="3143240" y="1785926"/>
            <a:ext cx="632786" cy="414884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5357818" y="1785926"/>
            <a:ext cx="642942" cy="428628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араллелограмм 16"/>
          <p:cNvSpPr/>
          <p:nvPr/>
        </p:nvSpPr>
        <p:spPr>
          <a:xfrm>
            <a:off x="0" y="3786190"/>
            <a:ext cx="3143240" cy="2786082"/>
          </a:xfrm>
          <a:prstGeom prst="parallelogram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9" name="Рисунок 18" descr="C:\Users\олег\Downloads\ardaerakman2.bmp"/>
          <p:cNvPicPr/>
          <p:nvPr/>
        </p:nvPicPr>
        <p:blipFill>
          <a:blip r:embed="rId2"/>
          <a:srcRect r="4400" b="30992"/>
          <a:stretch>
            <a:fillRect/>
          </a:stretch>
        </p:blipFill>
        <p:spPr bwMode="auto">
          <a:xfrm>
            <a:off x="3143240" y="4000504"/>
            <a:ext cx="2898321" cy="195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571472" y="3857628"/>
          <a:ext cx="2214578" cy="2416952"/>
        </p:xfrm>
        <a:graphic>
          <a:graphicData uri="http://schemas.openxmlformats.org/drawingml/2006/table">
            <a:tbl>
              <a:tblPr/>
              <a:tblGrid>
                <a:gridCol w="2214578"/>
              </a:tblGrid>
              <a:tr h="24169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accent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Достигнуты ли поставленные цели? </a:t>
                      </a:r>
                      <a:endParaRPr lang="ru-RU" sz="2000" b="1" dirty="0">
                        <a:solidFill>
                          <a:schemeClr val="accent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itchFamily="2" charset="2"/>
                        <a:buChar char="ü"/>
                      </a:pPr>
                      <a:r>
                        <a:rPr lang="ru-RU" sz="2000" b="1" dirty="0" smtClean="0">
                          <a:solidFill>
                            <a:schemeClr val="accent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Что </a:t>
                      </a:r>
                      <a:r>
                        <a:rPr lang="ru-RU" sz="2000" b="1" dirty="0">
                          <a:solidFill>
                            <a:schemeClr val="accent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удалось, что нет, почему?</a:t>
                      </a:r>
                      <a:endParaRPr lang="ru-RU" sz="2000" b="1" dirty="0">
                        <a:solidFill>
                          <a:schemeClr val="accent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28" name="Прямая со стрелкой 27"/>
          <p:cNvCxnSpPr/>
          <p:nvPr/>
        </p:nvCxnSpPr>
        <p:spPr>
          <a:xfrm rot="5400000" flipH="1" flipV="1">
            <a:off x="6500826" y="5286388"/>
            <a:ext cx="1000132" cy="285752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>
            <a:off x="5357818" y="4786322"/>
            <a:ext cx="1500198" cy="1143008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 descr="http://sites.cssmi.qc.ca/cpaquin/IMG/Image/agend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500438"/>
            <a:ext cx="173422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Горизонтальный свиток 21"/>
          <p:cNvSpPr/>
          <p:nvPr/>
        </p:nvSpPr>
        <p:spPr>
          <a:xfrm>
            <a:off x="4714876" y="5786454"/>
            <a:ext cx="3929090" cy="785818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Построение графиков???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00364" y="214290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Рефлексия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3500438"/>
            <a:ext cx="4143404" cy="27644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472" y="285728"/>
            <a:ext cx="8143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7.Рефлексия учебной деятельности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зафиксировать содержание урока; организовать рефлексию и самооценку учениками собственной учебной деятельности.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4929198"/>
            <a:ext cx="4071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Результат: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анализируют собственную учебную деятельность, осуществляют самооценку.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 descr="C:\Users\олег\Desktop\Новая папка (2)\IMG_52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85926"/>
            <a:ext cx="4143404" cy="2764428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714348" y="4572008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/>
                </a:solidFill>
              </a:rPr>
              <a:t>Обратная связь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0628" y="6286520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/>
                </a:solidFill>
              </a:rPr>
              <a:t>Сигнальные карточки</a:t>
            </a:r>
            <a:endParaRPr lang="ru-RU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лег\Desktop\Безымянный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857364"/>
            <a:ext cx="5057787" cy="381120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0"/>
            <a:ext cx="692948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Подведение итогов учебной деятельности, домашнее задание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Цели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sz="2400" dirty="0" smtClean="0"/>
              <a:t>выставить оценки по итогам урока; сформулировать домашнее задание.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5786455"/>
            <a:ext cx="6643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выставление оценок за урок, запись домашнего задания.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85776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 урока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C:\Users\олег\Desktop\Новая папка (2)\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3929090" cy="2621441"/>
          </a:xfrm>
          <a:prstGeom prst="rect">
            <a:avLst/>
          </a:prstGeom>
          <a:noFill/>
        </p:spPr>
      </p:pic>
      <p:pic>
        <p:nvPicPr>
          <p:cNvPr id="3074" name="Picture 2" descr="C:\Users\олег\Desktop\Новая папка (2)\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071546"/>
            <a:ext cx="3929090" cy="26214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075" name="Picture 3" descr="C:\Users\олег\Desktop\Новая папка (2)\IMG_52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929067"/>
            <a:ext cx="3863147" cy="2643206"/>
          </a:xfrm>
          <a:prstGeom prst="rect">
            <a:avLst/>
          </a:prstGeom>
          <a:noFill/>
        </p:spPr>
      </p:pic>
      <p:pic>
        <p:nvPicPr>
          <p:cNvPr id="3076" name="Picture 4" descr="C:\Users\олег\Desktop\Новая папка (2)\IMG_515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14282" y="3929066"/>
            <a:ext cx="3929090" cy="2618574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 rot="20956905">
            <a:off x="36731" y="740224"/>
            <a:ext cx="2643206" cy="642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Учение с удовольствием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21037545">
            <a:off x="5959561" y="1094318"/>
            <a:ext cx="2961483" cy="6141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Прочное усвоение материала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 rot="20875684">
            <a:off x="29402" y="4047147"/>
            <a:ext cx="3244696" cy="6242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Чувство собственной значимости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 rot="20875704">
            <a:off x="5635527" y="5886503"/>
            <a:ext cx="3482764" cy="614105"/>
          </a:xfrm>
          <a:prstGeom prst="roundRect">
            <a:avLst>
              <a:gd name="adj" fmla="val 2218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Стремление получить новые знания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984248"/>
            <a:ext cx="74676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Вид урока: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/>
              <a:t>интегрированный урок по математике и информатике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Класс</a:t>
            </a:r>
            <a:r>
              <a:rPr lang="ru-RU" sz="2800" dirty="0" smtClean="0"/>
              <a:t>  9</a:t>
            </a:r>
          </a:p>
          <a:p>
            <a:pPr marL="457200" indent="-457200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Тип урока: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/>
              <a:t>урок повторения, обобщения и проверки знаний.</a:t>
            </a:r>
          </a:p>
          <a:p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357166"/>
            <a:ext cx="728667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chemeClr val="accent3"/>
                </a:solidFill>
              </a:rPr>
              <a:t>«Построение графиков квадратичной функции с помощью программы </a:t>
            </a:r>
            <a:r>
              <a:rPr lang="en-US" sz="2800" b="1" dirty="0" smtClean="0">
                <a:ln/>
                <a:solidFill>
                  <a:schemeClr val="accent3"/>
                </a:solidFill>
              </a:rPr>
              <a:t>MS</a:t>
            </a:r>
            <a:r>
              <a:rPr lang="ru-RU" sz="2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800" b="1" dirty="0" smtClean="0">
                <a:ln/>
                <a:solidFill>
                  <a:schemeClr val="accent3"/>
                </a:solidFill>
              </a:rPr>
              <a:t>Excel</a:t>
            </a:r>
            <a:r>
              <a:rPr lang="ru-RU" sz="2800" b="1" dirty="0" smtClean="0">
                <a:ln/>
                <a:solidFill>
                  <a:schemeClr val="accent3"/>
                </a:solidFill>
              </a:rPr>
              <a:t>»</a:t>
            </a:r>
            <a:endParaRPr lang="ru-RU" sz="28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571612"/>
            <a:ext cx="8186766" cy="4873752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0" y="1214421"/>
          <a:ext cx="3143272" cy="1154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72"/>
              </a:tblGrid>
              <a:tr h="30586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Оборудование:</a:t>
                      </a:r>
                      <a:endParaRPr lang="ru-RU" dirty="0"/>
                    </a:p>
                  </a:txBody>
                  <a:tcPr/>
                </a:tc>
              </a:tr>
              <a:tr h="3942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компьютерный класс, </a:t>
                      </a:r>
                      <a:endParaRPr lang="ru-RU" dirty="0"/>
                    </a:p>
                  </a:txBody>
                  <a:tcPr/>
                </a:tc>
              </a:tr>
              <a:tr h="3942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интерактивная доска.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6248" y="2000240"/>
          <a:ext cx="364333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8"/>
              </a:tblGrid>
              <a:tr h="16930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Компьютерные технологии:</a:t>
                      </a:r>
                      <a:endParaRPr lang="ru-RU" dirty="0"/>
                    </a:p>
                  </a:txBody>
                  <a:tcPr/>
                </a:tc>
              </a:tr>
              <a:tr h="169306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презентация,</a:t>
                      </a:r>
                      <a:endParaRPr lang="ru-RU" dirty="0"/>
                    </a:p>
                  </a:txBody>
                  <a:tcPr/>
                </a:tc>
              </a:tr>
              <a:tr h="169306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видеоурок</a:t>
                      </a:r>
                      <a:r>
                        <a:rPr lang="ru-RU" dirty="0" smtClean="0"/>
                        <a:t>,</a:t>
                      </a:r>
                      <a:endParaRPr lang="ru-RU" dirty="0"/>
                    </a:p>
                  </a:txBody>
                  <a:tcPr/>
                </a:tc>
              </a:tr>
              <a:tr h="169306">
                <a:tc>
                  <a:txBody>
                    <a:bodyPr/>
                    <a:lstStyle/>
                    <a:p>
                      <a:r>
                        <a:rPr lang="ru-RU" dirty="0" smtClean="0"/>
                        <a:t>интерактивный  ЭУ.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71472" y="3071810"/>
          <a:ext cx="3286148" cy="3275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6148"/>
              </a:tblGrid>
              <a:tr h="2828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Раздаточный материал: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5625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карточки с заданиями,</a:t>
                      </a:r>
                      <a:endParaRPr lang="ru-RU" dirty="0"/>
                    </a:p>
                  </a:txBody>
                  <a:tcPr/>
                </a:tc>
              </a:tr>
              <a:tr h="6092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материалы самостоятельной работы,</a:t>
                      </a:r>
                      <a:endParaRPr lang="ru-RU" dirty="0"/>
                    </a:p>
                  </a:txBody>
                  <a:tcPr/>
                </a:tc>
              </a:tr>
              <a:tr h="4264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листы взаимоконтроля,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4264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листы самоконтроля,</a:t>
                      </a:r>
                      <a:endParaRPr lang="ru-RU" dirty="0"/>
                    </a:p>
                  </a:txBody>
                  <a:tcPr/>
                </a:tc>
              </a:tr>
              <a:tr h="243694">
                <a:tc>
                  <a:txBody>
                    <a:bodyPr/>
                    <a:lstStyle/>
                    <a:p>
                      <a:r>
                        <a:rPr lang="ru-RU" dirty="0" smtClean="0"/>
                        <a:t>карточки  рефлексии.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572000" y="4643446"/>
          <a:ext cx="3476628" cy="1653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6628"/>
              </a:tblGrid>
              <a:tr h="498141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Программное обеспечение</a:t>
                      </a:r>
                      <a:endParaRPr lang="ru-RU" dirty="0"/>
                    </a:p>
                  </a:txBody>
                  <a:tcPr/>
                </a:tc>
              </a:tr>
              <a:tr h="454684">
                <a:tc>
                  <a:txBody>
                    <a:bodyPr/>
                    <a:lstStyle/>
                    <a:p>
                      <a:r>
                        <a:rPr lang="en-US" dirty="0" smtClean="0"/>
                        <a:t>Windows XP</a:t>
                      </a:r>
                      <a:r>
                        <a:rPr lang="ru-RU" dirty="0" smtClean="0"/>
                        <a:t> или </a:t>
                      </a:r>
                      <a:r>
                        <a:rPr lang="en-US" dirty="0" smtClean="0"/>
                        <a:t>Windows </a:t>
                      </a:r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700621">
                <a:tc>
                  <a:txBody>
                    <a:bodyPr/>
                    <a:lstStyle/>
                    <a:p>
                      <a:r>
                        <a:rPr lang="ru-RU" dirty="0" smtClean="0"/>
                        <a:t>Пакет</a:t>
                      </a:r>
                      <a:r>
                        <a:rPr lang="en-US" dirty="0" smtClean="0"/>
                        <a:t> Microsoft Office  2003  </a:t>
                      </a:r>
                      <a:r>
                        <a:rPr lang="ru-RU" dirty="0" smtClean="0"/>
                        <a:t>или</a:t>
                      </a:r>
                      <a:r>
                        <a:rPr lang="en-US" dirty="0" smtClean="0"/>
                        <a:t>  2007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0034" y="214290"/>
            <a:ext cx="8143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Оборудование и программно-методическое обеспечение урока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600200"/>
            <a:ext cx="3357586" cy="54291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200" i="1" dirty="0" smtClean="0">
                <a:solidFill>
                  <a:schemeClr val="accent3"/>
                </a:solidFill>
              </a:rPr>
              <a:t>Общеобразовательные:</a:t>
            </a:r>
            <a:endParaRPr lang="ru-RU" sz="3200" dirty="0" smtClean="0">
              <a:solidFill>
                <a:schemeClr val="accent3"/>
              </a:solidFill>
            </a:endParaRP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928926" y="2500306"/>
            <a:ext cx="2071702" cy="207170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7" name="Овал 6"/>
          <p:cNvSpPr/>
          <p:nvPr/>
        </p:nvSpPr>
        <p:spPr>
          <a:xfrm>
            <a:off x="2143108" y="3643314"/>
            <a:ext cx="1357322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643438" y="3000372"/>
            <a:ext cx="1214446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785918" y="2214554"/>
            <a:ext cx="1285884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00100" y="214290"/>
            <a:ext cx="72152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Цель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закрепление навыков исследования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квадратичных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ункций и построения  графиков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функций в программе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MS Excel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14282" y="5000636"/>
            <a:ext cx="27860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Развивающие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357950" y="3857628"/>
            <a:ext cx="2571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Воспитательные: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Century Schoolbook" pitchFamily="18" charset="0"/>
              <a:cs typeface="Arial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214414" y="1214422"/>
            <a:ext cx="6357982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0800000">
            <a:off x="714348" y="2786058"/>
            <a:ext cx="1000132" cy="1588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 flipH="1" flipV="1">
            <a:off x="357952" y="2356636"/>
            <a:ext cx="714380" cy="1588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214678" y="3071810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Задачи</a:t>
            </a:r>
            <a:endParaRPr lang="ru-RU" sz="3200" dirty="0">
              <a:solidFill>
                <a:schemeClr val="bg1"/>
              </a:solidFill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10800000">
            <a:off x="1071538" y="4357694"/>
            <a:ext cx="1143008" cy="1588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>
            <a:off x="750861" y="4678371"/>
            <a:ext cx="642942" cy="1588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929322" y="3429000"/>
            <a:ext cx="1285884" cy="1588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>
            <a:off x="7036611" y="3607595"/>
            <a:ext cx="357984" cy="794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357298"/>
            <a:ext cx="8329642" cy="535785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словесный,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наглядный,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практический,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информационно-коммуникационный, 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здоровьесберегающие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технологии,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метод контроля и коррекции знаний учащихся.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14480" y="428604"/>
            <a:ext cx="61943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Методы обучения: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cap="none" dirty="0" smtClean="0">
                <a:solidFill>
                  <a:schemeClr val="accent1">
                    <a:lumMod val="75000"/>
                  </a:schemeClr>
                </a:solidFill>
              </a:rPr>
              <a:t>Формы работы</a:t>
            </a:r>
            <a:endParaRPr lang="ru-RU" sz="4800" cap="non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Блок-схема: магнитный диск 3"/>
          <p:cNvSpPr/>
          <p:nvPr/>
        </p:nvSpPr>
        <p:spPr>
          <a:xfrm>
            <a:off x="500034" y="2428868"/>
            <a:ext cx="3429024" cy="928694"/>
          </a:xfrm>
          <a:prstGeom prst="flowChartMagneticDisk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фронтальная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Блок-схема: магнитный диск 5"/>
          <p:cNvSpPr/>
          <p:nvPr/>
        </p:nvSpPr>
        <p:spPr>
          <a:xfrm>
            <a:off x="5286380" y="2571744"/>
            <a:ext cx="3429024" cy="928694"/>
          </a:xfrm>
          <a:prstGeom prst="flowChartMagneticDisk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индивидуальная</a:t>
            </a:r>
            <a:endParaRPr lang="ru-RU" sz="2800" b="1" dirty="0"/>
          </a:p>
        </p:txBody>
      </p:sp>
      <p:sp>
        <p:nvSpPr>
          <p:cNvPr id="7" name="Блок-схема: магнитный диск 6"/>
          <p:cNvSpPr/>
          <p:nvPr/>
        </p:nvSpPr>
        <p:spPr>
          <a:xfrm>
            <a:off x="2786050" y="3786190"/>
            <a:ext cx="3429024" cy="928694"/>
          </a:xfrm>
          <a:prstGeom prst="flowChartMagneticDisk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парная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857356" y="1428736"/>
            <a:ext cx="4786346" cy="1588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2143108" y="1571612"/>
            <a:ext cx="1857388" cy="78581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500562" y="1571612"/>
            <a:ext cx="2000264" cy="85725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3214678" y="2643182"/>
            <a:ext cx="2000264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Этапы урока: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1.Организационный момент - 1 мин.</a:t>
            </a:r>
          </a:p>
          <a:p>
            <a:pPr>
              <a:buNone/>
            </a:pPr>
            <a:r>
              <a:rPr lang="ru-RU" dirty="0" smtClean="0"/>
              <a:t>2.Актуализация учебной деятельности -  5 мин.</a:t>
            </a:r>
          </a:p>
          <a:p>
            <a:pPr>
              <a:buNone/>
            </a:pPr>
            <a:r>
              <a:rPr lang="ru-RU" dirty="0" smtClean="0"/>
              <a:t>3.Работа в парах -  8 мин.</a:t>
            </a:r>
          </a:p>
          <a:p>
            <a:pPr>
              <a:buNone/>
            </a:pPr>
            <a:r>
              <a:rPr lang="ru-RU" dirty="0" smtClean="0"/>
              <a:t>4.Освоение  основных понятий (практическая работа) - 15 мин.</a:t>
            </a:r>
          </a:p>
          <a:p>
            <a:pPr>
              <a:buNone/>
            </a:pPr>
            <a:r>
              <a:rPr lang="ru-RU" dirty="0" smtClean="0"/>
              <a:t>5.Физкультминутка - 2 мин.</a:t>
            </a:r>
          </a:p>
          <a:p>
            <a:pPr>
              <a:buNone/>
            </a:pPr>
            <a:r>
              <a:rPr lang="ru-RU" dirty="0" smtClean="0"/>
              <a:t>6.Контроль уровня знаний  - 7 мин.</a:t>
            </a:r>
          </a:p>
          <a:p>
            <a:pPr>
              <a:buNone/>
            </a:pPr>
            <a:r>
              <a:rPr lang="ru-RU" dirty="0" smtClean="0"/>
              <a:t>7.Рефлексия учебной деятельности -  5 мин.</a:t>
            </a:r>
          </a:p>
          <a:p>
            <a:pPr>
              <a:buNone/>
            </a:pPr>
            <a:r>
              <a:rPr lang="ru-RU" dirty="0" smtClean="0"/>
              <a:t>8.Подведение итогов учебной деятельности, домашнее задание  - </a:t>
            </a:r>
            <a:r>
              <a:rPr lang="ru-RU" smtClean="0"/>
              <a:t>2 мин.</a:t>
            </a:r>
            <a:endParaRPr lang="ru-RU" dirty="0" smtClean="0"/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85918" y="1000108"/>
            <a:ext cx="4786346" cy="1588"/>
          </a:xfrm>
          <a:prstGeom prst="line">
            <a:avLst/>
          </a:prstGeom>
          <a:ln w="41275" cap="rnd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857356" y="1857364"/>
            <a:ext cx="5203746" cy="3471874"/>
          </a:xfrm>
        </p:spPr>
      </p:pic>
      <p:sp>
        <p:nvSpPr>
          <p:cNvPr id="5" name="TextBox 4"/>
          <p:cNvSpPr txBox="1"/>
          <p:nvPr/>
        </p:nvSpPr>
        <p:spPr>
          <a:xfrm>
            <a:off x="714348" y="214290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1.Организационный момент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Цели: </a:t>
            </a:r>
            <a:r>
              <a:rPr lang="ru-RU" sz="2400" dirty="0" smtClean="0"/>
              <a:t>создать деловой настрой для занятия; информировать о подготовке к уроку.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5572141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/>
                </a:solidFill>
              </a:rPr>
              <a:t>Результат</a:t>
            </a:r>
            <a:r>
              <a:rPr lang="ru-RU" sz="2400" b="1" dirty="0" smtClean="0"/>
              <a:t>:</a:t>
            </a:r>
            <a:r>
              <a:rPr lang="ru-RU" sz="2400" dirty="0" smtClean="0"/>
              <a:t> умеют ориентироваться в требованиях к уроку.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 rot="1123760">
            <a:off x="3902311" y="198077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3"/>
                </a:solidFill>
              </a:rPr>
              <a:t>Скажи мне — и я забуду, покажи мне — и я запомню, дай мне сделать — и я пойму.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1714488"/>
            <a:ext cx="4181587" cy="2790836"/>
          </a:xfrm>
        </p:spPr>
      </p:pic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714752"/>
            <a:ext cx="4076023" cy="25729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910" y="142852"/>
            <a:ext cx="7215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2. Актуализация учебной деятельности: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Цели: </a:t>
            </a:r>
            <a:r>
              <a:rPr lang="ru-RU" sz="2400" dirty="0" smtClean="0"/>
              <a:t>актуализировать требования к ученику с позиций учебной деятельности; уточнить тип урока и наметить пути учебной деятельности. 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28662" y="4500570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Фронтальный опрос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6314" y="6286520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Работа на интерактивной доске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4919008"/>
            <a:ext cx="49292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Результат: </a:t>
            </a:r>
            <a:r>
              <a:rPr lang="ru-RU" sz="2000" dirty="0" smtClean="0"/>
              <a:t>учащиеся знают  основные понятия по теме, умеют высказывать мысли на заданную тему, оформлять свои высказывания устно и работать на интерактивной доске.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617</TotalTime>
  <Words>552</Words>
  <Application>Microsoft Office PowerPoint</Application>
  <PresentationFormat>Экран (4:3)</PresentationFormat>
  <Paragraphs>103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 X Всероссийский конкурс  профессионального мастерства педагогов  «Мой лучший урок» </vt:lpstr>
      <vt:lpstr>Слайд 2</vt:lpstr>
      <vt:lpstr>Слайд 3</vt:lpstr>
      <vt:lpstr>Слайд 4</vt:lpstr>
      <vt:lpstr>                      </vt:lpstr>
      <vt:lpstr>Формы работы</vt:lpstr>
      <vt:lpstr>Этапы урока: </vt:lpstr>
      <vt:lpstr>Слайд 8</vt:lpstr>
      <vt:lpstr>Слайд 9</vt:lpstr>
      <vt:lpstr>Слайд 10</vt:lpstr>
      <vt:lpstr>    </vt:lpstr>
      <vt:lpstr>5.Физкультминутка  Цель: избежать перегрузки учащихся</vt:lpstr>
      <vt:lpstr>Слайд 13</vt:lpstr>
      <vt:lpstr>Слайд 14</vt:lpstr>
      <vt:lpstr>Слайд 15</vt:lpstr>
      <vt:lpstr>Слайд 16</vt:lpstr>
      <vt:lpstr>Результат урока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олег</cp:lastModifiedBy>
  <cp:revision>92</cp:revision>
  <dcterms:created xsi:type="dcterms:W3CDTF">2016-01-03T14:45:16Z</dcterms:created>
  <dcterms:modified xsi:type="dcterms:W3CDTF">2016-02-20T10:09:59Z</dcterms:modified>
</cp:coreProperties>
</file>