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2" r:id="rId4"/>
    <p:sldId id="321" r:id="rId5"/>
    <p:sldId id="269" r:id="rId6"/>
    <p:sldId id="316" r:id="rId7"/>
    <p:sldId id="297" r:id="rId8"/>
    <p:sldId id="298" r:id="rId9"/>
    <p:sldId id="301" r:id="rId10"/>
    <p:sldId id="326" r:id="rId11"/>
    <p:sldId id="303" r:id="rId12"/>
    <p:sldId id="304" r:id="rId13"/>
    <p:sldId id="317" r:id="rId14"/>
    <p:sldId id="305" r:id="rId15"/>
    <p:sldId id="318" r:id="rId16"/>
    <p:sldId id="323" r:id="rId17"/>
    <p:sldId id="310" r:id="rId18"/>
    <p:sldId id="308" r:id="rId19"/>
    <p:sldId id="329" r:id="rId20"/>
    <p:sldId id="330" r:id="rId21"/>
    <p:sldId id="312" r:id="rId22"/>
    <p:sldId id="322" r:id="rId23"/>
    <p:sldId id="313" r:id="rId24"/>
    <p:sldId id="327" r:id="rId25"/>
    <p:sldId id="314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0C0C0"/>
    <a:srgbClr val="5F5F5F"/>
    <a:srgbClr val="B2B2B2"/>
    <a:srgbClr val="CC3300"/>
    <a:srgbClr val="A7BB6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5" autoAdjust="0"/>
    <p:restoredTop sz="94359" autoAdjust="0"/>
  </p:normalViewPr>
  <p:slideViewPr>
    <p:cSldViewPr>
      <p:cViewPr>
        <p:scale>
          <a:sx n="48" d="100"/>
          <a:sy n="48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 испытываю затруднения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этап мотивации</c:v>
                </c:pt>
                <c:pt idx="1">
                  <c:v>этап целеполагания </c:v>
                </c:pt>
                <c:pt idx="2">
                  <c:v>этап самостоятельной работы</c:v>
                </c:pt>
                <c:pt idx="3">
                  <c:v>рефлексия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0.21000000000000019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 недостаточно знаю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этап мотивации</c:v>
                </c:pt>
                <c:pt idx="1">
                  <c:v>этап целеполагания </c:v>
                </c:pt>
                <c:pt idx="2">
                  <c:v>этап самостоятельной работы</c:v>
                </c:pt>
                <c:pt idx="3">
                  <c:v>рефлексия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</c:v>
                </c:pt>
                <c:pt idx="1">
                  <c:v>0.21000000000000019</c:v>
                </c:pt>
                <c:pt idx="2">
                  <c:v>8.0000000000000127E-2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 стремлюсь узнать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Лист1!$A$2:$A$5</c:f>
              <c:strCache>
                <c:ptCount val="4"/>
                <c:pt idx="0">
                  <c:v>этап мотивации</c:v>
                </c:pt>
                <c:pt idx="1">
                  <c:v>этап целеполагания </c:v>
                </c:pt>
                <c:pt idx="2">
                  <c:v>этап самостоятельной работы</c:v>
                </c:pt>
                <c:pt idx="3">
                  <c:v>рефлексия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0.58000000000000063</c:v>
                </c:pt>
                <c:pt idx="1">
                  <c:v>0</c:v>
                </c:pt>
                <c:pt idx="2" formatCode="0%">
                  <c:v>8.0000000000000127E-2</c:v>
                </c:pt>
                <c:pt idx="3" formatCode="0%">
                  <c:v>8.0000000000000127E-2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 все знаю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этап мотивации</c:v>
                </c:pt>
                <c:pt idx="1">
                  <c:v>этап целеполагания </c:v>
                </c:pt>
                <c:pt idx="2">
                  <c:v>этап самостоятельной работы</c:v>
                </c:pt>
                <c:pt idx="3">
                  <c:v>рефлексия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0.27</c:v>
                </c:pt>
                <c:pt idx="2">
                  <c:v>0.84000000000000064</c:v>
                </c:pt>
                <c:pt idx="3">
                  <c:v>0.92</c:v>
                </c:pt>
              </c:numCache>
            </c:numRef>
          </c:val>
        </c:ser>
        <c:axId val="95528064"/>
        <c:axId val="95529600"/>
      </c:barChart>
      <c:catAx>
        <c:axId val="955280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529600"/>
        <c:crosses val="autoZero"/>
        <c:auto val="1"/>
        <c:lblAlgn val="ctr"/>
        <c:lblOffset val="100"/>
      </c:catAx>
      <c:valAx>
        <c:axId val="9552960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528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AE315-22ED-4FA6-88C6-B814A1457F2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760AC3-15F1-4D78-A79C-87C6CEFEF42F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800" b="1" strike="noStrike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Интеллектуальное развитие;</a:t>
          </a:r>
        </a:p>
      </dgm:t>
    </dgm:pt>
    <dgm:pt modelId="{70BB8FC0-EBF5-42A8-B6F1-F02D42E08487}" type="parTrans" cxnId="{612B822F-CDF9-4B48-9A82-2A8F8262DE94}">
      <dgm:prSet/>
      <dgm:spPr/>
      <dgm:t>
        <a:bodyPr/>
        <a:lstStyle/>
        <a:p>
          <a:endParaRPr lang="ru-RU"/>
        </a:p>
      </dgm:t>
    </dgm:pt>
    <dgm:pt modelId="{7C45370B-2899-4768-9344-F351F2112181}" type="sibTrans" cxnId="{612B822F-CDF9-4B48-9A82-2A8F8262DE94}">
      <dgm:prSet/>
      <dgm:spPr/>
      <dgm:t>
        <a:bodyPr/>
        <a:lstStyle/>
        <a:p>
          <a:endParaRPr lang="ru-RU"/>
        </a:p>
      </dgm:t>
    </dgm:pt>
    <dgm:pt modelId="{BCA11F0F-6C52-462E-9DE7-8F77C17FCF76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800" b="1" strike="noStrike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Более быстрое усвоение учебных навыков</a:t>
          </a:r>
        </a:p>
      </dgm:t>
    </dgm:pt>
    <dgm:pt modelId="{9C755DD9-C47F-473B-B423-C9A3CD024215}" type="parTrans" cxnId="{9308D64E-33D9-447C-893C-404B14799E70}">
      <dgm:prSet/>
      <dgm:spPr/>
      <dgm:t>
        <a:bodyPr/>
        <a:lstStyle/>
        <a:p>
          <a:endParaRPr lang="ru-RU"/>
        </a:p>
      </dgm:t>
    </dgm:pt>
    <dgm:pt modelId="{32947AC8-F239-4B32-B47A-4CFF462BCF72}" type="sibTrans" cxnId="{9308D64E-33D9-447C-893C-404B14799E70}">
      <dgm:prSet/>
      <dgm:spPr/>
      <dgm:t>
        <a:bodyPr/>
        <a:lstStyle/>
        <a:p>
          <a:endParaRPr lang="ru-RU"/>
        </a:p>
      </dgm:t>
    </dgm:pt>
    <dgm:pt modelId="{FA931479-0E1A-479D-AD23-59157932E12B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800" b="1" strike="noStrike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Формирование гармонично развитой личности;</a:t>
          </a:r>
          <a:endParaRPr lang="ru-RU" sz="2800" b="1" strike="noStrike" dirty="0" smtClean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+mj-ea"/>
            <a:cs typeface="+mj-cs"/>
          </a:endParaRPr>
        </a:p>
      </dgm:t>
    </dgm:pt>
    <dgm:pt modelId="{D3BE837D-F30D-4FA1-B9DC-046A8248FD45}" type="parTrans" cxnId="{4A2D3653-AAFA-4C89-B874-F5D9F82FF498}">
      <dgm:prSet/>
      <dgm:spPr/>
      <dgm:t>
        <a:bodyPr/>
        <a:lstStyle/>
        <a:p>
          <a:endParaRPr lang="ru-RU"/>
        </a:p>
      </dgm:t>
    </dgm:pt>
    <dgm:pt modelId="{2B8F2E6D-2A93-4FC0-9DED-6AB1FA607580}" type="sibTrans" cxnId="{4A2D3653-AAFA-4C89-B874-F5D9F82FF498}">
      <dgm:prSet/>
      <dgm:spPr/>
      <dgm:t>
        <a:bodyPr/>
        <a:lstStyle/>
        <a:p>
          <a:endParaRPr lang="ru-RU"/>
        </a:p>
      </dgm:t>
    </dgm:pt>
    <dgm:pt modelId="{D773408C-FE6F-43D5-B82F-6C19E9DD848F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800" b="1" strike="noStrike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Умение четко выражать свои мысли;</a:t>
          </a:r>
        </a:p>
      </dgm:t>
    </dgm:pt>
    <dgm:pt modelId="{D6BF9E6B-B3A0-4048-8405-97720B74DB13}" type="parTrans" cxnId="{55E371A2-B866-4AF4-BEDB-1AACB093436D}">
      <dgm:prSet/>
      <dgm:spPr/>
      <dgm:t>
        <a:bodyPr/>
        <a:lstStyle/>
        <a:p>
          <a:endParaRPr lang="ru-RU"/>
        </a:p>
      </dgm:t>
    </dgm:pt>
    <dgm:pt modelId="{F8384EF2-BC0A-48AD-AE00-2286F4DD7CB9}" type="sibTrans" cxnId="{55E371A2-B866-4AF4-BEDB-1AACB093436D}">
      <dgm:prSet/>
      <dgm:spPr/>
      <dgm:t>
        <a:bodyPr/>
        <a:lstStyle/>
        <a:p>
          <a:endParaRPr lang="ru-RU"/>
        </a:p>
      </dgm:t>
    </dgm:pt>
    <dgm:pt modelId="{2FA472DF-C78A-40A2-8546-ED73E3FB5313}" type="pres">
      <dgm:prSet presAssocID="{327AE315-22ED-4FA6-88C6-B814A1457F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67630D-55EF-465B-96A7-8DCF0E5987D8}" type="pres">
      <dgm:prSet presAssocID="{33760AC3-15F1-4D78-A79C-87C6CEFEF42F}" presName="parentLin" presStyleCnt="0"/>
      <dgm:spPr/>
    </dgm:pt>
    <dgm:pt modelId="{BFF64344-C8A5-40A5-8CA8-9401B412BCFB}" type="pres">
      <dgm:prSet presAssocID="{33760AC3-15F1-4D78-A79C-87C6CEFEF42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F85599F-F508-45E6-89A6-E82691B90BD2}" type="pres">
      <dgm:prSet presAssocID="{33760AC3-15F1-4D78-A79C-87C6CEFEF42F}" presName="parentText" presStyleLbl="node1" presStyleIdx="0" presStyleCnt="4" custScaleX="108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8136C-D89C-4837-BBAD-1EBF6DBFE7EC}" type="pres">
      <dgm:prSet presAssocID="{33760AC3-15F1-4D78-A79C-87C6CEFEF42F}" presName="negativeSpace" presStyleCnt="0"/>
      <dgm:spPr/>
    </dgm:pt>
    <dgm:pt modelId="{34AF78CE-4D0D-49A0-9F21-341E7387FB8F}" type="pres">
      <dgm:prSet presAssocID="{33760AC3-15F1-4D78-A79C-87C6CEFEF42F}" presName="childText" presStyleLbl="conFgAcc1" presStyleIdx="0" presStyleCnt="4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</dgm:pt>
    <dgm:pt modelId="{727ED847-4014-4A7D-AEA6-65E28DE6E9C0}" type="pres">
      <dgm:prSet presAssocID="{7C45370B-2899-4768-9344-F351F2112181}" presName="spaceBetweenRectangles" presStyleCnt="0"/>
      <dgm:spPr/>
    </dgm:pt>
    <dgm:pt modelId="{4DE13F53-AE97-4806-B021-85665FF4B91A}" type="pres">
      <dgm:prSet presAssocID="{D773408C-FE6F-43D5-B82F-6C19E9DD848F}" presName="parentLin" presStyleCnt="0"/>
      <dgm:spPr/>
    </dgm:pt>
    <dgm:pt modelId="{D6CEB99C-86E4-429E-AC40-BD363A14DC4E}" type="pres">
      <dgm:prSet presAssocID="{D773408C-FE6F-43D5-B82F-6C19E9DD848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D3C3783-43FA-42C4-8631-66AFB3E1A9B5}" type="pres">
      <dgm:prSet presAssocID="{D773408C-FE6F-43D5-B82F-6C19E9DD848F}" presName="parentText" presStyleLbl="node1" presStyleIdx="1" presStyleCnt="4" custScaleX="108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DFDE2-5A8C-4313-B659-98449413F96E}" type="pres">
      <dgm:prSet presAssocID="{D773408C-FE6F-43D5-B82F-6C19E9DD848F}" presName="negativeSpace" presStyleCnt="0"/>
      <dgm:spPr/>
    </dgm:pt>
    <dgm:pt modelId="{40A3F93F-32D8-4E57-AD3F-1FA18802E80A}" type="pres">
      <dgm:prSet presAssocID="{D773408C-FE6F-43D5-B82F-6C19E9DD848F}" presName="childText" presStyleLbl="conFgAcc1" presStyleIdx="1" presStyleCnt="4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</dgm:pt>
    <dgm:pt modelId="{8DBBDB63-C3DD-4868-8A99-5E9130FBBE7F}" type="pres">
      <dgm:prSet presAssocID="{F8384EF2-BC0A-48AD-AE00-2286F4DD7CB9}" presName="spaceBetweenRectangles" presStyleCnt="0"/>
      <dgm:spPr/>
    </dgm:pt>
    <dgm:pt modelId="{BE7D6E2A-F721-401E-B4AC-9DF46F7C4986}" type="pres">
      <dgm:prSet presAssocID="{FA931479-0E1A-479D-AD23-59157932E12B}" presName="parentLin" presStyleCnt="0"/>
      <dgm:spPr/>
    </dgm:pt>
    <dgm:pt modelId="{3FAAB841-6C83-40A0-A8F5-86D8EA79BFB8}" type="pres">
      <dgm:prSet presAssocID="{FA931479-0E1A-479D-AD23-59157932E12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E1C53DE-4A94-4BB3-8D61-4EBB3E5914DB}" type="pres">
      <dgm:prSet presAssocID="{FA931479-0E1A-479D-AD23-59157932E12B}" presName="parentText" presStyleLbl="node1" presStyleIdx="2" presStyleCnt="4" custScaleX="108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1BFD5-B8F8-4C94-99A1-CA6BCDEE9E50}" type="pres">
      <dgm:prSet presAssocID="{FA931479-0E1A-479D-AD23-59157932E12B}" presName="negativeSpace" presStyleCnt="0"/>
      <dgm:spPr/>
    </dgm:pt>
    <dgm:pt modelId="{515224E3-B1BD-4FFB-9930-EE11CDDB7404}" type="pres">
      <dgm:prSet presAssocID="{FA931479-0E1A-479D-AD23-59157932E12B}" presName="childText" presStyleLbl="conFgAcc1" presStyleIdx="2" presStyleCnt="4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</dgm:pt>
    <dgm:pt modelId="{7F43E2AE-2FD4-4106-B51A-B1AF0B029698}" type="pres">
      <dgm:prSet presAssocID="{2B8F2E6D-2A93-4FC0-9DED-6AB1FA607580}" presName="spaceBetweenRectangles" presStyleCnt="0"/>
      <dgm:spPr/>
    </dgm:pt>
    <dgm:pt modelId="{B5295FFE-EEA3-47CB-933A-D0C8C6E1353D}" type="pres">
      <dgm:prSet presAssocID="{BCA11F0F-6C52-462E-9DE7-8F77C17FCF76}" presName="parentLin" presStyleCnt="0"/>
      <dgm:spPr/>
    </dgm:pt>
    <dgm:pt modelId="{ADC22BD1-B917-440F-B0E9-ED28256A28FF}" type="pres">
      <dgm:prSet presAssocID="{BCA11F0F-6C52-462E-9DE7-8F77C17FCF7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ECE7679-A66E-4128-972D-884B9009A9E8}" type="pres">
      <dgm:prSet presAssocID="{BCA11F0F-6C52-462E-9DE7-8F77C17FCF76}" presName="parentText" presStyleLbl="node1" presStyleIdx="3" presStyleCnt="4" custScaleX="108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6C86-349F-4A8F-A326-47442229355A}" type="pres">
      <dgm:prSet presAssocID="{BCA11F0F-6C52-462E-9DE7-8F77C17FCF76}" presName="negativeSpace" presStyleCnt="0"/>
      <dgm:spPr/>
    </dgm:pt>
    <dgm:pt modelId="{90F3F0C5-0E31-4EDA-B43A-503DD9686B30}" type="pres">
      <dgm:prSet presAssocID="{BCA11F0F-6C52-462E-9DE7-8F77C17FCF76}" presName="childText" presStyleLbl="conFgAcc1" presStyleIdx="3" presStyleCnt="4">
        <dgm:presLayoutVars>
          <dgm:bulletEnabled val="1"/>
        </dgm:presLayoutVars>
      </dgm:prSet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</dgm:pt>
  </dgm:ptLst>
  <dgm:cxnLst>
    <dgm:cxn modelId="{28A4384F-572F-40D0-8BED-B54600E185B3}" type="presOf" srcId="{FA931479-0E1A-479D-AD23-59157932E12B}" destId="{3FAAB841-6C83-40A0-A8F5-86D8EA79BFB8}" srcOrd="0" destOrd="0" presId="urn:microsoft.com/office/officeart/2005/8/layout/list1"/>
    <dgm:cxn modelId="{BDDDDD91-D02D-4D54-B6B5-1C665D7C9ABE}" type="presOf" srcId="{FA931479-0E1A-479D-AD23-59157932E12B}" destId="{0E1C53DE-4A94-4BB3-8D61-4EBB3E5914DB}" srcOrd="1" destOrd="0" presId="urn:microsoft.com/office/officeart/2005/8/layout/list1"/>
    <dgm:cxn modelId="{55E371A2-B866-4AF4-BEDB-1AACB093436D}" srcId="{327AE315-22ED-4FA6-88C6-B814A1457F23}" destId="{D773408C-FE6F-43D5-B82F-6C19E9DD848F}" srcOrd="1" destOrd="0" parTransId="{D6BF9E6B-B3A0-4048-8405-97720B74DB13}" sibTransId="{F8384EF2-BC0A-48AD-AE00-2286F4DD7CB9}"/>
    <dgm:cxn modelId="{94A3CA9D-5AEE-4A68-991C-F6A7BA9BD79D}" type="presOf" srcId="{BCA11F0F-6C52-462E-9DE7-8F77C17FCF76}" destId="{ADC22BD1-B917-440F-B0E9-ED28256A28FF}" srcOrd="0" destOrd="0" presId="urn:microsoft.com/office/officeart/2005/8/layout/list1"/>
    <dgm:cxn modelId="{9F339F38-8BF3-49AD-9066-B2B20EFD0EB8}" type="presOf" srcId="{33760AC3-15F1-4D78-A79C-87C6CEFEF42F}" destId="{BFF64344-C8A5-40A5-8CA8-9401B412BCFB}" srcOrd="0" destOrd="0" presId="urn:microsoft.com/office/officeart/2005/8/layout/list1"/>
    <dgm:cxn modelId="{612B822F-CDF9-4B48-9A82-2A8F8262DE94}" srcId="{327AE315-22ED-4FA6-88C6-B814A1457F23}" destId="{33760AC3-15F1-4D78-A79C-87C6CEFEF42F}" srcOrd="0" destOrd="0" parTransId="{70BB8FC0-EBF5-42A8-B6F1-F02D42E08487}" sibTransId="{7C45370B-2899-4768-9344-F351F2112181}"/>
    <dgm:cxn modelId="{0965089F-6091-47F1-BA67-EC7F370234F2}" type="presOf" srcId="{327AE315-22ED-4FA6-88C6-B814A1457F23}" destId="{2FA472DF-C78A-40A2-8546-ED73E3FB5313}" srcOrd="0" destOrd="0" presId="urn:microsoft.com/office/officeart/2005/8/layout/list1"/>
    <dgm:cxn modelId="{5FE80190-18A6-4A86-A2EF-17BBD3C3183B}" type="presOf" srcId="{33760AC3-15F1-4D78-A79C-87C6CEFEF42F}" destId="{2F85599F-F508-45E6-89A6-E82691B90BD2}" srcOrd="1" destOrd="0" presId="urn:microsoft.com/office/officeart/2005/8/layout/list1"/>
    <dgm:cxn modelId="{4A2D3653-AAFA-4C89-B874-F5D9F82FF498}" srcId="{327AE315-22ED-4FA6-88C6-B814A1457F23}" destId="{FA931479-0E1A-479D-AD23-59157932E12B}" srcOrd="2" destOrd="0" parTransId="{D3BE837D-F30D-4FA1-B9DC-046A8248FD45}" sibTransId="{2B8F2E6D-2A93-4FC0-9DED-6AB1FA607580}"/>
    <dgm:cxn modelId="{69D400EE-CBC6-474F-B26C-E47765DC8E3A}" type="presOf" srcId="{D773408C-FE6F-43D5-B82F-6C19E9DD848F}" destId="{D6CEB99C-86E4-429E-AC40-BD363A14DC4E}" srcOrd="0" destOrd="0" presId="urn:microsoft.com/office/officeart/2005/8/layout/list1"/>
    <dgm:cxn modelId="{633BE421-E044-41B7-B3CB-8C768E1BAA29}" type="presOf" srcId="{BCA11F0F-6C52-462E-9DE7-8F77C17FCF76}" destId="{CECE7679-A66E-4128-972D-884B9009A9E8}" srcOrd="1" destOrd="0" presId="urn:microsoft.com/office/officeart/2005/8/layout/list1"/>
    <dgm:cxn modelId="{9308D64E-33D9-447C-893C-404B14799E70}" srcId="{327AE315-22ED-4FA6-88C6-B814A1457F23}" destId="{BCA11F0F-6C52-462E-9DE7-8F77C17FCF76}" srcOrd="3" destOrd="0" parTransId="{9C755DD9-C47F-473B-B423-C9A3CD024215}" sibTransId="{32947AC8-F239-4B32-B47A-4CFF462BCF72}"/>
    <dgm:cxn modelId="{C18B1E0D-2AAD-4D15-861A-1B3FA2EDF206}" type="presOf" srcId="{D773408C-FE6F-43D5-B82F-6C19E9DD848F}" destId="{3D3C3783-43FA-42C4-8631-66AFB3E1A9B5}" srcOrd="1" destOrd="0" presId="urn:microsoft.com/office/officeart/2005/8/layout/list1"/>
    <dgm:cxn modelId="{10EE2599-19E9-4493-8EE9-F4A3DCBD4DBF}" type="presParOf" srcId="{2FA472DF-C78A-40A2-8546-ED73E3FB5313}" destId="{1167630D-55EF-465B-96A7-8DCF0E5987D8}" srcOrd="0" destOrd="0" presId="urn:microsoft.com/office/officeart/2005/8/layout/list1"/>
    <dgm:cxn modelId="{9B371856-F1EB-4FBE-9DF9-92B62D454684}" type="presParOf" srcId="{1167630D-55EF-465B-96A7-8DCF0E5987D8}" destId="{BFF64344-C8A5-40A5-8CA8-9401B412BCFB}" srcOrd="0" destOrd="0" presId="urn:microsoft.com/office/officeart/2005/8/layout/list1"/>
    <dgm:cxn modelId="{6A0EAB49-E36F-4304-AE85-3D76F8B4449F}" type="presParOf" srcId="{1167630D-55EF-465B-96A7-8DCF0E5987D8}" destId="{2F85599F-F508-45E6-89A6-E82691B90BD2}" srcOrd="1" destOrd="0" presId="urn:microsoft.com/office/officeart/2005/8/layout/list1"/>
    <dgm:cxn modelId="{06DA9240-FB55-4BB3-B9CC-FE49E75D941A}" type="presParOf" srcId="{2FA472DF-C78A-40A2-8546-ED73E3FB5313}" destId="{7F28136C-D89C-4837-BBAD-1EBF6DBFE7EC}" srcOrd="1" destOrd="0" presId="urn:microsoft.com/office/officeart/2005/8/layout/list1"/>
    <dgm:cxn modelId="{E4532729-ED99-424F-BDE1-A2EA98CBAB06}" type="presParOf" srcId="{2FA472DF-C78A-40A2-8546-ED73E3FB5313}" destId="{34AF78CE-4D0D-49A0-9F21-341E7387FB8F}" srcOrd="2" destOrd="0" presId="urn:microsoft.com/office/officeart/2005/8/layout/list1"/>
    <dgm:cxn modelId="{B82CE7A6-E77B-4DFB-9253-D9268F9A50C3}" type="presParOf" srcId="{2FA472DF-C78A-40A2-8546-ED73E3FB5313}" destId="{727ED847-4014-4A7D-AEA6-65E28DE6E9C0}" srcOrd="3" destOrd="0" presId="urn:microsoft.com/office/officeart/2005/8/layout/list1"/>
    <dgm:cxn modelId="{C96B5265-A7DD-49EA-A4E3-DC0C3534E38D}" type="presParOf" srcId="{2FA472DF-C78A-40A2-8546-ED73E3FB5313}" destId="{4DE13F53-AE97-4806-B021-85665FF4B91A}" srcOrd="4" destOrd="0" presId="urn:microsoft.com/office/officeart/2005/8/layout/list1"/>
    <dgm:cxn modelId="{A606272F-29EF-429F-BA6B-52A6D6AE0142}" type="presParOf" srcId="{4DE13F53-AE97-4806-B021-85665FF4B91A}" destId="{D6CEB99C-86E4-429E-AC40-BD363A14DC4E}" srcOrd="0" destOrd="0" presId="urn:microsoft.com/office/officeart/2005/8/layout/list1"/>
    <dgm:cxn modelId="{D966AD6C-50FB-4E45-B109-CEEB7FA7D636}" type="presParOf" srcId="{4DE13F53-AE97-4806-B021-85665FF4B91A}" destId="{3D3C3783-43FA-42C4-8631-66AFB3E1A9B5}" srcOrd="1" destOrd="0" presId="urn:microsoft.com/office/officeart/2005/8/layout/list1"/>
    <dgm:cxn modelId="{FB26B1D6-4DC3-4B3D-A1CC-84D13D1F85D3}" type="presParOf" srcId="{2FA472DF-C78A-40A2-8546-ED73E3FB5313}" destId="{26CDFDE2-5A8C-4313-B659-98449413F96E}" srcOrd="5" destOrd="0" presId="urn:microsoft.com/office/officeart/2005/8/layout/list1"/>
    <dgm:cxn modelId="{C77F8E72-75A0-47E7-B238-290858A07FBB}" type="presParOf" srcId="{2FA472DF-C78A-40A2-8546-ED73E3FB5313}" destId="{40A3F93F-32D8-4E57-AD3F-1FA18802E80A}" srcOrd="6" destOrd="0" presId="urn:microsoft.com/office/officeart/2005/8/layout/list1"/>
    <dgm:cxn modelId="{A7825FC2-0C19-4699-82D9-35167D19931D}" type="presParOf" srcId="{2FA472DF-C78A-40A2-8546-ED73E3FB5313}" destId="{8DBBDB63-C3DD-4868-8A99-5E9130FBBE7F}" srcOrd="7" destOrd="0" presId="urn:microsoft.com/office/officeart/2005/8/layout/list1"/>
    <dgm:cxn modelId="{E45F9F40-AAC5-4ACB-AD83-00941683455A}" type="presParOf" srcId="{2FA472DF-C78A-40A2-8546-ED73E3FB5313}" destId="{BE7D6E2A-F721-401E-B4AC-9DF46F7C4986}" srcOrd="8" destOrd="0" presId="urn:microsoft.com/office/officeart/2005/8/layout/list1"/>
    <dgm:cxn modelId="{079AD3A9-01C1-42F6-9358-833C7EB9E9CF}" type="presParOf" srcId="{BE7D6E2A-F721-401E-B4AC-9DF46F7C4986}" destId="{3FAAB841-6C83-40A0-A8F5-86D8EA79BFB8}" srcOrd="0" destOrd="0" presId="urn:microsoft.com/office/officeart/2005/8/layout/list1"/>
    <dgm:cxn modelId="{8570A00B-DDC3-45CF-8AE4-BAFE344D3663}" type="presParOf" srcId="{BE7D6E2A-F721-401E-B4AC-9DF46F7C4986}" destId="{0E1C53DE-4A94-4BB3-8D61-4EBB3E5914DB}" srcOrd="1" destOrd="0" presId="urn:microsoft.com/office/officeart/2005/8/layout/list1"/>
    <dgm:cxn modelId="{E8013C12-2CA7-4F83-B075-9763819E3C7B}" type="presParOf" srcId="{2FA472DF-C78A-40A2-8546-ED73E3FB5313}" destId="{F7C1BFD5-B8F8-4C94-99A1-CA6BCDEE9E50}" srcOrd="9" destOrd="0" presId="urn:microsoft.com/office/officeart/2005/8/layout/list1"/>
    <dgm:cxn modelId="{FFFF0CCD-CF66-416F-B541-45A3FB896802}" type="presParOf" srcId="{2FA472DF-C78A-40A2-8546-ED73E3FB5313}" destId="{515224E3-B1BD-4FFB-9930-EE11CDDB7404}" srcOrd="10" destOrd="0" presId="urn:microsoft.com/office/officeart/2005/8/layout/list1"/>
    <dgm:cxn modelId="{7AD48BDC-0096-411D-A6A3-EC124F8F7478}" type="presParOf" srcId="{2FA472DF-C78A-40A2-8546-ED73E3FB5313}" destId="{7F43E2AE-2FD4-4106-B51A-B1AF0B029698}" srcOrd="11" destOrd="0" presId="urn:microsoft.com/office/officeart/2005/8/layout/list1"/>
    <dgm:cxn modelId="{B411892A-FA42-41F8-A438-93B940770C40}" type="presParOf" srcId="{2FA472DF-C78A-40A2-8546-ED73E3FB5313}" destId="{B5295FFE-EEA3-47CB-933A-D0C8C6E1353D}" srcOrd="12" destOrd="0" presId="urn:microsoft.com/office/officeart/2005/8/layout/list1"/>
    <dgm:cxn modelId="{FEE48A48-A163-4F84-AFA9-9160D166AA28}" type="presParOf" srcId="{B5295FFE-EEA3-47CB-933A-D0C8C6E1353D}" destId="{ADC22BD1-B917-440F-B0E9-ED28256A28FF}" srcOrd="0" destOrd="0" presId="urn:microsoft.com/office/officeart/2005/8/layout/list1"/>
    <dgm:cxn modelId="{90844C26-A736-429F-8B51-F99528C54378}" type="presParOf" srcId="{B5295FFE-EEA3-47CB-933A-D0C8C6E1353D}" destId="{CECE7679-A66E-4128-972D-884B9009A9E8}" srcOrd="1" destOrd="0" presId="urn:microsoft.com/office/officeart/2005/8/layout/list1"/>
    <dgm:cxn modelId="{B7B06131-452B-4035-BA2C-36F109334146}" type="presParOf" srcId="{2FA472DF-C78A-40A2-8546-ED73E3FB5313}" destId="{DECF6C86-349F-4A8F-A326-47442229355A}" srcOrd="13" destOrd="0" presId="urn:microsoft.com/office/officeart/2005/8/layout/list1"/>
    <dgm:cxn modelId="{3256B7E3-7316-45A7-8C44-0C34BF827C80}" type="presParOf" srcId="{2FA472DF-C78A-40A2-8546-ED73E3FB5313}" destId="{90F3F0C5-0E31-4EDA-B43A-503DD9686B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FA3B5-448B-4D24-A793-180F73484F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C498F0-2090-45CF-9E27-BBE67D2A082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8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метапредметные</a:t>
          </a:r>
          <a:endParaRPr lang="ru-RU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819CAAF-A6C6-49FC-8F13-E788F4FEECE8}" type="parTrans" cxnId="{B88F9C98-38A0-40EB-B6C2-B1C8A92E41DE}">
      <dgm:prSet/>
      <dgm:spPr/>
      <dgm:t>
        <a:bodyPr/>
        <a:lstStyle/>
        <a:p>
          <a:endParaRPr lang="ru-RU"/>
        </a:p>
      </dgm:t>
    </dgm:pt>
    <dgm:pt modelId="{311C64EE-D438-45EF-83DF-683250627319}" type="sibTrans" cxnId="{B88F9C98-38A0-40EB-B6C2-B1C8A92E41DE}">
      <dgm:prSet/>
      <dgm:spPr/>
      <dgm:t>
        <a:bodyPr/>
        <a:lstStyle/>
        <a:p>
          <a:endParaRPr lang="ru-RU"/>
        </a:p>
      </dgm:t>
    </dgm:pt>
    <dgm:pt modelId="{D31232C9-28B7-4322-A8EE-7F4E28D50F8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Уметь определять и формулировать цель на уроке с помощью учителя;  планировать своё действие в соответствии с поставленной задачей; вносить необходимые коррективы в действие после его завершения на основе его оценки и учёта характера сделанных ошибок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D74652-4041-4F6E-A5B0-E952A8A92529}" type="parTrans" cxnId="{AE065B1B-4832-4AF3-BCC1-6ABD669143A2}">
      <dgm:prSet/>
      <dgm:spPr/>
      <dgm:t>
        <a:bodyPr/>
        <a:lstStyle/>
        <a:p>
          <a:endParaRPr lang="ru-RU"/>
        </a:p>
      </dgm:t>
    </dgm:pt>
    <dgm:pt modelId="{6855D226-C08A-4ED9-8A29-F3DF3F7B2BAC}" type="sibTrans" cxnId="{AE065B1B-4832-4AF3-BCC1-6ABD669143A2}">
      <dgm:prSet/>
      <dgm:spPr/>
      <dgm:t>
        <a:bodyPr/>
        <a:lstStyle/>
        <a:p>
          <a:endParaRPr lang="ru-RU"/>
        </a:p>
      </dgm:t>
    </dgm:pt>
    <dgm:pt modelId="{84677DE4-20E2-4928-8C38-1D30902BD0D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предметные</a:t>
          </a:r>
        </a:p>
      </dgm:t>
    </dgm:pt>
    <dgm:pt modelId="{F4A17A1D-C2F5-4490-9138-24A4EDC2FB49}" type="parTrans" cxnId="{25E7D31E-F0D9-424A-AB20-7E0F7DE4C9E0}">
      <dgm:prSet/>
      <dgm:spPr/>
      <dgm:t>
        <a:bodyPr/>
        <a:lstStyle/>
        <a:p>
          <a:endParaRPr lang="ru-RU"/>
        </a:p>
      </dgm:t>
    </dgm:pt>
    <dgm:pt modelId="{1A4416EB-51E1-49D4-BC12-A5FBBFF8920B}" type="sibTrans" cxnId="{25E7D31E-F0D9-424A-AB20-7E0F7DE4C9E0}">
      <dgm:prSet/>
      <dgm:spPr/>
      <dgm:t>
        <a:bodyPr/>
        <a:lstStyle/>
        <a:p>
          <a:endParaRPr lang="ru-RU"/>
        </a:p>
      </dgm:t>
    </dgm:pt>
    <dgm:pt modelId="{9021B413-74D7-49D4-AF46-76AF365BD4B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уметь применять знания основных средств музыкальной выразительности при анализе прослушанного музыкального произведения. </a:t>
          </a:r>
        </a:p>
      </dgm:t>
    </dgm:pt>
    <dgm:pt modelId="{70C72989-C0E3-46A9-8A1C-DCF1FB23BA30}" type="parTrans" cxnId="{BA7700B4-E88D-4538-B7FD-E44393E62A39}">
      <dgm:prSet/>
      <dgm:spPr/>
      <dgm:t>
        <a:bodyPr/>
        <a:lstStyle/>
        <a:p>
          <a:endParaRPr lang="ru-RU"/>
        </a:p>
      </dgm:t>
    </dgm:pt>
    <dgm:pt modelId="{95251B2C-1603-4590-8530-DFC22EBF7620}" type="sibTrans" cxnId="{BA7700B4-E88D-4538-B7FD-E44393E62A39}">
      <dgm:prSet/>
      <dgm:spPr/>
      <dgm:t>
        <a:bodyPr/>
        <a:lstStyle/>
        <a:p>
          <a:endParaRPr lang="ru-RU"/>
        </a:p>
      </dgm:t>
    </dgm:pt>
    <dgm:pt modelId="{773D4891-161A-449A-9C4C-8E750551F7A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личностные</a:t>
          </a:r>
        </a:p>
      </dgm:t>
    </dgm:pt>
    <dgm:pt modelId="{CFEB0DC7-849E-4A43-ACFB-AD215B748B88}" type="parTrans" cxnId="{47D77A1B-AC50-468C-BAC4-54F8347B3C4A}">
      <dgm:prSet/>
      <dgm:spPr/>
      <dgm:t>
        <a:bodyPr/>
        <a:lstStyle/>
        <a:p>
          <a:endParaRPr lang="ru-RU"/>
        </a:p>
      </dgm:t>
    </dgm:pt>
    <dgm:pt modelId="{D56E7583-967B-49B1-98C1-2352339018AB}" type="sibTrans" cxnId="{47D77A1B-AC50-468C-BAC4-54F8347B3C4A}">
      <dgm:prSet/>
      <dgm:spPr/>
      <dgm:t>
        <a:bodyPr/>
        <a:lstStyle/>
        <a:p>
          <a:endParaRPr lang="ru-RU"/>
        </a:p>
      </dgm:t>
    </dgm:pt>
    <dgm:pt modelId="{32C6FE4A-C79E-4156-8F81-87C772ECB50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уметь оценивать собственную музыкально-творческую деятельность; участвовать в ролевых играх.</a:t>
          </a:r>
        </a:p>
      </dgm:t>
    </dgm:pt>
    <dgm:pt modelId="{8F5E7B23-F58D-4614-9FC8-23C4CA29B1A2}" type="parTrans" cxnId="{496600EE-AD67-4F58-83B3-31917918AE30}">
      <dgm:prSet/>
      <dgm:spPr/>
      <dgm:t>
        <a:bodyPr/>
        <a:lstStyle/>
        <a:p>
          <a:endParaRPr lang="ru-RU"/>
        </a:p>
      </dgm:t>
    </dgm:pt>
    <dgm:pt modelId="{3436F36D-7B5F-4F38-95E8-2C6823E571A3}" type="sibTrans" cxnId="{496600EE-AD67-4F58-83B3-31917918AE30}">
      <dgm:prSet/>
      <dgm:spPr/>
      <dgm:t>
        <a:bodyPr/>
        <a:lstStyle/>
        <a:p>
          <a:endParaRPr lang="ru-RU"/>
        </a:p>
      </dgm:t>
    </dgm:pt>
    <dgm:pt modelId="{538A7CC2-9A74-4285-BC65-90181AEA1DC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Способствовать развитию у учащихся  навыков исследовательской работы; стимулировать познавательный интерес с помощью проблемных заданий.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BD0D49-8DE4-4524-8977-B8E15210CE0C}" type="parTrans" cxnId="{BA4BC406-5648-4610-BCCA-737759F52A0B}">
      <dgm:prSet/>
      <dgm:spPr/>
      <dgm:t>
        <a:bodyPr/>
        <a:lstStyle/>
        <a:p>
          <a:endParaRPr lang="ru-RU"/>
        </a:p>
      </dgm:t>
    </dgm:pt>
    <dgm:pt modelId="{1DF8FE2F-DDA5-4C9B-853F-2840BC36C2A0}" type="sibTrans" cxnId="{BA4BC406-5648-4610-BCCA-737759F52A0B}">
      <dgm:prSet/>
      <dgm:spPr/>
      <dgm:t>
        <a:bodyPr/>
        <a:lstStyle/>
        <a:p>
          <a:endParaRPr lang="ru-RU"/>
        </a:p>
      </dgm:t>
    </dgm:pt>
    <dgm:pt modelId="{7387D839-1301-4EBF-924E-55B3E8F7639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Уметь слушать и понимать речь других;  способствовать развитию у учащихся умения сотрудничать с учителем и друг с другом.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FA0C2B2-0CF8-4A39-935F-6336AA040173}" type="sibTrans" cxnId="{2DC4F9AE-3B23-40D8-A958-547C62736322}">
      <dgm:prSet/>
      <dgm:spPr/>
      <dgm:t>
        <a:bodyPr/>
        <a:lstStyle/>
        <a:p>
          <a:endParaRPr lang="ru-RU"/>
        </a:p>
      </dgm:t>
    </dgm:pt>
    <dgm:pt modelId="{D1FBDF29-9562-4FD7-801F-31E426D65D74}" type="parTrans" cxnId="{2DC4F9AE-3B23-40D8-A958-547C62736322}">
      <dgm:prSet/>
      <dgm:spPr/>
      <dgm:t>
        <a:bodyPr/>
        <a:lstStyle/>
        <a:p>
          <a:endParaRPr lang="ru-RU"/>
        </a:p>
      </dgm:t>
    </dgm:pt>
    <dgm:pt modelId="{7DC92F3E-EB22-424F-8284-EDE2216E830C}" type="pres">
      <dgm:prSet presAssocID="{1E3FA3B5-448B-4D24-A793-180F73484F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03BDC-38E5-4AF8-99DE-31AB74800050}" type="pres">
      <dgm:prSet presAssocID="{D3C498F0-2090-45CF-9E27-BBE67D2A0828}" presName="composite" presStyleCnt="0"/>
      <dgm:spPr/>
    </dgm:pt>
    <dgm:pt modelId="{4A9C3231-1629-49B7-86AD-370635644C07}" type="pres">
      <dgm:prSet presAssocID="{D3C498F0-2090-45CF-9E27-BBE67D2A08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DBD16-D636-4517-A51D-B1416BDD08B8}" type="pres">
      <dgm:prSet presAssocID="{D3C498F0-2090-45CF-9E27-BBE67D2A0828}" presName="descendantText" presStyleLbl="alignAcc1" presStyleIdx="0" presStyleCnt="3" custScaleY="267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B0FB-798C-4C4A-9A46-1F2AD46B9088}" type="pres">
      <dgm:prSet presAssocID="{311C64EE-D438-45EF-83DF-683250627319}" presName="sp" presStyleCnt="0"/>
      <dgm:spPr/>
    </dgm:pt>
    <dgm:pt modelId="{7DB9AE63-858C-4AAE-A4E2-BE2114BDCFB6}" type="pres">
      <dgm:prSet presAssocID="{84677DE4-20E2-4928-8C38-1D30902BD0D9}" presName="composite" presStyleCnt="0"/>
      <dgm:spPr/>
    </dgm:pt>
    <dgm:pt modelId="{6EBAB20C-2A89-48DF-87AB-482DA37B3587}" type="pres">
      <dgm:prSet presAssocID="{84677DE4-20E2-4928-8C38-1D30902BD0D9}" presName="parentText" presStyleLbl="alignNode1" presStyleIdx="1" presStyleCnt="3" custLinFactNeighborX="0" custLinFactNeighborY="1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6C9A2-A95C-4E8F-BCAD-09CBBCAF7E8D}" type="pres">
      <dgm:prSet presAssocID="{84677DE4-20E2-4928-8C38-1D30902BD0D9}" presName="descendantText" presStyleLbl="alignAcc1" presStyleIdx="1" presStyleCnt="3" custLinFactNeighborX="268" custLinFactNeighborY="3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9737A-3079-40AD-85A8-8B5DB402AAEC}" type="pres">
      <dgm:prSet presAssocID="{1A4416EB-51E1-49D4-BC12-A5FBBFF8920B}" presName="sp" presStyleCnt="0"/>
      <dgm:spPr/>
    </dgm:pt>
    <dgm:pt modelId="{5A310C3E-1EC4-48AE-B6B7-319E68614917}" type="pres">
      <dgm:prSet presAssocID="{773D4891-161A-449A-9C4C-8E750551F7A4}" presName="composite" presStyleCnt="0"/>
      <dgm:spPr/>
    </dgm:pt>
    <dgm:pt modelId="{FCEDE857-AE54-4CB0-8E27-FB2E1A16B297}" type="pres">
      <dgm:prSet presAssocID="{773D4891-161A-449A-9C4C-8E750551F7A4}" presName="parentText" presStyleLbl="alignNode1" presStyleIdx="2" presStyleCnt="3" custLinFactNeighborX="0" custLinFactNeighborY="205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4534E-8B09-4AB1-A21D-E0EE5488F1A2}" type="pres">
      <dgm:prSet presAssocID="{773D4891-161A-449A-9C4C-8E750551F7A4}" presName="descendantText" presStyleLbl="alignAcc1" presStyleIdx="2" presStyleCnt="3" custLinFactNeighborX="268" custLinFactNeighborY="28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78DF6-72AD-4FB3-BB56-8CE6A8515352}" type="presOf" srcId="{1E3FA3B5-448B-4D24-A793-180F73484FA9}" destId="{7DC92F3E-EB22-424F-8284-EDE2216E830C}" srcOrd="0" destOrd="0" presId="urn:microsoft.com/office/officeart/2005/8/layout/chevron2"/>
    <dgm:cxn modelId="{F47CADFD-47DA-405A-8DCC-156749FC99D0}" type="presOf" srcId="{773D4891-161A-449A-9C4C-8E750551F7A4}" destId="{FCEDE857-AE54-4CB0-8E27-FB2E1A16B297}" srcOrd="0" destOrd="0" presId="urn:microsoft.com/office/officeart/2005/8/layout/chevron2"/>
    <dgm:cxn modelId="{25E7D31E-F0D9-424A-AB20-7E0F7DE4C9E0}" srcId="{1E3FA3B5-448B-4D24-A793-180F73484FA9}" destId="{84677DE4-20E2-4928-8C38-1D30902BD0D9}" srcOrd="1" destOrd="0" parTransId="{F4A17A1D-C2F5-4490-9138-24A4EDC2FB49}" sibTransId="{1A4416EB-51E1-49D4-BC12-A5FBBFF8920B}"/>
    <dgm:cxn modelId="{496600EE-AD67-4F58-83B3-31917918AE30}" srcId="{773D4891-161A-449A-9C4C-8E750551F7A4}" destId="{32C6FE4A-C79E-4156-8F81-87C772ECB50C}" srcOrd="0" destOrd="0" parTransId="{8F5E7B23-F58D-4614-9FC8-23C4CA29B1A2}" sibTransId="{3436F36D-7B5F-4F38-95E8-2C6823E571A3}"/>
    <dgm:cxn modelId="{BC260736-313A-4DDB-85BF-BB23048769F8}" type="presOf" srcId="{538A7CC2-9A74-4285-BC65-90181AEA1DCE}" destId="{1FCDBD16-D636-4517-A51D-B1416BDD08B8}" srcOrd="0" destOrd="2" presId="urn:microsoft.com/office/officeart/2005/8/layout/chevron2"/>
    <dgm:cxn modelId="{0D09BFB7-9159-4866-B040-80A4FA4233E5}" type="presOf" srcId="{D3C498F0-2090-45CF-9E27-BBE67D2A0828}" destId="{4A9C3231-1629-49B7-86AD-370635644C07}" srcOrd="0" destOrd="0" presId="urn:microsoft.com/office/officeart/2005/8/layout/chevron2"/>
    <dgm:cxn modelId="{BA7700B4-E88D-4538-B7FD-E44393E62A39}" srcId="{84677DE4-20E2-4928-8C38-1D30902BD0D9}" destId="{9021B413-74D7-49D4-AF46-76AF365BD4BB}" srcOrd="0" destOrd="0" parTransId="{70C72989-C0E3-46A9-8A1C-DCF1FB23BA30}" sibTransId="{95251B2C-1603-4590-8530-DFC22EBF7620}"/>
    <dgm:cxn modelId="{F9603CDD-2E65-4A78-82D6-BC0075E07E9F}" type="presOf" srcId="{7387D839-1301-4EBF-924E-55B3E8F76392}" destId="{1FCDBD16-D636-4517-A51D-B1416BDD08B8}" srcOrd="0" destOrd="1" presId="urn:microsoft.com/office/officeart/2005/8/layout/chevron2"/>
    <dgm:cxn modelId="{B88F9C98-38A0-40EB-B6C2-B1C8A92E41DE}" srcId="{1E3FA3B5-448B-4D24-A793-180F73484FA9}" destId="{D3C498F0-2090-45CF-9E27-BBE67D2A0828}" srcOrd="0" destOrd="0" parTransId="{7819CAAF-A6C6-49FC-8F13-E788F4FEECE8}" sibTransId="{311C64EE-D438-45EF-83DF-683250627319}"/>
    <dgm:cxn modelId="{AE065B1B-4832-4AF3-BCC1-6ABD669143A2}" srcId="{D3C498F0-2090-45CF-9E27-BBE67D2A0828}" destId="{D31232C9-28B7-4322-A8EE-7F4E28D50F87}" srcOrd="0" destOrd="0" parTransId="{76D74652-4041-4F6E-A5B0-E952A8A92529}" sibTransId="{6855D226-C08A-4ED9-8A29-F3DF3F7B2BAC}"/>
    <dgm:cxn modelId="{BA4BC406-5648-4610-BCCA-737759F52A0B}" srcId="{D3C498F0-2090-45CF-9E27-BBE67D2A0828}" destId="{538A7CC2-9A74-4285-BC65-90181AEA1DCE}" srcOrd="2" destOrd="0" parTransId="{0ABD0D49-8DE4-4524-8977-B8E15210CE0C}" sibTransId="{1DF8FE2F-DDA5-4C9B-853F-2840BC36C2A0}"/>
    <dgm:cxn modelId="{47D77A1B-AC50-468C-BAC4-54F8347B3C4A}" srcId="{1E3FA3B5-448B-4D24-A793-180F73484FA9}" destId="{773D4891-161A-449A-9C4C-8E750551F7A4}" srcOrd="2" destOrd="0" parTransId="{CFEB0DC7-849E-4A43-ACFB-AD215B748B88}" sibTransId="{D56E7583-967B-49B1-98C1-2352339018AB}"/>
    <dgm:cxn modelId="{30ED657F-D56D-4900-81E1-DC1467E76DFD}" type="presOf" srcId="{D31232C9-28B7-4322-A8EE-7F4E28D50F87}" destId="{1FCDBD16-D636-4517-A51D-B1416BDD08B8}" srcOrd="0" destOrd="0" presId="urn:microsoft.com/office/officeart/2005/8/layout/chevron2"/>
    <dgm:cxn modelId="{2DC4F9AE-3B23-40D8-A958-547C62736322}" srcId="{D3C498F0-2090-45CF-9E27-BBE67D2A0828}" destId="{7387D839-1301-4EBF-924E-55B3E8F76392}" srcOrd="1" destOrd="0" parTransId="{D1FBDF29-9562-4FD7-801F-31E426D65D74}" sibTransId="{EFA0C2B2-0CF8-4A39-935F-6336AA040173}"/>
    <dgm:cxn modelId="{561B06EC-9643-4AA9-89D8-695915A6764C}" type="presOf" srcId="{84677DE4-20E2-4928-8C38-1D30902BD0D9}" destId="{6EBAB20C-2A89-48DF-87AB-482DA37B3587}" srcOrd="0" destOrd="0" presId="urn:microsoft.com/office/officeart/2005/8/layout/chevron2"/>
    <dgm:cxn modelId="{A3AA52E1-DCDA-4222-A764-2F58F6F38B7B}" type="presOf" srcId="{9021B413-74D7-49D4-AF46-76AF365BD4BB}" destId="{B5A6C9A2-A95C-4E8F-BCAD-09CBBCAF7E8D}" srcOrd="0" destOrd="0" presId="urn:microsoft.com/office/officeart/2005/8/layout/chevron2"/>
    <dgm:cxn modelId="{859AA742-5EDC-4394-8FCA-7ADDC47593CA}" type="presOf" srcId="{32C6FE4A-C79E-4156-8F81-87C772ECB50C}" destId="{A534534E-8B09-4AB1-A21D-E0EE5488F1A2}" srcOrd="0" destOrd="0" presId="urn:microsoft.com/office/officeart/2005/8/layout/chevron2"/>
    <dgm:cxn modelId="{2B748BC9-B6D5-43E9-85DD-E51F7635D6B0}" type="presParOf" srcId="{7DC92F3E-EB22-424F-8284-EDE2216E830C}" destId="{45D03BDC-38E5-4AF8-99DE-31AB74800050}" srcOrd="0" destOrd="0" presId="urn:microsoft.com/office/officeart/2005/8/layout/chevron2"/>
    <dgm:cxn modelId="{D1D54DFB-6D2F-4368-AB46-905BA87ED514}" type="presParOf" srcId="{45D03BDC-38E5-4AF8-99DE-31AB74800050}" destId="{4A9C3231-1629-49B7-86AD-370635644C07}" srcOrd="0" destOrd="0" presId="urn:microsoft.com/office/officeart/2005/8/layout/chevron2"/>
    <dgm:cxn modelId="{EAB2C517-782D-43C6-B71B-884257236162}" type="presParOf" srcId="{45D03BDC-38E5-4AF8-99DE-31AB74800050}" destId="{1FCDBD16-D636-4517-A51D-B1416BDD08B8}" srcOrd="1" destOrd="0" presId="urn:microsoft.com/office/officeart/2005/8/layout/chevron2"/>
    <dgm:cxn modelId="{3652B989-1612-4E45-9685-09C884CCD14F}" type="presParOf" srcId="{7DC92F3E-EB22-424F-8284-EDE2216E830C}" destId="{068AB0FB-798C-4C4A-9A46-1F2AD46B9088}" srcOrd="1" destOrd="0" presId="urn:microsoft.com/office/officeart/2005/8/layout/chevron2"/>
    <dgm:cxn modelId="{F82E6470-0454-4C4C-997E-5335E5583ABB}" type="presParOf" srcId="{7DC92F3E-EB22-424F-8284-EDE2216E830C}" destId="{7DB9AE63-858C-4AAE-A4E2-BE2114BDCFB6}" srcOrd="2" destOrd="0" presId="urn:microsoft.com/office/officeart/2005/8/layout/chevron2"/>
    <dgm:cxn modelId="{951FF647-112A-4842-84C1-75019E2EA27D}" type="presParOf" srcId="{7DB9AE63-858C-4AAE-A4E2-BE2114BDCFB6}" destId="{6EBAB20C-2A89-48DF-87AB-482DA37B3587}" srcOrd="0" destOrd="0" presId="urn:microsoft.com/office/officeart/2005/8/layout/chevron2"/>
    <dgm:cxn modelId="{F6C04A97-0E48-498E-BF80-60C6343678F6}" type="presParOf" srcId="{7DB9AE63-858C-4AAE-A4E2-BE2114BDCFB6}" destId="{B5A6C9A2-A95C-4E8F-BCAD-09CBBCAF7E8D}" srcOrd="1" destOrd="0" presId="urn:microsoft.com/office/officeart/2005/8/layout/chevron2"/>
    <dgm:cxn modelId="{422C1C18-FBEB-44CF-8892-484C5EC2E08A}" type="presParOf" srcId="{7DC92F3E-EB22-424F-8284-EDE2216E830C}" destId="{6239737A-3079-40AD-85A8-8B5DB402AAEC}" srcOrd="3" destOrd="0" presId="urn:microsoft.com/office/officeart/2005/8/layout/chevron2"/>
    <dgm:cxn modelId="{1D562A16-5779-43FA-B45D-A4B46BEA7E34}" type="presParOf" srcId="{7DC92F3E-EB22-424F-8284-EDE2216E830C}" destId="{5A310C3E-1EC4-48AE-B6B7-319E68614917}" srcOrd="4" destOrd="0" presId="urn:microsoft.com/office/officeart/2005/8/layout/chevron2"/>
    <dgm:cxn modelId="{5F1C9AC5-3F1C-4C0D-B718-D97FD20D04CA}" type="presParOf" srcId="{5A310C3E-1EC4-48AE-B6B7-319E68614917}" destId="{FCEDE857-AE54-4CB0-8E27-FB2E1A16B297}" srcOrd="0" destOrd="0" presId="urn:microsoft.com/office/officeart/2005/8/layout/chevron2"/>
    <dgm:cxn modelId="{71A9B39C-AA3D-4F54-A3C7-C5FC61DBA74F}" type="presParOf" srcId="{5A310C3E-1EC4-48AE-B6B7-319E68614917}" destId="{A534534E-8B09-4AB1-A21D-E0EE5488F1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AF78CE-4D0D-49A0-9F21-341E7387FB8F}">
      <dsp:nvSpPr>
        <dsp:cNvPr id="0" name=""/>
        <dsp:cNvSpPr/>
      </dsp:nvSpPr>
      <dsp:spPr>
        <a:xfrm>
          <a:off x="0" y="450871"/>
          <a:ext cx="8429684" cy="680400"/>
        </a:xfrm>
        <a:prstGeom prst="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5599F-F508-45E6-89A6-E82691B90BD2}">
      <dsp:nvSpPr>
        <dsp:cNvPr id="0" name=""/>
        <dsp:cNvSpPr/>
      </dsp:nvSpPr>
      <dsp:spPr>
        <a:xfrm>
          <a:off x="421484" y="52351"/>
          <a:ext cx="6400869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strike="noStrike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Интеллектуальное развитие;</a:t>
          </a:r>
        </a:p>
      </dsp:txBody>
      <dsp:txXfrm>
        <a:off x="421484" y="52351"/>
        <a:ext cx="6400869" cy="797040"/>
      </dsp:txXfrm>
    </dsp:sp>
    <dsp:sp modelId="{40A3F93F-32D8-4E57-AD3F-1FA18802E80A}">
      <dsp:nvSpPr>
        <dsp:cNvPr id="0" name=""/>
        <dsp:cNvSpPr/>
      </dsp:nvSpPr>
      <dsp:spPr>
        <a:xfrm>
          <a:off x="0" y="1675591"/>
          <a:ext cx="8429684" cy="680400"/>
        </a:xfrm>
        <a:prstGeom prst="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5">
              <a:hueOff val="-2629988"/>
              <a:satOff val="1121"/>
              <a:lumOff val="-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3783-43FA-42C4-8631-66AFB3E1A9B5}">
      <dsp:nvSpPr>
        <dsp:cNvPr id="0" name=""/>
        <dsp:cNvSpPr/>
      </dsp:nvSpPr>
      <dsp:spPr>
        <a:xfrm>
          <a:off x="421484" y="1277071"/>
          <a:ext cx="6400869" cy="797040"/>
        </a:xfrm>
        <a:prstGeom prst="roundRect">
          <a:avLst/>
        </a:prstGeom>
        <a:solidFill>
          <a:schemeClr val="accent5">
            <a:hueOff val="-2629988"/>
            <a:satOff val="1121"/>
            <a:lumOff val="-8889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strike="noStrike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Умение четко выражать свои мысли;</a:t>
          </a:r>
        </a:p>
      </dsp:txBody>
      <dsp:txXfrm>
        <a:off x="421484" y="1277071"/>
        <a:ext cx="6400869" cy="797040"/>
      </dsp:txXfrm>
    </dsp:sp>
    <dsp:sp modelId="{515224E3-B1BD-4FFB-9930-EE11CDDB7404}">
      <dsp:nvSpPr>
        <dsp:cNvPr id="0" name=""/>
        <dsp:cNvSpPr/>
      </dsp:nvSpPr>
      <dsp:spPr>
        <a:xfrm>
          <a:off x="0" y="2900312"/>
          <a:ext cx="8429684" cy="680400"/>
        </a:xfrm>
        <a:prstGeom prst="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5">
              <a:hueOff val="-5259976"/>
              <a:satOff val="2241"/>
              <a:lumOff val="-1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53DE-4A94-4BB3-8D61-4EBB3E5914DB}">
      <dsp:nvSpPr>
        <dsp:cNvPr id="0" name=""/>
        <dsp:cNvSpPr/>
      </dsp:nvSpPr>
      <dsp:spPr>
        <a:xfrm>
          <a:off x="421484" y="2501792"/>
          <a:ext cx="6400869" cy="797040"/>
        </a:xfrm>
        <a:prstGeom prst="roundRect">
          <a:avLst/>
        </a:prstGeom>
        <a:solidFill>
          <a:schemeClr val="accent5">
            <a:hueOff val="-5259976"/>
            <a:satOff val="2241"/>
            <a:lumOff val="-17778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strike="noStrike" kern="120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Формирование гармонично развитой личности;</a:t>
          </a:r>
          <a:endParaRPr lang="ru-RU" sz="2800" b="1" strike="noStrike" kern="1200" dirty="0" smtClean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+mj-ea"/>
            <a:cs typeface="+mj-cs"/>
          </a:endParaRPr>
        </a:p>
      </dsp:txBody>
      <dsp:txXfrm>
        <a:off x="421484" y="2501792"/>
        <a:ext cx="6400869" cy="797040"/>
      </dsp:txXfrm>
    </dsp:sp>
    <dsp:sp modelId="{90F3F0C5-0E31-4EDA-B43A-503DD9686B30}">
      <dsp:nvSpPr>
        <dsp:cNvPr id="0" name=""/>
        <dsp:cNvSpPr/>
      </dsp:nvSpPr>
      <dsp:spPr>
        <a:xfrm>
          <a:off x="0" y="4125032"/>
          <a:ext cx="8429684" cy="680400"/>
        </a:xfrm>
        <a:prstGeom prst="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accent5">
              <a:hueOff val="-7889963"/>
              <a:satOff val="3362"/>
              <a:lumOff val="-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7679-A66E-4128-972D-884B9009A9E8}">
      <dsp:nvSpPr>
        <dsp:cNvPr id="0" name=""/>
        <dsp:cNvSpPr/>
      </dsp:nvSpPr>
      <dsp:spPr>
        <a:xfrm>
          <a:off x="421484" y="3726512"/>
          <a:ext cx="6400869" cy="797040"/>
        </a:xfrm>
        <a:prstGeom prst="roundRect">
          <a:avLst/>
        </a:prstGeom>
        <a:solidFill>
          <a:schemeClr val="accent5">
            <a:hueOff val="-7889963"/>
            <a:satOff val="3362"/>
            <a:lumOff val="-26667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strike="noStrike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rPr>
            <a:t>Более быстрое усвоение учебных навыков</a:t>
          </a:r>
        </a:p>
      </dsp:txBody>
      <dsp:txXfrm>
        <a:off x="421484" y="3726512"/>
        <a:ext cx="6400869" cy="797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9C3231-1629-49B7-86AD-370635644C07}">
      <dsp:nvSpPr>
        <dsp:cNvPr id="0" name=""/>
        <dsp:cNvSpPr/>
      </dsp:nvSpPr>
      <dsp:spPr>
        <a:xfrm rot="5400000">
          <a:off x="-209912" y="972137"/>
          <a:ext cx="1399416" cy="979591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метапредметные</a:t>
          </a:r>
          <a:endParaRPr lang="ru-RU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209912" y="972137"/>
        <a:ext cx="1399416" cy="979591"/>
      </dsp:txXfrm>
    </dsp:sp>
    <dsp:sp modelId="{1FCDBD16-D636-4517-A51D-B1416BDD08B8}">
      <dsp:nvSpPr>
        <dsp:cNvPr id="0" name=""/>
        <dsp:cNvSpPr/>
      </dsp:nvSpPr>
      <dsp:spPr>
        <a:xfrm rot="5400000">
          <a:off x="3596421" y="-2614928"/>
          <a:ext cx="2430747" cy="7664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Уметь определять и формулировать цель на уроке с помощью учителя;  планировать своё действие в соответствии с поставленной задачей; вносить необходимые коррективы в действие после его завершения на основе его оценки и учёта характера сделанных ошибок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Уметь слушать и понимать речь других;  способствовать развитию у учащихся умения сотрудничать с учителем и друг с другом.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Способствовать развитию у учащихся  навыков исследовательской работы; стимулировать познавательный интерес с помощью проблемных заданий.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96421" y="-2614928"/>
        <a:ext cx="2430747" cy="7664406"/>
      </dsp:txXfrm>
    </dsp:sp>
    <dsp:sp modelId="{6EBAB20C-2A89-48DF-87AB-482DA37B3587}">
      <dsp:nvSpPr>
        <dsp:cNvPr id="0" name=""/>
        <dsp:cNvSpPr/>
      </dsp:nvSpPr>
      <dsp:spPr>
        <a:xfrm rot="5400000">
          <a:off x="-209912" y="2639448"/>
          <a:ext cx="1399416" cy="979591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предметные</a:t>
          </a:r>
        </a:p>
      </dsp:txBody>
      <dsp:txXfrm rot="5400000">
        <a:off x="-209912" y="2639448"/>
        <a:ext cx="1399416" cy="979591"/>
      </dsp:txXfrm>
    </dsp:sp>
    <dsp:sp modelId="{B5A6C9A2-A95C-4E8F-BCAD-09CBBCAF7E8D}">
      <dsp:nvSpPr>
        <dsp:cNvPr id="0" name=""/>
        <dsp:cNvSpPr/>
      </dsp:nvSpPr>
      <dsp:spPr>
        <a:xfrm rot="5400000">
          <a:off x="4356984" y="-804990"/>
          <a:ext cx="909620" cy="7664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уметь применять знания основных средств музыкальной выразительности при анализе прослушанного музыкального произведения. </a:t>
          </a:r>
        </a:p>
      </dsp:txBody>
      <dsp:txXfrm rot="5400000">
        <a:off x="4356984" y="-804990"/>
        <a:ext cx="909620" cy="7664406"/>
      </dsp:txXfrm>
    </dsp:sp>
    <dsp:sp modelId="{FCEDE857-AE54-4CB0-8E27-FB2E1A16B297}">
      <dsp:nvSpPr>
        <dsp:cNvPr id="0" name=""/>
        <dsp:cNvSpPr/>
      </dsp:nvSpPr>
      <dsp:spPr>
        <a:xfrm rot="5400000">
          <a:off x="-209912" y="3739717"/>
          <a:ext cx="1399416" cy="979591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личностные</a:t>
          </a:r>
        </a:p>
      </dsp:txBody>
      <dsp:txXfrm rot="5400000">
        <a:off x="-209912" y="3739717"/>
        <a:ext cx="1399416" cy="979591"/>
      </dsp:txXfrm>
    </dsp:sp>
    <dsp:sp modelId="{A534534E-8B09-4AB1-A21D-E0EE5488F1A2}">
      <dsp:nvSpPr>
        <dsp:cNvPr id="0" name=""/>
        <dsp:cNvSpPr/>
      </dsp:nvSpPr>
      <dsp:spPr>
        <a:xfrm rot="5400000">
          <a:off x="4356984" y="409462"/>
          <a:ext cx="909620" cy="7664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уметь оценивать собственную музыкально-творческую деятельность; участвовать в ролевых играх.</a:t>
          </a:r>
        </a:p>
      </dsp:txBody>
      <dsp:txXfrm rot="5400000">
        <a:off x="4356984" y="409462"/>
        <a:ext cx="909620" cy="7664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EF2A98-8B53-452D-B406-EA0554AB15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2A98-8B53-452D-B406-EA0554AB15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2A98-8B53-452D-B406-EA0554AB15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2A98-8B53-452D-B406-EA0554AB15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 userDrawn="1"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4B5B0C-991E-470E-B407-F55E546831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EC062D-35AA-4D93-8CF7-A45B18DF86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1698B5-FC7D-488D-982B-C2B25A849C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14E66BB-EA06-4428-A884-0E40CF610B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330119A-2E30-46AD-B9F9-C3F17AA41D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5541832-6D66-42E8-92C1-C1AA5B9F77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DDF23-C7A2-4D33-8B90-01832D2E1F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33DD66-6E50-4B58-A151-BE5C7816C4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31F9AE-4868-43D4-AA82-B6D5D69D9D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B95AE-69A4-418F-B3EA-0FDABC2D3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C4758-ADAE-4262-85D1-9BE0C8E5B2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ABB34F-78A8-4C0F-90FC-1E4CB6196F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093173-D662-46AA-9B4F-32CFF84CEE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0A1F7-115A-4F9F-B9D2-12AA8E680E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99B0851-8AEC-4B53-B680-A4B4179F29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 userDrawn="1"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&#1089;&#1082;&#1074;&#1072;%20&#1050;&#1072;&#1073;&#1077;&#1090;&#1086;&#1074;&#1072;%20&#1087;&#1086;&#1089;&#1083;%20&#1074;&#1072;&#1088;&#1080;&#1072;&#1085;&#1090;\&#1050;&#1072;&#1073;&#1077;&#1090;&#1086;&#1074;&#1072;%20&#1057;.&#1045;.%20&#1053;&#1086;&#1074;&#1086;&#1091;&#1088;&#1072;&#1083;&#1100;&#1089;&#1082;\&#1043;&#1083;&#1080;&#1085;&#1082;&#1072;.wma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Кабетова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Софья Евгеньевна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6211669"/>
            <a:ext cx="4584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МАОУ «СОШ № 54»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г.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Новоуральск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86322"/>
            <a:ext cx="2143108" cy="2071678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9" y="4286256"/>
            <a:ext cx="4879883" cy="301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643802" y="6500810"/>
            <a:ext cx="1500198" cy="35719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2910" y="257174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у</a:t>
            </a:r>
            <a:r>
              <a:rPr lang="ru-RU" sz="2800" dirty="0" smtClean="0">
                <a:latin typeface="Georgia" pitchFamily="18" charset="0"/>
              </a:rPr>
              <a:t>читель музыки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7" name="Рисунок 16" descr="fakeweddingflowerbouquet.jpg"/>
          <p:cNvPicPr>
            <a:picLocks noChangeAspect="1"/>
          </p:cNvPicPr>
          <p:nvPr/>
        </p:nvPicPr>
        <p:blipFill>
          <a:blip r:embed="rId3" cstate="print"/>
          <a:srcRect t="3125" b="53125"/>
          <a:stretch>
            <a:fillRect/>
          </a:stretch>
        </p:blipFill>
        <p:spPr>
          <a:xfrm>
            <a:off x="6786578" y="1571612"/>
            <a:ext cx="2071702" cy="1783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4.pic4you.ru/y2014/08-13/12216/45439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34"/>
            <a:ext cx="2777311" cy="4071966"/>
          </a:xfrm>
          <a:prstGeom prst="rect">
            <a:avLst/>
          </a:prstGeom>
          <a:noFill/>
        </p:spPr>
      </p:pic>
      <p:pic>
        <p:nvPicPr>
          <p:cNvPr id="18436" name="Picture 4" descr="http://direktspecpred.altklub.info/attachments/Image/school210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97064"/>
            <a:ext cx="2881288" cy="2360936"/>
          </a:xfrm>
          <a:prstGeom prst="rect">
            <a:avLst/>
          </a:prstGeom>
          <a:noFill/>
        </p:spPr>
      </p:pic>
      <p:pic>
        <p:nvPicPr>
          <p:cNvPr id="18442" name="Picture 10" descr="http://forumsmile.ru/u/7/8/b/78b3ded81e0364410616aa169f50de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43397"/>
            <a:ext cx="1003205" cy="2614603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142976" y="1571612"/>
            <a:ext cx="4286280" cy="14287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Проблемный вопрос: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стало бы с нами, если бы не было музыки?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 flipH="1">
            <a:off x="5715008" y="2000240"/>
            <a:ext cx="3428992" cy="1000132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Мы бы не могли посещать театры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 flipH="1">
            <a:off x="3500430" y="3143248"/>
            <a:ext cx="3428992" cy="92869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Наша жизнь стала скучнее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 flipH="1">
            <a:off x="2428860" y="4643446"/>
            <a:ext cx="3428992" cy="92869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Не было бы песен, танцев и праздников</a:t>
            </a:r>
          </a:p>
        </p:txBody>
      </p:sp>
      <p:pic>
        <p:nvPicPr>
          <p:cNvPr id="23" name="Рисунок 22" descr="музыкальное-развитие-детей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653" y="-22302"/>
            <a:ext cx="2833650" cy="121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746125"/>
          </a:xfrm>
        </p:spPr>
        <p:txBody>
          <a:bodyPr/>
          <a:lstStyle/>
          <a:p>
            <a:r>
              <a:rPr lang="en-US" sz="3200" dirty="0" smtClean="0">
                <a:latin typeface="Georgia" pitchFamily="18" charset="0"/>
              </a:rPr>
              <a:t>I</a:t>
            </a:r>
            <a:r>
              <a:rPr lang="ru-RU" sz="3200" dirty="0" smtClean="0">
                <a:latin typeface="Georgia" pitchFamily="18" charset="0"/>
              </a:rPr>
              <a:t> этап. 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Создание учебно-познавательных мотивов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Freeform 3"/>
          <p:cNvSpPr>
            <a:spLocks/>
          </p:cNvSpPr>
          <p:nvPr/>
        </p:nvSpPr>
        <p:spPr bwMode="gray">
          <a:xfrm flipH="1" flipV="1">
            <a:off x="357158" y="4643445"/>
            <a:ext cx="8358246" cy="1944687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4276" name="Freeform 4"/>
          <p:cNvSpPr>
            <a:spLocks/>
          </p:cNvSpPr>
          <p:nvPr/>
        </p:nvSpPr>
        <p:spPr bwMode="gray">
          <a:xfrm>
            <a:off x="357158" y="2571744"/>
            <a:ext cx="8358246" cy="2117725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gray">
          <a:xfrm>
            <a:off x="571472" y="3571876"/>
            <a:ext cx="1643062" cy="1639888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испытываю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затруднения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теме</a:t>
            </a:r>
            <a:endParaRPr lang="en-US" sz="1600" dirty="0">
              <a:solidFill>
                <a:srgbClr val="080808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>
            <a:off x="2571736" y="3571876"/>
            <a:ext cx="1643062" cy="1639888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недостаточно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знаю</a:t>
            </a:r>
            <a:endParaRPr lang="en-US" sz="1600" dirty="0">
              <a:solidFill>
                <a:srgbClr val="080808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>
            <a:off x="4572000" y="3571876"/>
            <a:ext cx="1643063" cy="1639888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стремлюсь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узнать новое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gray">
          <a:xfrm>
            <a:off x="6643702" y="3571876"/>
            <a:ext cx="1643063" cy="1639888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все знаю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white">
          <a:xfrm>
            <a:off x="749300" y="2109788"/>
            <a:ext cx="2219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8F8F8"/>
                </a:solidFill>
              </a:rPr>
              <a:t> 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gray">
          <a:xfrm>
            <a:off x="950913" y="3571876"/>
            <a:ext cx="163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rgbClr val="080808"/>
              </a:solidFill>
            </a:endParaRPr>
          </a:p>
        </p:txBody>
      </p:sp>
      <p:pic>
        <p:nvPicPr>
          <p:cNvPr id="21" name="Рисунок 20" descr="смайлик-задумался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5000636"/>
            <a:ext cx="1500198" cy="1285884"/>
          </a:xfrm>
          <a:prstGeom prst="rect">
            <a:avLst/>
          </a:prstGeom>
        </p:spPr>
      </p:pic>
      <p:pic>
        <p:nvPicPr>
          <p:cNvPr id="22" name="Рисунок 21" descr="odI9Vxv4WZ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571744"/>
            <a:ext cx="1239144" cy="1241794"/>
          </a:xfrm>
          <a:prstGeom prst="rect">
            <a:avLst/>
          </a:prstGeom>
        </p:spPr>
      </p:pic>
      <p:pic>
        <p:nvPicPr>
          <p:cNvPr id="23" name="Рисунок 22" descr="images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929198"/>
            <a:ext cx="1916034" cy="1214446"/>
          </a:xfrm>
          <a:prstGeom prst="rect">
            <a:avLst/>
          </a:prstGeom>
        </p:spPr>
      </p:pic>
      <p:pic>
        <p:nvPicPr>
          <p:cNvPr id="24" name="Рисунок 23" descr="depositphotos_11570432-Clapping-Smile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00306"/>
            <a:ext cx="1586441" cy="1285884"/>
          </a:xfrm>
          <a:prstGeom prst="rect">
            <a:avLst/>
          </a:prstGeom>
        </p:spPr>
      </p:pic>
      <p:pic>
        <p:nvPicPr>
          <p:cNvPr id="25" name="Рисунок 24" descr="музыкальное-развитие-детей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0"/>
            <a:ext cx="2905088" cy="1245038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85720" y="428604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II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Целеполагание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429684" cy="746125"/>
          </a:xfrm>
        </p:spPr>
        <p:txBody>
          <a:bodyPr/>
          <a:lstStyle/>
          <a:p>
            <a:pPr algn="ctr"/>
            <a:r>
              <a:rPr lang="ru-RU" sz="3200" dirty="0" smtClean="0">
                <a:latin typeface="Georgia" pitchFamily="18" charset="0"/>
              </a:rPr>
              <a:t>Оценивание на этапе </a:t>
            </a:r>
            <a:r>
              <a:rPr lang="ru-RU" sz="3200" dirty="0" err="1" smtClean="0">
                <a:latin typeface="Georgia" pitchFamily="18" charset="0"/>
              </a:rPr>
              <a:t>целеполагания</a:t>
            </a:r>
            <a:endParaRPr lang="ru-RU" sz="32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  <p:bldP spid="54280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III </a:t>
            </a:r>
            <a:r>
              <a:rPr lang="ru-RU" dirty="0" smtClean="0">
                <a:latin typeface="Georgia" pitchFamily="18" charset="0"/>
              </a:rPr>
              <a:t>этап. Планирование и организация деятельности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6457" name="AutoShape 137"/>
          <p:cNvSpPr>
            <a:spLocks noChangeArrowheads="1"/>
          </p:cNvSpPr>
          <p:nvPr/>
        </p:nvSpPr>
        <p:spPr bwMode="gray">
          <a:xfrm>
            <a:off x="609600" y="2874963"/>
            <a:ext cx="4041775" cy="3678237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458" name="AutoShape 138"/>
          <p:cNvSpPr>
            <a:spLocks noChangeArrowheads="1"/>
          </p:cNvSpPr>
          <p:nvPr/>
        </p:nvSpPr>
        <p:spPr bwMode="ltGray">
          <a:xfrm>
            <a:off x="1147763" y="3438525"/>
            <a:ext cx="2986087" cy="27178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459" name="AutoShape 139"/>
          <p:cNvSpPr>
            <a:spLocks noChangeArrowheads="1"/>
          </p:cNvSpPr>
          <p:nvPr/>
        </p:nvSpPr>
        <p:spPr bwMode="gray">
          <a:xfrm>
            <a:off x="1485900" y="3862388"/>
            <a:ext cx="2206625" cy="2006600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460" name="AutoShape 140"/>
          <p:cNvSpPr>
            <a:spLocks noChangeArrowheads="1"/>
          </p:cNvSpPr>
          <p:nvPr/>
        </p:nvSpPr>
        <p:spPr bwMode="gray">
          <a:xfrm>
            <a:off x="1770063" y="4202113"/>
            <a:ext cx="1592262" cy="1446212"/>
          </a:xfrm>
          <a:custGeom>
            <a:avLst/>
            <a:gdLst>
              <a:gd name="G0" fmla="+- 6050 0 0"/>
              <a:gd name="G1" fmla="+- 11775378 0 0"/>
              <a:gd name="G2" fmla="+- 0 0 11775378"/>
              <a:gd name="T0" fmla="*/ 0 256 1"/>
              <a:gd name="T1" fmla="*/ 180 256 1"/>
              <a:gd name="G3" fmla="+- 11775378 T0 T1"/>
              <a:gd name="T2" fmla="*/ 0 256 1"/>
              <a:gd name="T3" fmla="*/ 90 256 1"/>
              <a:gd name="G4" fmla="+- 11775378 T2 T3"/>
              <a:gd name="G5" fmla="*/ G4 2 1"/>
              <a:gd name="T4" fmla="*/ 90 256 1"/>
              <a:gd name="T5" fmla="*/ 0 256 1"/>
              <a:gd name="G6" fmla="+- 11775378 T4 T5"/>
              <a:gd name="G7" fmla="*/ G6 2 1"/>
              <a:gd name="G8" fmla="abs 1177537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050"/>
              <a:gd name="G18" fmla="*/ 6050 1 2"/>
              <a:gd name="G19" fmla="+- G18 5400 0"/>
              <a:gd name="G20" fmla="cos G19 11775378"/>
              <a:gd name="G21" fmla="sin G19 11775378"/>
              <a:gd name="G22" fmla="+- G20 10800 0"/>
              <a:gd name="G23" fmla="+- G21 10800 0"/>
              <a:gd name="G24" fmla="+- 10800 0 G20"/>
              <a:gd name="G25" fmla="+- 6050 10800 0"/>
              <a:gd name="G26" fmla="?: G9 G17 G25"/>
              <a:gd name="G27" fmla="?: G9 0 21600"/>
              <a:gd name="G28" fmla="cos 10800 11775378"/>
              <a:gd name="G29" fmla="sin 10800 11775378"/>
              <a:gd name="G30" fmla="sin 6050 11775378"/>
              <a:gd name="G31" fmla="+- G28 10800 0"/>
              <a:gd name="G32" fmla="+- G29 10800 0"/>
              <a:gd name="G33" fmla="+- G30 10800 0"/>
              <a:gd name="G34" fmla="?: G4 0 G31"/>
              <a:gd name="G35" fmla="?: 11775378 G34 0"/>
              <a:gd name="G36" fmla="?: G6 G35 G31"/>
              <a:gd name="G37" fmla="+- 21600 0 G36"/>
              <a:gd name="G38" fmla="?: G4 0 G33"/>
              <a:gd name="G39" fmla="?: 1177537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375 w 21600"/>
              <a:gd name="T15" fmla="*/ 10847 h 21600"/>
              <a:gd name="T16" fmla="*/ 10800 w 21600"/>
              <a:gd name="T17" fmla="*/ 4750 h 21600"/>
              <a:gd name="T18" fmla="*/ 19225 w 21600"/>
              <a:gd name="T19" fmla="*/ 108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50" y="10833"/>
                </a:moveTo>
                <a:cubicBezTo>
                  <a:pt x="4750" y="10822"/>
                  <a:pt x="4750" y="10811"/>
                  <a:pt x="4750" y="10800"/>
                </a:cubicBezTo>
                <a:cubicBezTo>
                  <a:pt x="4750" y="7458"/>
                  <a:pt x="7458" y="4750"/>
                  <a:pt x="10800" y="4750"/>
                </a:cubicBezTo>
                <a:cubicBezTo>
                  <a:pt x="14141" y="4750"/>
                  <a:pt x="16850" y="7458"/>
                  <a:pt x="16850" y="10800"/>
                </a:cubicBezTo>
                <a:cubicBezTo>
                  <a:pt x="16850" y="10811"/>
                  <a:pt x="16849" y="10822"/>
                  <a:pt x="16849" y="10833"/>
                </a:cubicBezTo>
                <a:lnTo>
                  <a:pt x="21599" y="10860"/>
                </a:lnTo>
                <a:cubicBezTo>
                  <a:pt x="21599" y="10840"/>
                  <a:pt x="21600" y="108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0"/>
                  <a:pt x="0" y="10840"/>
                  <a:pt x="0" y="1086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path path="rect">
              <a:fillToRect l="100000" t="100000"/>
            </a:path>
          </a:gradFill>
          <a:ln w="28575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461" name="AutoShape 141"/>
          <p:cNvSpPr>
            <a:spLocks/>
          </p:cNvSpPr>
          <p:nvPr/>
        </p:nvSpPr>
        <p:spPr bwMode="auto">
          <a:xfrm>
            <a:off x="5226050" y="4143380"/>
            <a:ext cx="3917950" cy="536575"/>
          </a:xfrm>
          <a:prstGeom prst="accentCallout2">
            <a:avLst>
              <a:gd name="adj1" fmla="val 21301"/>
              <a:gd name="adj2" fmla="val -2139"/>
              <a:gd name="adj3" fmla="val 21301"/>
              <a:gd name="adj4" fmla="val -9616"/>
              <a:gd name="adj5" fmla="val 104440"/>
              <a:gd name="adj6" fmla="val -56991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lvl="0" eaLnBrk="0" hangingPunct="0"/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Создание проекта в группах</a:t>
            </a:r>
          </a:p>
          <a:p>
            <a:pPr eaLnBrk="0" hangingPunct="0"/>
            <a:endParaRPr lang="en-US" b="1" dirty="0">
              <a:latin typeface="Georgia" pitchFamily="18" charset="0"/>
            </a:endParaRPr>
          </a:p>
        </p:txBody>
      </p:sp>
      <p:sp>
        <p:nvSpPr>
          <p:cNvPr id="56462" name="AutoShape 142"/>
          <p:cNvSpPr>
            <a:spLocks/>
          </p:cNvSpPr>
          <p:nvPr/>
        </p:nvSpPr>
        <p:spPr bwMode="gray">
          <a:xfrm>
            <a:off x="5072066" y="3429000"/>
            <a:ext cx="4676769" cy="538162"/>
          </a:xfrm>
          <a:prstGeom prst="accentCallout2">
            <a:avLst>
              <a:gd name="adj1" fmla="val 21241"/>
              <a:gd name="adj2" fmla="val -1981"/>
              <a:gd name="adj3" fmla="val 21241"/>
              <a:gd name="adj4" fmla="val -10681"/>
              <a:gd name="adj5" fmla="val 148968"/>
              <a:gd name="adj6" fmla="val -45403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lvl="0" eaLnBrk="0" hangingPunct="0"/>
            <a:r>
              <a:rPr lang="ru-RU" b="1" dirty="0" smtClean="0">
                <a:latin typeface="Georgia" pitchFamily="18" charset="0"/>
              </a:rPr>
              <a:t>Послушать симфоническую музыку, определить её особенности;</a:t>
            </a:r>
          </a:p>
          <a:p>
            <a:pPr eaLnBrk="0" hangingPunct="0"/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6463" name="AutoShape 143"/>
          <p:cNvSpPr>
            <a:spLocks/>
          </p:cNvSpPr>
          <p:nvPr/>
        </p:nvSpPr>
        <p:spPr bwMode="gray">
          <a:xfrm>
            <a:off x="4428822" y="2571744"/>
            <a:ext cx="4715178" cy="536575"/>
          </a:xfrm>
          <a:prstGeom prst="accentCallout2">
            <a:avLst>
              <a:gd name="adj1" fmla="val 21301"/>
              <a:gd name="adj2" fmla="val -1986"/>
              <a:gd name="adj3" fmla="val 21301"/>
              <a:gd name="adj4" fmla="val -11630"/>
              <a:gd name="adj5" fmla="val 179588"/>
              <a:gd name="adj6" fmla="val -38454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lvl="0" eaLnBrk="0" hangingPunct="0"/>
            <a:r>
              <a:rPr lang="ru-RU" b="1" dirty="0" smtClean="0">
                <a:latin typeface="Georgia" pitchFamily="18" charset="0"/>
              </a:rPr>
              <a:t>Познакомиться с историей происхождения профессии дирижер;</a:t>
            </a:r>
          </a:p>
          <a:p>
            <a:pPr eaLnBrk="0" hangingPunct="0"/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6464" name="AutoShape 144"/>
          <p:cNvSpPr>
            <a:spLocks/>
          </p:cNvSpPr>
          <p:nvPr/>
        </p:nvSpPr>
        <p:spPr bwMode="auto">
          <a:xfrm>
            <a:off x="3786182" y="1643050"/>
            <a:ext cx="4375010" cy="700099"/>
          </a:xfrm>
          <a:prstGeom prst="accentCallout2">
            <a:avLst>
              <a:gd name="adj1" fmla="val 21301"/>
              <a:gd name="adj2" fmla="val -1995"/>
              <a:gd name="adj3" fmla="val 21301"/>
              <a:gd name="adj4" fmla="val -11736"/>
              <a:gd name="adj5" fmla="val 204731"/>
              <a:gd name="adj6" fmla="val -32917"/>
            </a:avLst>
          </a:prstGeom>
          <a:noFill/>
          <a:ln w="9525">
            <a:solidFill>
              <a:srgbClr val="1C1C1C"/>
            </a:solidFill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lvl="0" eaLnBrk="0" hangingPunct="0"/>
            <a:r>
              <a:rPr lang="ru-RU" b="1" dirty="0" smtClean="0">
                <a:latin typeface="Georgia" pitchFamily="18" charset="0"/>
              </a:rPr>
              <a:t>Вспомнить группы инструментов симфонического оркестра;</a:t>
            </a:r>
            <a:endParaRPr lang="ru-RU" b="1" dirty="0" smtClean="0"/>
          </a:p>
          <a:p>
            <a:pPr eaLnBrk="0" hangingPunct="0"/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6465" name="AutoShape 145"/>
          <p:cNvSpPr>
            <a:spLocks noChangeArrowheads="1"/>
          </p:cNvSpPr>
          <p:nvPr/>
        </p:nvSpPr>
        <p:spPr bwMode="gray">
          <a:xfrm>
            <a:off x="6197600" y="5060950"/>
            <a:ext cx="2032000" cy="768350"/>
          </a:xfrm>
          <a:prstGeom prst="chevron">
            <a:avLst>
              <a:gd name="adj" fmla="val 3453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6466" name="AutoShape 146"/>
          <p:cNvSpPr>
            <a:spLocks noChangeArrowheads="1"/>
          </p:cNvSpPr>
          <p:nvPr/>
        </p:nvSpPr>
        <p:spPr bwMode="ltGray">
          <a:xfrm>
            <a:off x="4373563" y="5056188"/>
            <a:ext cx="2049462" cy="768350"/>
          </a:xfrm>
          <a:prstGeom prst="chevron">
            <a:avLst>
              <a:gd name="adj" fmla="val 3508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6467" name="AutoShape 147"/>
          <p:cNvSpPr>
            <a:spLocks noChangeArrowheads="1"/>
          </p:cNvSpPr>
          <p:nvPr/>
        </p:nvSpPr>
        <p:spPr bwMode="gray">
          <a:xfrm>
            <a:off x="2590800" y="5049838"/>
            <a:ext cx="1997075" cy="768350"/>
          </a:xfrm>
          <a:prstGeom prst="chevron">
            <a:avLst>
              <a:gd name="adj" fmla="val 3330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6468" name="AutoShape 148"/>
          <p:cNvSpPr>
            <a:spLocks noChangeArrowheads="1"/>
          </p:cNvSpPr>
          <p:nvPr/>
        </p:nvSpPr>
        <p:spPr bwMode="gray">
          <a:xfrm>
            <a:off x="736600" y="5049838"/>
            <a:ext cx="2051050" cy="768350"/>
          </a:xfrm>
          <a:prstGeom prst="chevron">
            <a:avLst>
              <a:gd name="adj" fmla="val 33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6469" name="Text Box 149"/>
          <p:cNvSpPr txBox="1">
            <a:spLocks noChangeArrowheads="1"/>
          </p:cNvSpPr>
          <p:nvPr/>
        </p:nvSpPr>
        <p:spPr bwMode="gray">
          <a:xfrm>
            <a:off x="990600" y="5284788"/>
            <a:ext cx="180617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Вспомнить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70" name="Text Box 150"/>
          <p:cNvSpPr txBox="1">
            <a:spLocks noChangeArrowheads="1"/>
          </p:cNvSpPr>
          <p:nvPr/>
        </p:nvSpPr>
        <p:spPr bwMode="gray">
          <a:xfrm>
            <a:off x="2500298" y="5286388"/>
            <a:ext cx="248845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Познакомиться 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71" name="Text Box 151"/>
          <p:cNvSpPr txBox="1">
            <a:spLocks noChangeArrowheads="1"/>
          </p:cNvSpPr>
          <p:nvPr/>
        </p:nvSpPr>
        <p:spPr bwMode="gray">
          <a:xfrm>
            <a:off x="4648200" y="5295900"/>
            <a:ext cx="183340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Послушать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72" name="Text Box 152"/>
          <p:cNvSpPr txBox="1">
            <a:spLocks noChangeArrowheads="1"/>
          </p:cNvSpPr>
          <p:nvPr/>
        </p:nvSpPr>
        <p:spPr bwMode="gray">
          <a:xfrm>
            <a:off x="6477000" y="5295900"/>
            <a:ext cx="13811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Создать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счаст-ивые-ети-и-музыка-518160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01"/>
          <a:stretch>
            <a:fillRect/>
          </a:stretch>
        </p:blipFill>
        <p:spPr>
          <a:xfrm>
            <a:off x="0" y="1214422"/>
            <a:ext cx="3210316" cy="3962400"/>
          </a:xfrm>
          <a:prstGeom prst="rect">
            <a:avLst/>
          </a:prstGeom>
        </p:spPr>
      </p:pic>
      <p:pic>
        <p:nvPicPr>
          <p:cNvPr id="22" name="Рисунок 21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6643702" y="6000768"/>
            <a:ext cx="2143140" cy="57150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tutti</a:t>
            </a:r>
            <a:endParaRPr lang="ru-RU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928662" y="6000768"/>
            <a:ext cx="2143140" cy="57150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тембр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643306" y="6000768"/>
            <a:ext cx="2143140" cy="57150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гармония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428736"/>
            <a:ext cx="4543428" cy="74612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Работа в группах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026" name="Picture 2" descr="F:\урок\DSC0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571611"/>
            <a:ext cx="4143405" cy="511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0"/>
            <a:ext cx="3333716" cy="1428736"/>
          </a:xfrm>
          <a:prstGeom prst="rect">
            <a:avLst/>
          </a:prstGeom>
        </p:spPr>
      </p:pic>
      <p:pic>
        <p:nvPicPr>
          <p:cNvPr id="1027" name="Picture 3" descr="F:\урок\DSC01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71678"/>
            <a:ext cx="4661760" cy="349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_15_133032570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5231913"/>
            <a:ext cx="2786050" cy="1626087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5720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umbs.dreamstime.com/thumb_387/3875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4" name="Рисунок 3" descr="музыкальное-развитие-детей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http://s1v1.irc.lv/files/1/0/0/114/5bGffSo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" name="Глин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5643578"/>
            <a:ext cx="866780" cy="866780"/>
          </a:xfrm>
          <a:prstGeom prst="rect">
            <a:avLst/>
          </a:prstGeom>
        </p:spPr>
      </p:pic>
      <p:pic>
        <p:nvPicPr>
          <p:cNvPr id="11" name="Глин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72462" y="6134096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5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65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746125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Смысловое чтение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pic>
        <p:nvPicPr>
          <p:cNvPr id="2051" name="Picture 3" descr="F:\урок\DSC0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39995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урок\DSC01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643182"/>
            <a:ext cx="411901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20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229600" cy="746125"/>
          </a:xfrm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Различные виды 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деятельности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1265" name="Picture 1" descr="F:\фото\DSC00011.JPG"/>
          <p:cNvPicPr>
            <a:picLocks noChangeAspect="1" noChangeArrowheads="1"/>
          </p:cNvPicPr>
          <p:nvPr/>
        </p:nvPicPr>
        <p:blipFill>
          <a:blip r:embed="rId2" cstate="print"/>
          <a:srcRect r="14278"/>
          <a:stretch>
            <a:fillRect/>
          </a:stretch>
        </p:blipFill>
        <p:spPr bwMode="auto">
          <a:xfrm>
            <a:off x="357158" y="2357430"/>
            <a:ext cx="478512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F:\фото\DSC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571900" cy="237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F:\фото\DSC00016.JPG"/>
          <p:cNvPicPr>
            <a:picLocks noChangeAspect="1" noChangeArrowheads="1"/>
          </p:cNvPicPr>
          <p:nvPr/>
        </p:nvPicPr>
        <p:blipFill>
          <a:blip r:embed="rId4" cstate="print"/>
          <a:srcRect l="13468" t="17346" r="15347" b="12054"/>
          <a:stretch>
            <a:fillRect/>
          </a:stretch>
        </p:blipFill>
        <p:spPr bwMode="auto">
          <a:xfrm>
            <a:off x="5286380" y="4143380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узыкальное-развитие-детей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5720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1714488"/>
            <a:ext cx="8229600" cy="746125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Лишний музыкальный инструмент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4411663" y="2900363"/>
            <a:ext cx="2713037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2374900" y="2901950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gray">
          <a:xfrm>
            <a:off x="2165350" y="2601913"/>
            <a:ext cx="44259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ltGray">
          <a:xfrm>
            <a:off x="914400" y="2600325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black">
          <a:xfrm>
            <a:off x="1063625" y="3263900"/>
            <a:ext cx="18240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white">
          <a:xfrm>
            <a:off x="2852738" y="2647950"/>
            <a:ext cx="3497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167313" y="3484563"/>
            <a:ext cx="1670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838200" y="1600200"/>
            <a:ext cx="594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244850" y="3481388"/>
            <a:ext cx="16700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111111"/>
              </a:solidFill>
              <a:cs typeface="Arial" charset="0"/>
            </a:endParaRPr>
          </a:p>
        </p:txBody>
      </p:sp>
      <p:pic>
        <p:nvPicPr>
          <p:cNvPr id="15" name="Picture 2" descr="https://im0-tub-ru.yandex.net/i?id=f3f044478fb1a24bea44a3e9bc46ade0&amp;n=33&amp;h=190&amp;w=1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71810"/>
            <a:ext cx="1690071" cy="2071702"/>
          </a:xfrm>
          <a:prstGeom prst="rect">
            <a:avLst/>
          </a:prstGeom>
          <a:noFill/>
        </p:spPr>
      </p:pic>
      <p:pic>
        <p:nvPicPr>
          <p:cNvPr id="17" name="Picture 4" descr="http://d1.endata.cx/data/games/36367/59-3-zzaaq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143248"/>
            <a:ext cx="1357322" cy="2081313"/>
          </a:xfrm>
          <a:prstGeom prst="rect">
            <a:avLst/>
          </a:prstGeom>
          <a:noFill/>
        </p:spPr>
      </p:pic>
      <p:pic>
        <p:nvPicPr>
          <p:cNvPr id="18" name="Picture 6" descr="http://dc423.4shared.com/img/3vshyfXE/s7/13f9f34b518/lmb_ce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71810"/>
            <a:ext cx="1476322" cy="2500330"/>
          </a:xfrm>
          <a:prstGeom prst="rect">
            <a:avLst/>
          </a:prstGeom>
          <a:noFill/>
        </p:spPr>
      </p:pic>
      <p:pic>
        <p:nvPicPr>
          <p:cNvPr id="73730" name="Picture 2" descr="http://zevsinrabota.ru/wp-content/uploads/2012/09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714620"/>
            <a:ext cx="2543175" cy="2857500"/>
          </a:xfrm>
          <a:prstGeom prst="rect">
            <a:avLst/>
          </a:prstGeom>
          <a:noFill/>
        </p:spPr>
      </p:pic>
      <p:pic>
        <p:nvPicPr>
          <p:cNvPr id="16" name="Рисунок 15" descr="музыкальное-развитие-дете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85720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285860"/>
            <a:ext cx="8229600" cy="746125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Этап самостоятельной работы</a:t>
            </a:r>
            <a:endParaRPr lang="en-US" dirty="0">
              <a:latin typeface="Georgia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2800" y="3449638"/>
            <a:ext cx="1077913" cy="1052512"/>
            <a:chOff x="691" y="2077"/>
            <a:chExt cx="656" cy="663"/>
          </a:xfrm>
        </p:grpSpPr>
        <p:pic>
          <p:nvPicPr>
            <p:cNvPr id="51204" name="Picture 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51205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1208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09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10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11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51213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14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15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16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849563" y="3441700"/>
            <a:ext cx="1077912" cy="1052513"/>
            <a:chOff x="1928" y="2072"/>
            <a:chExt cx="656" cy="663"/>
          </a:xfrm>
        </p:grpSpPr>
        <p:pic>
          <p:nvPicPr>
            <p:cNvPr id="51218" name="Picture 18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51219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1222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3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4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5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51227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8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29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30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857750" y="3452813"/>
            <a:ext cx="1077913" cy="1050925"/>
            <a:chOff x="3149" y="2079"/>
            <a:chExt cx="656" cy="662"/>
          </a:xfrm>
        </p:grpSpPr>
        <p:pic>
          <p:nvPicPr>
            <p:cNvPr id="51232" name="Picture 32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1236" name="AutoShape 3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37" name="AutoShape 3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38" name="AutoShape 3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39" name="AutoShape 3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51241" name="AutoShape 4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42" name="AutoShape 4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43" name="AutoShape 4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44" name="AutoShape 4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6883400" y="3444875"/>
            <a:ext cx="1077913" cy="1050925"/>
            <a:chOff x="4385" y="2074"/>
            <a:chExt cx="656" cy="662"/>
          </a:xfrm>
        </p:grpSpPr>
        <p:pic>
          <p:nvPicPr>
            <p:cNvPr id="51246" name="Picture 46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51247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1250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51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52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53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51255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56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57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58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259" name="Line 59"/>
          <p:cNvSpPr>
            <a:spLocks noChangeShapeType="1"/>
          </p:cNvSpPr>
          <p:nvPr/>
        </p:nvSpPr>
        <p:spPr bwMode="gray">
          <a:xfrm>
            <a:off x="1385888" y="45974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0" name="Line 60"/>
          <p:cNvSpPr>
            <a:spLocks noChangeShapeType="1"/>
          </p:cNvSpPr>
          <p:nvPr/>
        </p:nvSpPr>
        <p:spPr bwMode="gray">
          <a:xfrm flipH="1">
            <a:off x="577850" y="4941888"/>
            <a:ext cx="1547813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1" name="Text Box 61"/>
          <p:cNvSpPr txBox="1">
            <a:spLocks noChangeArrowheads="1"/>
          </p:cNvSpPr>
          <p:nvPr/>
        </p:nvSpPr>
        <p:spPr bwMode="gray">
          <a:xfrm>
            <a:off x="285720" y="4995862"/>
            <a:ext cx="2286015" cy="1855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30000"/>
              </a:lnSpc>
              <a:buClr>
                <a:schemeClr val="hlink"/>
              </a:buCl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создают рассказы от имени музыкальных инструментов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ct val="130000"/>
              </a:lnSpc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2" name="Text Box 62"/>
          <p:cNvSpPr txBox="1">
            <a:spLocks noChangeArrowheads="1"/>
          </p:cNvSpPr>
          <p:nvPr/>
        </p:nvSpPr>
        <p:spPr bwMode="gray">
          <a:xfrm>
            <a:off x="809625" y="3668713"/>
            <a:ext cx="1081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1264" name="Text Box 64"/>
          <p:cNvSpPr txBox="1">
            <a:spLocks noChangeArrowheads="1"/>
          </p:cNvSpPr>
          <p:nvPr/>
        </p:nvSpPr>
        <p:spPr bwMode="gray">
          <a:xfrm>
            <a:off x="4856163" y="3668713"/>
            <a:ext cx="108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gray">
          <a:xfrm>
            <a:off x="7413625" y="30226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gray">
          <a:xfrm flipH="1">
            <a:off x="6492875" y="3021013"/>
            <a:ext cx="16891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gray">
          <a:xfrm>
            <a:off x="6000760" y="1928802"/>
            <a:ext cx="2714644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30000"/>
              </a:lnSpc>
              <a:buClr>
                <a:schemeClr val="accent1"/>
              </a:buCl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Представляют получившиеся проекты</a:t>
            </a:r>
          </a:p>
          <a:p>
            <a:pPr algn="ctr" eaLnBrk="0" hangingPunct="0">
              <a:lnSpc>
                <a:spcPct val="130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gray">
          <a:xfrm>
            <a:off x="3416300" y="30226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gray">
          <a:xfrm flipH="1">
            <a:off x="2430463" y="3021013"/>
            <a:ext cx="1833562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1" name="Text Box 71"/>
          <p:cNvSpPr txBox="1">
            <a:spLocks noChangeArrowheads="1"/>
          </p:cNvSpPr>
          <p:nvPr/>
        </p:nvSpPr>
        <p:spPr bwMode="gray">
          <a:xfrm>
            <a:off x="1714480" y="1928802"/>
            <a:ext cx="3143272" cy="1452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30000"/>
              </a:lnSpc>
              <a:buClr>
                <a:schemeClr val="accent2"/>
              </a:buCl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Отбирают из предложенного музыкальный материал</a:t>
            </a:r>
          </a:p>
          <a:p>
            <a:pPr algn="ctr"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gray">
          <a:xfrm>
            <a:off x="5449888" y="45974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gray">
          <a:xfrm flipH="1">
            <a:off x="4583113" y="4932363"/>
            <a:ext cx="1643062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4" name="Text Box 74"/>
          <p:cNvSpPr txBox="1">
            <a:spLocks noChangeArrowheads="1"/>
          </p:cNvSpPr>
          <p:nvPr/>
        </p:nvSpPr>
        <p:spPr bwMode="gray">
          <a:xfrm>
            <a:off x="3786182" y="5072074"/>
            <a:ext cx="3071833" cy="1452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30000"/>
              </a:lnSpc>
              <a:buClr>
                <a:schemeClr val="folHlink"/>
              </a:buCl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Размышляют, отвечая на вопрос: «Нужна ли нам симфоническая музыка?»</a:t>
            </a:r>
          </a:p>
          <a:p>
            <a:pPr algn="ctr" eaLnBrk="0" hangingPunct="0">
              <a:lnSpc>
                <a:spcPct val="130000"/>
              </a:lnSpc>
              <a:buClr>
                <a:schemeClr val="folHlink"/>
              </a:buClr>
            </a:pPr>
            <a:endParaRPr lang="en-US" sz="1400" dirty="0"/>
          </a:p>
        </p:txBody>
      </p:sp>
      <p:pic>
        <p:nvPicPr>
          <p:cNvPr id="51275" name="Picture 75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3460750"/>
            <a:ext cx="854075" cy="377825"/>
          </a:xfrm>
          <a:prstGeom prst="rect">
            <a:avLst/>
          </a:prstGeom>
          <a:noFill/>
        </p:spPr>
      </p:pic>
      <p:pic>
        <p:nvPicPr>
          <p:cNvPr id="51276" name="Picture 76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150" y="3451225"/>
            <a:ext cx="854075" cy="377825"/>
          </a:xfrm>
          <a:prstGeom prst="rect">
            <a:avLst/>
          </a:prstGeom>
          <a:noFill/>
        </p:spPr>
      </p:pic>
      <p:pic>
        <p:nvPicPr>
          <p:cNvPr id="51277" name="Picture 77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1575" y="3470275"/>
            <a:ext cx="854075" cy="377825"/>
          </a:xfrm>
          <a:prstGeom prst="rect">
            <a:avLst/>
          </a:prstGeom>
          <a:noFill/>
        </p:spPr>
      </p:pic>
      <p:pic>
        <p:nvPicPr>
          <p:cNvPr id="51278" name="Picture 78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7225" y="3460750"/>
            <a:ext cx="854075" cy="377825"/>
          </a:xfrm>
          <a:prstGeom prst="rect">
            <a:avLst/>
          </a:prstGeom>
          <a:noFill/>
        </p:spPr>
      </p:pic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0" y="3198813"/>
            <a:ext cx="9144000" cy="1536700"/>
            <a:chOff x="195" y="2015"/>
            <a:chExt cx="5565" cy="968"/>
          </a:xfrm>
        </p:grpSpPr>
        <p:sp>
          <p:nvSpPr>
            <p:cNvPr id="51280" name="Rectangle 80"/>
            <p:cNvSpPr>
              <a:spLocks noChangeArrowheads="1"/>
            </p:cNvSpPr>
            <p:nvPr/>
          </p:nvSpPr>
          <p:spPr bwMode="ltGray">
            <a:xfrm>
              <a:off x="195" y="2475"/>
              <a:ext cx="429" cy="4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1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2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3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4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5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6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7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8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" name="Rectangle 2"/>
          <p:cNvSpPr txBox="1">
            <a:spLocks noChangeArrowheads="1"/>
          </p:cNvSpPr>
          <p:nvPr/>
        </p:nvSpPr>
        <p:spPr bwMode="auto">
          <a:xfrm>
            <a:off x="285720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урок\DSC0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42832"/>
            <a:ext cx="3286148" cy="207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урок\DSC0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1"/>
            <a:ext cx="3714776" cy="49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F:\урок\DSC0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342899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Рисунок 7" descr="музыкальное-развитие-детей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285860"/>
            <a:ext cx="8229600" cy="746125"/>
          </a:xfrm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Этап самостоятельной работы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85720" y="3000372"/>
            <a:ext cx="1000132" cy="1643074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86248" y="5143512"/>
            <a:ext cx="1214446" cy="71438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5720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IV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Осуществление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 достижению поставленной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atalog.prosv.ru/images/big/34adc328-bd3c-11de-a1a9-0019b9f502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3709933" cy="5357826"/>
          </a:xfrm>
          <a:prstGeom prst="rect">
            <a:avLst/>
          </a:prstGeom>
          <a:noFill/>
        </p:spPr>
      </p:pic>
      <p:pic>
        <p:nvPicPr>
          <p:cNvPr id="4" name="Рисунок 3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704" y="0"/>
            <a:ext cx="2666962" cy="114298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229600" cy="746125"/>
          </a:xfrm>
        </p:spPr>
        <p:txBody>
          <a:bodyPr/>
          <a:lstStyle/>
          <a:p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Тема: «Царит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гармонии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оркестр»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4.pic4you.ru/y2014/08-13/12216/45439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34"/>
            <a:ext cx="2777311" cy="4071966"/>
          </a:xfrm>
          <a:prstGeom prst="rect">
            <a:avLst/>
          </a:prstGeom>
          <a:noFill/>
        </p:spPr>
      </p:pic>
      <p:pic>
        <p:nvPicPr>
          <p:cNvPr id="18436" name="Picture 4" descr="http://direktspecpred.altklub.info/attachments/Image/school210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97064"/>
            <a:ext cx="2881288" cy="2360936"/>
          </a:xfrm>
          <a:prstGeom prst="rect">
            <a:avLst/>
          </a:prstGeom>
          <a:noFill/>
        </p:spPr>
      </p:pic>
      <p:pic>
        <p:nvPicPr>
          <p:cNvPr id="18442" name="Picture 10" descr="http://forumsmile.ru/u/7/8/b/78b3ded81e0364410616aa169f50de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43397"/>
            <a:ext cx="1003205" cy="2614603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142976" y="1571612"/>
            <a:ext cx="4286280" cy="14287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«Почему П.И. Чайковский назвал оркестр «музыкальной республикой»?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 flipH="1">
            <a:off x="5715008" y="2000240"/>
            <a:ext cx="3428992" cy="1000132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Дирижер управляет и направляет оркестр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 flipH="1">
            <a:off x="3500430" y="3143248"/>
            <a:ext cx="3428992" cy="92869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Каждый инструмент важен и ценен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 flipH="1">
            <a:off x="2428860" y="4643446"/>
            <a:ext cx="3428992" cy="92869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Все тембры сливаются в единое звучание</a:t>
            </a:r>
          </a:p>
        </p:txBody>
      </p:sp>
      <p:pic>
        <p:nvPicPr>
          <p:cNvPr id="23" name="Рисунок 22" descr="музыкальное-развитие-детей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653" y="-22302"/>
            <a:ext cx="2833650" cy="121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746125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V</a:t>
            </a:r>
            <a:r>
              <a:rPr lang="ru-RU" dirty="0" smtClean="0">
                <a:latin typeface="Georgia" pitchFamily="18" charset="0"/>
              </a:rPr>
              <a:t> этап.  Подведение итогов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285720" y="1643050"/>
            <a:ext cx="8572560" cy="4572032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1643042" y="5715016"/>
            <a:ext cx="5791200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9215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92157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5406997" y="2152658"/>
            <a:ext cx="1560513" cy="2652712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все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понял и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меня все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получилос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ь</a:t>
            </a:r>
            <a:endParaRPr lang="ru-RU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3773459" y="2682877"/>
            <a:ext cx="1560512" cy="2152646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Мне нужна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была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помощь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учителя или </a:t>
            </a:r>
          </a:p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одноклас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</a:p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сников</a:t>
            </a:r>
            <a:endParaRPr lang="ru-RU" sz="1600" dirty="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2181197" y="3182943"/>
            <a:ext cx="1560513" cy="1622426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старался,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меня не все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получилось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571472" y="3429000"/>
            <a:ext cx="1560512" cy="1336674"/>
          </a:xfrm>
          <a:prstGeom prst="roundRect">
            <a:avLst>
              <a:gd name="adj" fmla="val 9523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2108200" y="5562600"/>
            <a:ext cx="4678363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endParaRPr lang="en-US" sz="16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gray">
          <a:xfrm>
            <a:off x="3152775" y="2149475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6378575" y="2141538"/>
            <a:ext cx="109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71472" y="4500570"/>
            <a:ext cx="1554163" cy="704850"/>
            <a:chOff x="657" y="2893"/>
            <a:chExt cx="1032" cy="590"/>
          </a:xfrm>
        </p:grpSpPr>
        <p:sp>
          <p:nvSpPr>
            <p:cNvPr id="17427" name="AutoShape 19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90722" y="4500570"/>
            <a:ext cx="1554163" cy="704850"/>
            <a:chOff x="657" y="2893"/>
            <a:chExt cx="1032" cy="590"/>
          </a:xfrm>
        </p:grpSpPr>
        <p:sp>
          <p:nvSpPr>
            <p:cNvPr id="17430" name="AutoShape 22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08385" y="4500570"/>
            <a:ext cx="1554162" cy="704850"/>
            <a:chOff x="657" y="2893"/>
            <a:chExt cx="1032" cy="590"/>
          </a:xfrm>
        </p:grpSpPr>
        <p:sp>
          <p:nvSpPr>
            <p:cNvPr id="17433" name="AutoShape 25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4" name="AutoShape 26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424460" y="4500570"/>
            <a:ext cx="1554162" cy="704850"/>
            <a:chOff x="657" y="2893"/>
            <a:chExt cx="1032" cy="590"/>
          </a:xfrm>
        </p:grpSpPr>
        <p:sp>
          <p:nvSpPr>
            <p:cNvPr id="17436" name="AutoShape 28"/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7" name="AutoShape 29"/>
            <p:cNvSpPr>
              <a:spLocks noChangeArrowheads="1"/>
            </p:cNvSpPr>
            <p:nvPr/>
          </p:nvSpPr>
          <p:spPr bwMode="gray">
            <a:xfrm>
              <a:off x="658" y="2894"/>
              <a:ext cx="1031" cy="236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38" name="Text Box 30"/>
          <p:cNvSpPr txBox="1">
            <a:spLocks noChangeArrowheads="1"/>
          </p:cNvSpPr>
          <p:nvPr/>
        </p:nvSpPr>
        <p:spPr bwMode="gray">
          <a:xfrm>
            <a:off x="642910" y="3643314"/>
            <a:ext cx="142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Georgia" pitchFamily="18" charset="0"/>
              </a:rPr>
              <a:t>я недоволен своей работой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gray">
          <a:xfrm>
            <a:off x="4600575" y="4787900"/>
            <a:ext cx="142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gray">
          <a:xfrm>
            <a:off x="1214414" y="4643446"/>
            <a:ext cx="36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black">
          <a:xfrm>
            <a:off x="2766999" y="4540265"/>
            <a:ext cx="36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gray">
          <a:xfrm>
            <a:off x="4357686" y="4643446"/>
            <a:ext cx="36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black">
          <a:xfrm>
            <a:off x="6000760" y="4643446"/>
            <a:ext cx="36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Рисунок 32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pic>
        <p:nvPicPr>
          <p:cNvPr id="7170" name="Picture 2" descr="http://img-fotki.yandex.ru/get/4901/16969765.1a2/0_7eb79_35836699_M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29" y="2786058"/>
            <a:ext cx="1972691" cy="3543307"/>
          </a:xfrm>
          <a:prstGeom prst="rect">
            <a:avLst/>
          </a:prstGeom>
          <a:noFill/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500034" y="285728"/>
            <a:ext cx="8186766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V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этап.  Рефлексия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533525"/>
          <a:ext cx="91440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ЦЕННОСТЬ УРОКА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gray">
          <a:xfrm>
            <a:off x="5214942" y="2786059"/>
            <a:ext cx="3036883" cy="3125792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gray">
          <a:xfrm>
            <a:off x="785786" y="2714620"/>
            <a:ext cx="3143272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14613" y="3814763"/>
            <a:ext cx="1774838" cy="971559"/>
            <a:chOff x="2226" y="2171"/>
            <a:chExt cx="798" cy="741"/>
          </a:xfrm>
        </p:grpSpPr>
        <p:sp>
          <p:nvSpPr>
            <p:cNvPr id="49158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0" name="Text Box 8"/>
          <p:cNvSpPr txBox="1">
            <a:spLocks noChangeArrowheads="1"/>
          </p:cNvSpPr>
          <p:nvPr/>
        </p:nvSpPr>
        <p:spPr bwMode="white">
          <a:xfrm>
            <a:off x="2714612" y="4048124"/>
            <a:ext cx="17796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 </a:t>
            </a:r>
            <a:endParaRPr lang="en-US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gray">
          <a:xfrm>
            <a:off x="3911600" y="3248025"/>
            <a:ext cx="1333500" cy="76200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14876" y="3786189"/>
            <a:ext cx="1857388" cy="1000133"/>
            <a:chOff x="2226" y="2171"/>
            <a:chExt cx="798" cy="741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6" name="Text Box 14"/>
          <p:cNvSpPr txBox="1">
            <a:spLocks noChangeArrowheads="1"/>
          </p:cNvSpPr>
          <p:nvPr/>
        </p:nvSpPr>
        <p:spPr bwMode="white">
          <a:xfrm>
            <a:off x="4929190" y="4071942"/>
            <a:ext cx="13763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Ученики </a:t>
            </a:r>
            <a:endParaRPr lang="en-US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85852" y="1643050"/>
            <a:ext cx="1857388" cy="1785950"/>
            <a:chOff x="480" y="1200"/>
            <a:chExt cx="1042" cy="1019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6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7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49171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000760" y="1643050"/>
            <a:ext cx="1785950" cy="1857388"/>
            <a:chOff x="480" y="1200"/>
            <a:chExt cx="1042" cy="1019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87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88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189" name="Picture 3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203" name="AutoShape 51"/>
          <p:cNvSpPr>
            <a:spLocks noChangeArrowheads="1"/>
          </p:cNvSpPr>
          <p:nvPr/>
        </p:nvSpPr>
        <p:spPr bwMode="gray">
          <a:xfrm rot="10800000">
            <a:off x="3956050" y="4924425"/>
            <a:ext cx="1333500" cy="762000"/>
          </a:xfrm>
          <a:custGeom>
            <a:avLst/>
            <a:gdLst>
              <a:gd name="G0" fmla="+- -1028336 0 0"/>
              <a:gd name="G1" fmla="+- -11733423 0 0"/>
              <a:gd name="G2" fmla="+- -1028336 0 -11733423"/>
              <a:gd name="G3" fmla="+- 10800 0 0"/>
              <a:gd name="G4" fmla="+- 0 0 -10283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86 0 0"/>
              <a:gd name="G9" fmla="+- 0 0 -11733423"/>
              <a:gd name="G10" fmla="+- 7986 0 2700"/>
              <a:gd name="G11" fmla="cos G10 -1028336"/>
              <a:gd name="G12" fmla="sin G10 -1028336"/>
              <a:gd name="G13" fmla="cos 13500 -1028336"/>
              <a:gd name="G14" fmla="sin 13500 -1028336"/>
              <a:gd name="G15" fmla="+- G11 10800 0"/>
              <a:gd name="G16" fmla="+- G12 10800 0"/>
              <a:gd name="G17" fmla="+- G13 10800 0"/>
              <a:gd name="G18" fmla="+- G14 10800 0"/>
              <a:gd name="G19" fmla="*/ 7986 1 2"/>
              <a:gd name="G20" fmla="+- G19 5400 0"/>
              <a:gd name="G21" fmla="cos G20 -1028336"/>
              <a:gd name="G22" fmla="sin G20 -1028336"/>
              <a:gd name="G23" fmla="+- G21 10800 0"/>
              <a:gd name="G24" fmla="+- G12 G23 G22"/>
              <a:gd name="G25" fmla="+- G22 G23 G11"/>
              <a:gd name="G26" fmla="cos 10800 -1028336"/>
              <a:gd name="G27" fmla="sin 10800 -1028336"/>
              <a:gd name="G28" fmla="cos 7986 -1028336"/>
              <a:gd name="G29" fmla="sin 7986 -10283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33423"/>
              <a:gd name="G36" fmla="sin G34 -11733423"/>
              <a:gd name="G37" fmla="+/ -11733423 -10283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86 G39"/>
              <a:gd name="G43" fmla="sin 798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15 w 21600"/>
              <a:gd name="T5" fmla="*/ 89 h 21600"/>
              <a:gd name="T6" fmla="*/ 1408 w 21600"/>
              <a:gd name="T7" fmla="*/ 10642 h 21600"/>
              <a:gd name="T8" fmla="*/ 9776 w 21600"/>
              <a:gd name="T9" fmla="*/ 2879 h 21600"/>
              <a:gd name="T10" fmla="*/ 23796 w 21600"/>
              <a:gd name="T11" fmla="*/ 7148 h 21600"/>
              <a:gd name="T12" fmla="*/ 20953 w 21600"/>
              <a:gd name="T13" fmla="*/ 12212 h 21600"/>
              <a:gd name="T14" fmla="*/ 15889 w 21600"/>
              <a:gd name="T15" fmla="*/ 937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88" y="8640"/>
                </a:moveTo>
                <a:cubicBezTo>
                  <a:pt x="17520" y="5194"/>
                  <a:pt x="14378" y="2814"/>
                  <a:pt x="10800" y="2814"/>
                </a:cubicBezTo>
                <a:cubicBezTo>
                  <a:pt x="6441" y="2813"/>
                  <a:pt x="2888" y="6308"/>
                  <a:pt x="2815" y="10665"/>
                </a:cubicBezTo>
                <a:lnTo>
                  <a:pt x="1" y="10618"/>
                </a:lnTo>
                <a:cubicBezTo>
                  <a:pt x="100" y="4725"/>
                  <a:pt x="4906" y="-1"/>
                  <a:pt x="10800" y="0"/>
                </a:cubicBezTo>
                <a:cubicBezTo>
                  <a:pt x="15639" y="0"/>
                  <a:pt x="19888" y="3219"/>
                  <a:pt x="21197" y="7879"/>
                </a:cubicBezTo>
                <a:lnTo>
                  <a:pt x="23796" y="7148"/>
                </a:lnTo>
                <a:lnTo>
                  <a:pt x="20953" y="12212"/>
                </a:lnTo>
                <a:lnTo>
                  <a:pt x="15889" y="9370"/>
                </a:lnTo>
                <a:lnTo>
                  <a:pt x="18488" y="8640"/>
                </a:lnTo>
                <a:close/>
              </a:path>
            </a:pathLst>
          </a:cu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6043613" y="4184650"/>
            <a:ext cx="1646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4" name="Рисунок 53" descr="klM4whayKh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571612"/>
            <a:ext cx="2135124" cy="1595628"/>
          </a:xfrm>
          <a:prstGeom prst="rect">
            <a:avLst/>
          </a:prstGeom>
        </p:spPr>
      </p:pic>
      <p:pic>
        <p:nvPicPr>
          <p:cNvPr id="56" name="Рисунок 55" descr="музыкальное-развитие-детей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7290" y="228599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урока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достигнута</a:t>
            </a:r>
            <a:endParaRPr lang="en-US" b="1" dirty="0">
              <a:solidFill>
                <a:schemeClr val="bg2"/>
              </a:solidFill>
              <a:cs typeface="Arial" charset="0"/>
            </a:endParaRPr>
          </a:p>
        </p:txBody>
      </p: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0" y="3500438"/>
            <a:ext cx="1857388" cy="1785950"/>
            <a:chOff x="480" y="1200"/>
            <a:chExt cx="1042" cy="1019"/>
          </a:xfrm>
        </p:grpSpPr>
        <p:grpSp>
          <p:nvGrpSpPr>
            <p:cNvPr id="57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5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58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183" name="Text Box 31"/>
          <p:cNvSpPr txBox="1">
            <a:spLocks noChangeArrowheads="1"/>
          </p:cNvSpPr>
          <p:nvPr/>
        </p:nvSpPr>
        <p:spPr bwMode="white">
          <a:xfrm>
            <a:off x="0" y="3929066"/>
            <a:ext cx="163192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Учебный материал усвоен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61" name="Group 15"/>
          <p:cNvGrpSpPr>
            <a:grpSpLocks/>
          </p:cNvGrpSpPr>
          <p:nvPr/>
        </p:nvGrpSpPr>
        <p:grpSpPr bwMode="auto">
          <a:xfrm>
            <a:off x="1428728" y="5072050"/>
            <a:ext cx="1857388" cy="1785950"/>
            <a:chOff x="480" y="1200"/>
            <a:chExt cx="1042" cy="1019"/>
          </a:xfrm>
        </p:grpSpPr>
        <p:grpSp>
          <p:nvGrpSpPr>
            <p:cNvPr id="62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4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65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63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184" name="Text Box 32"/>
          <p:cNvSpPr txBox="1">
            <a:spLocks noChangeArrowheads="1"/>
          </p:cNvSpPr>
          <p:nvPr/>
        </p:nvSpPr>
        <p:spPr bwMode="white">
          <a:xfrm>
            <a:off x="1357290" y="5286388"/>
            <a:ext cx="21320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Высокая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активность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учащихся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уроке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white">
          <a:xfrm>
            <a:off x="6000760" y="2285992"/>
            <a:ext cx="18739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Самостоя-тельность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71" name="Group 33"/>
          <p:cNvGrpSpPr>
            <a:grpSpLocks/>
          </p:cNvGrpSpPr>
          <p:nvPr/>
        </p:nvGrpSpPr>
        <p:grpSpPr bwMode="auto">
          <a:xfrm>
            <a:off x="5929322" y="5000612"/>
            <a:ext cx="1785950" cy="1857388"/>
            <a:chOff x="480" y="1200"/>
            <a:chExt cx="1042" cy="1019"/>
          </a:xfrm>
        </p:grpSpPr>
        <p:grpSp>
          <p:nvGrpSpPr>
            <p:cNvPr id="72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5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3" name="Picture 3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202" name="Text Box 50"/>
          <p:cNvSpPr txBox="1">
            <a:spLocks noChangeArrowheads="1"/>
          </p:cNvSpPr>
          <p:nvPr/>
        </p:nvSpPr>
        <p:spPr bwMode="white">
          <a:xfrm>
            <a:off x="6072198" y="5429264"/>
            <a:ext cx="141764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Участие всех учащихся</a:t>
            </a:r>
            <a:endParaRPr lang="en-US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76" name="Group 33"/>
          <p:cNvGrpSpPr>
            <a:grpSpLocks/>
          </p:cNvGrpSpPr>
          <p:nvPr/>
        </p:nvGrpSpPr>
        <p:grpSpPr bwMode="auto">
          <a:xfrm>
            <a:off x="7358050" y="3286124"/>
            <a:ext cx="1785950" cy="1857388"/>
            <a:chOff x="480" y="1200"/>
            <a:chExt cx="1042" cy="1019"/>
          </a:xfrm>
        </p:grpSpPr>
        <p:grpSp>
          <p:nvGrpSpPr>
            <p:cNvPr id="77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9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0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78" name="Picture 3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81" name="Text Box 38"/>
          <p:cNvSpPr txBox="1">
            <a:spLocks noChangeArrowheads="1"/>
          </p:cNvSpPr>
          <p:nvPr/>
        </p:nvSpPr>
        <p:spPr bwMode="white">
          <a:xfrm>
            <a:off x="7270048" y="3786190"/>
            <a:ext cx="18739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Мотивированность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570787" cy="608013"/>
          </a:xfrm>
        </p:spPr>
        <p:txBody>
          <a:bodyPr/>
          <a:lstStyle/>
          <a:p>
            <a:pPr algn="ctr" eaLnBrk="1" hangingPunct="1"/>
            <a:r>
              <a:rPr lang="ru-RU" kern="1200" dirty="0" smtClean="0">
                <a:latin typeface="Georgia" pitchFamily="18" charset="0"/>
              </a:rPr>
              <a:t>Выполнение проекта</a:t>
            </a:r>
          </a:p>
        </p:txBody>
      </p:sp>
      <p:sp>
        <p:nvSpPr>
          <p:cNvPr id="25603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2560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Company 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1052513"/>
            <a:ext cx="9144006" cy="5259389"/>
            <a:chOff x="0" y="1056"/>
            <a:chExt cx="5760" cy="3313"/>
          </a:xfrm>
        </p:grpSpPr>
        <p:sp>
          <p:nvSpPr>
            <p:cNvPr id="102403" name="AutoShape 3"/>
            <p:cNvSpPr>
              <a:spLocks noChangeArrowheads="1"/>
            </p:cNvSpPr>
            <p:nvPr/>
          </p:nvSpPr>
          <p:spPr bwMode="gray">
            <a:xfrm>
              <a:off x="657" y="1374"/>
              <a:ext cx="4354" cy="1542"/>
            </a:xfrm>
            <a:prstGeom prst="upArrow">
              <a:avLst>
                <a:gd name="adj1" fmla="val 57824"/>
                <a:gd name="adj2" fmla="val 54398"/>
              </a:avLst>
            </a:prstGeom>
            <a:solidFill>
              <a:schemeClr val="tx1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4" name="AutoShape 4"/>
            <p:cNvSpPr>
              <a:spLocks noChangeArrowheads="1"/>
            </p:cNvSpPr>
            <p:nvPr/>
          </p:nvSpPr>
          <p:spPr bwMode="gray">
            <a:xfrm>
              <a:off x="1056" y="1056"/>
              <a:ext cx="3648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noFill/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600" b="1" dirty="0">
                  <a:solidFill>
                    <a:srgbClr val="FFFF00"/>
                  </a:solidFill>
                  <a:latin typeface="Georgia" pitchFamily="18" charset="0"/>
                  <a:ea typeface="+mj-ea"/>
                  <a:cs typeface="+mj-cs"/>
                </a:rPr>
                <a:t>УЧЕНИК</a:t>
              </a:r>
              <a:endParaRPr lang="en-US" sz="3600" b="1" dirty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endParaRPr>
            </a:p>
          </p:txBody>
        </p:sp>
        <p:sp>
          <p:nvSpPr>
            <p:cNvPr id="25616" name="Text Box 5"/>
            <p:cNvSpPr txBox="1">
              <a:spLocks noChangeArrowheads="1"/>
            </p:cNvSpPr>
            <p:nvPr/>
          </p:nvSpPr>
          <p:spPr bwMode="gray">
            <a:xfrm>
              <a:off x="2336" y="1464"/>
              <a:ext cx="1264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Georgia" pitchFamily="18" charset="0"/>
                  <a:ea typeface="+mj-ea"/>
                  <a:cs typeface="+mj-cs"/>
                </a:rPr>
                <a:t>Урок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Georgia" pitchFamily="18" charset="0"/>
                  <a:ea typeface="+mj-ea"/>
                  <a:cs typeface="+mj-cs"/>
                </a:rPr>
                <a:t> МУЗЫКИ</a:t>
              </a:r>
              <a:endParaRPr lang="en-US" sz="2000" b="1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2281"/>
              <a:ext cx="1791" cy="2087"/>
              <a:chOff x="-144" y="993"/>
              <a:chExt cx="2388" cy="2835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-144" y="993"/>
                <a:ext cx="2388" cy="2835"/>
                <a:chOff x="982" y="1154"/>
                <a:chExt cx="3215" cy="3675"/>
              </a:xfrm>
            </p:grpSpPr>
            <p:sp>
              <p:nvSpPr>
                <p:cNvPr id="102409" name="Oval 9"/>
                <p:cNvSpPr>
                  <a:spLocks noChangeArrowheads="1"/>
                </p:cNvSpPr>
                <p:nvPr/>
              </p:nvSpPr>
              <p:spPr bwMode="gray">
                <a:xfrm>
                  <a:off x="982" y="1154"/>
                  <a:ext cx="3215" cy="36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410" name="Freeform 10"/>
                <p:cNvSpPr>
                  <a:spLocks/>
                </p:cNvSpPr>
                <p:nvPr/>
              </p:nvSpPr>
              <p:spPr bwMode="gray">
                <a:xfrm>
                  <a:off x="1674" y="1234"/>
                  <a:ext cx="1791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2411" name="Text Box 11"/>
              <p:cNvSpPr txBox="1">
                <a:spLocks noChangeArrowheads="1"/>
              </p:cNvSpPr>
              <p:nvPr/>
            </p:nvSpPr>
            <p:spPr bwMode="gray">
              <a:xfrm>
                <a:off x="-144" y="1486"/>
                <a:ext cx="2328" cy="2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Программа 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</a:t>
                </a:r>
                <a:r>
                  <a:rPr lang="ru-RU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Фрмирование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1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ИКТ-компетентности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»:</a:t>
                </a:r>
              </a:p>
              <a:p>
                <a:pPr algn="ctr" eaLnBrk="1" hangingPunct="1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Работа с ноутбуками: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Поиск, хранение  информации.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Работа с фото материалами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Работа в программе</a:t>
                </a:r>
              </a:p>
              <a:p>
                <a:pPr marL="342900" indent="-342900" algn="ctr" eaLnBrk="1" hangingPunct="1">
                  <a:defRPr/>
                </a:pPr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PowerPoint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342900" indent="-342900" algn="ctr" eaLnBrk="1" hangingPunct="1">
                  <a:defRPr/>
                </a:pPr>
                <a:endPara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eaLnBrk="1" hangingPunct="1">
                  <a:defRPr/>
                </a:pPr>
                <a:endPara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565" y="2462"/>
              <a:ext cx="1678" cy="1860"/>
              <a:chOff x="1565" y="2222"/>
              <a:chExt cx="1678" cy="1860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565" y="2222"/>
                <a:ext cx="1678" cy="1860"/>
                <a:chOff x="1647" y="1475"/>
                <a:chExt cx="2936" cy="3260"/>
              </a:xfrm>
            </p:grpSpPr>
            <p:sp>
              <p:nvSpPr>
                <p:cNvPr id="102415" name="Oval 15"/>
                <p:cNvSpPr>
                  <a:spLocks noChangeArrowheads="1"/>
                </p:cNvSpPr>
                <p:nvPr/>
              </p:nvSpPr>
              <p:spPr bwMode="gray">
                <a:xfrm>
                  <a:off x="1647" y="1475"/>
                  <a:ext cx="2936" cy="32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416" name="Freeform 16"/>
                <p:cNvSpPr>
                  <a:spLocks/>
                </p:cNvSpPr>
                <p:nvPr/>
              </p:nvSpPr>
              <p:spPr bwMode="gray">
                <a:xfrm>
                  <a:off x="2281" y="1555"/>
                  <a:ext cx="1667" cy="633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2417" name="Text Box 17"/>
              <p:cNvSpPr txBox="1">
                <a:spLocks noChangeArrowheads="1"/>
              </p:cNvSpPr>
              <p:nvPr/>
            </p:nvSpPr>
            <p:spPr bwMode="gray">
              <a:xfrm>
                <a:off x="1655" y="2494"/>
                <a:ext cx="1315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Программа 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«Стратегия </a:t>
                </a:r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смыслового чтения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»</a:t>
                </a:r>
              </a:p>
              <a:p>
                <a:pPr algn="ctr" eaLnBrk="1" hangingPunct="1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Работа с текстом: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Поиск текстовой информации.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Определение основной мысли.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Преобразование её.</a:t>
                </a:r>
              </a:p>
              <a:p>
                <a:pPr marL="342900" indent="-342900" algn="ctr" eaLnBrk="1" hangingPunct="1">
                  <a:buAutoNum type="arabicPeriod"/>
                  <a:defRPr/>
                </a:pPr>
                <a:endParaRPr lang="ru-RU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80" y="2508"/>
              <a:ext cx="1588" cy="1861"/>
              <a:chOff x="2880" y="2268"/>
              <a:chExt cx="1588" cy="1861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80" y="2268"/>
                <a:ext cx="1588" cy="1861"/>
                <a:chOff x="1680" y="1603"/>
                <a:chExt cx="2778" cy="3261"/>
              </a:xfrm>
            </p:grpSpPr>
            <p:sp>
              <p:nvSpPr>
                <p:cNvPr id="102421" name="Oval 21"/>
                <p:cNvSpPr>
                  <a:spLocks noChangeArrowheads="1"/>
                </p:cNvSpPr>
                <p:nvPr/>
              </p:nvSpPr>
              <p:spPr bwMode="gray">
                <a:xfrm>
                  <a:off x="1680" y="1604"/>
                  <a:ext cx="2778" cy="32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422" name="Freeform 22"/>
                <p:cNvSpPr>
                  <a:spLocks/>
                </p:cNvSpPr>
                <p:nvPr/>
              </p:nvSpPr>
              <p:spPr bwMode="gray">
                <a:xfrm>
                  <a:off x="2156" y="1603"/>
                  <a:ext cx="1664" cy="559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2423" name="Text Box 23"/>
              <p:cNvSpPr txBox="1">
                <a:spLocks noChangeArrowheads="1"/>
              </p:cNvSpPr>
              <p:nvPr/>
            </p:nvSpPr>
            <p:spPr bwMode="gray">
              <a:xfrm>
                <a:off x="2925" y="2540"/>
                <a:ext cx="1451" cy="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Программа «Основы проектно-исследовательской деятельности</a:t>
                </a: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»</a:t>
                </a:r>
              </a:p>
              <a:p>
                <a:pPr algn="ctr" eaLnBrk="1" hangingPunct="1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Работа над мини-проектом.</a:t>
                </a:r>
              </a:p>
              <a:p>
                <a:pPr algn="ctr" eaLnBrk="1" hangingPunct="1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Подготовка к защите проекта.</a:t>
                </a:r>
              </a:p>
              <a:p>
                <a:pPr algn="ctr" eaLnBrk="1" hangingPunct="1">
                  <a:defRPr/>
                </a:pPr>
                <a:r>
                  <a:rPr lang="ru-RU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Презентация проекта.</a:t>
                </a:r>
                <a:endPara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4104" y="2462"/>
              <a:ext cx="1656" cy="1859"/>
              <a:chOff x="2197" y="1219"/>
              <a:chExt cx="1984" cy="2220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197" y="1219"/>
                <a:ext cx="1983" cy="2220"/>
                <a:chOff x="1721" y="1529"/>
                <a:chExt cx="2893" cy="3238"/>
              </a:xfrm>
            </p:grpSpPr>
            <p:sp>
              <p:nvSpPr>
                <p:cNvPr id="102428" name="Oval 28"/>
                <p:cNvSpPr>
                  <a:spLocks noChangeArrowheads="1"/>
                </p:cNvSpPr>
                <p:nvPr/>
              </p:nvSpPr>
              <p:spPr bwMode="gray">
                <a:xfrm>
                  <a:off x="1721" y="1529"/>
                  <a:ext cx="2893" cy="32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429" name="Freeform 29"/>
                <p:cNvSpPr>
                  <a:spLocks/>
                </p:cNvSpPr>
                <p:nvPr/>
              </p:nvSpPr>
              <p:spPr bwMode="gray">
                <a:xfrm>
                  <a:off x="2277" y="1608"/>
                  <a:ext cx="1735" cy="580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2430" name="Text Box 30"/>
              <p:cNvSpPr txBox="1">
                <a:spLocks noChangeArrowheads="1"/>
              </p:cNvSpPr>
              <p:nvPr/>
            </p:nvSpPr>
            <p:spPr bwMode="gray">
              <a:xfrm>
                <a:off x="2252" y="1273"/>
                <a:ext cx="1929" cy="2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Программа </a:t>
                </a:r>
              </a:p>
              <a:p>
                <a:pPr algn="ctr" eaLnBrk="1" hangingPunct="1">
                  <a:defRPr/>
                </a:pPr>
                <a:r>
                  <a:rPr lang="ru-RU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«Формирование УУД»</a:t>
                </a:r>
              </a:p>
              <a:p>
                <a:pPr algn="ctr"/>
                <a:r>
                  <a:rPr lang="ru-RU" sz="1600" b="1" dirty="0" smtClean="0">
                    <a:latin typeface="Georgia" pitchFamily="18" charset="0"/>
                  </a:rPr>
                  <a:t>регулятивные УУД</a:t>
                </a:r>
                <a:r>
                  <a:rPr lang="ru-RU" sz="1600" dirty="0" smtClean="0">
                    <a:latin typeface="Georgia" pitchFamily="18" charset="0"/>
                  </a:rPr>
                  <a:t>: контролирование своей деятельности</a:t>
                </a:r>
              </a:p>
              <a:p>
                <a:pPr algn="ctr"/>
                <a:r>
                  <a:rPr lang="ru-RU" sz="1600" b="1" dirty="0" smtClean="0">
                    <a:latin typeface="Georgia" pitchFamily="18" charset="0"/>
                  </a:rPr>
                  <a:t>личностные УУД</a:t>
                </a:r>
                <a:r>
                  <a:rPr lang="ru-RU" sz="1600" dirty="0" smtClean="0">
                    <a:latin typeface="Georgia" pitchFamily="18" charset="0"/>
                  </a:rPr>
                  <a:t>: проявление познавательной инициативы в оказании помощи соученикам.</a:t>
                </a:r>
                <a:endParaRPr lang="en-US" sz="16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algn="ctr" eaLnBrk="1" hangingPunct="1">
                  <a:defRPr/>
                </a:pPr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6" name="Скругленный прямоугольник 35"/>
          <p:cNvSpPr/>
          <p:nvPr/>
        </p:nvSpPr>
        <p:spPr bwMode="auto">
          <a:xfrm>
            <a:off x="0" y="6165304"/>
            <a:ext cx="9144000" cy="6926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Содержание урока</a:t>
            </a:r>
            <a:endParaRPr lang="ru-RU" sz="3600" b="1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25607" name="Прямая со стрелкой 37"/>
          <p:cNvCxnSpPr>
            <a:cxnSpLocks noChangeShapeType="1"/>
            <a:stCxn id="102409" idx="7"/>
          </p:cNvCxnSpPr>
          <p:nvPr/>
        </p:nvCxnSpPr>
        <p:spPr bwMode="auto">
          <a:xfrm rot="5400000" flipH="1" flipV="1">
            <a:off x="2717069" y="2635218"/>
            <a:ext cx="557093" cy="113654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9" name="Прямая со стрелкой 39"/>
          <p:cNvCxnSpPr>
            <a:cxnSpLocks noChangeShapeType="1"/>
          </p:cNvCxnSpPr>
          <p:nvPr/>
        </p:nvCxnSpPr>
        <p:spPr bwMode="auto">
          <a:xfrm rot="16200000" flipV="1">
            <a:off x="4817492" y="3039492"/>
            <a:ext cx="1008436" cy="49130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0" name="Прямая со стрелкой 40"/>
          <p:cNvCxnSpPr>
            <a:cxnSpLocks noChangeShapeType="1"/>
          </p:cNvCxnSpPr>
          <p:nvPr/>
        </p:nvCxnSpPr>
        <p:spPr bwMode="auto">
          <a:xfrm rot="10800000">
            <a:off x="5796137" y="2996952"/>
            <a:ext cx="1282529" cy="115277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5611" name="Picture 37" descr="http://www.mou72.narod.ru/images/fgos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71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1_15_133032570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348880"/>
            <a:ext cx="3096344" cy="1302859"/>
          </a:xfrm>
          <a:prstGeom prst="rect">
            <a:avLst/>
          </a:prstGeom>
        </p:spPr>
      </p:pic>
      <p:cxnSp>
        <p:nvCxnSpPr>
          <p:cNvPr id="25608" name="Прямая со стрелкой 38"/>
          <p:cNvCxnSpPr>
            <a:cxnSpLocks noChangeShapeType="1"/>
          </p:cNvCxnSpPr>
          <p:nvPr/>
        </p:nvCxnSpPr>
        <p:spPr bwMode="auto">
          <a:xfrm rot="5400000" flipH="1" flipV="1">
            <a:off x="3455876" y="2888940"/>
            <a:ext cx="1080121" cy="57606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фото\DSC00015.JPG"/>
          <p:cNvPicPr>
            <a:picLocks noChangeAspect="1" noChangeArrowheads="1"/>
          </p:cNvPicPr>
          <p:nvPr/>
        </p:nvPicPr>
        <p:blipFill>
          <a:blip r:embed="rId2" cstate="print"/>
          <a:srcRect b="9802"/>
          <a:stretch>
            <a:fillRect/>
          </a:stretch>
        </p:blipFill>
        <p:spPr bwMode="auto">
          <a:xfrm>
            <a:off x="928662" y="2428868"/>
            <a:ext cx="666478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“</a:t>
            </a:r>
            <a:r>
              <a:rPr lang="ru-RU" sz="2400" dirty="0" smtClean="0">
                <a:latin typeface="Georgia" pitchFamily="18" charset="0"/>
              </a:rPr>
              <a:t>Слова иногда нуждаются в музыке, но музыка не нуждается ни в чем.”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Э. Григ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6" name="Рисунок 5" descr="παι-ιά-του-σχολείου-μουσικής-247459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55"/>
          <a:stretch>
            <a:fillRect/>
          </a:stretch>
        </p:blipFill>
        <p:spPr>
          <a:xfrm>
            <a:off x="0" y="0"/>
            <a:ext cx="3487494" cy="3962400"/>
          </a:xfrm>
          <a:prstGeom prst="rect">
            <a:avLst/>
          </a:prstGeom>
        </p:spPr>
      </p:pic>
      <p:pic>
        <p:nvPicPr>
          <p:cNvPr id="7" name="Рисунок 6" descr="музыкальное-развитие-детей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905088" cy="124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5972188" cy="1524000"/>
          </a:xfrm>
        </p:spPr>
        <p:txBody>
          <a:bodyPr/>
          <a:lstStyle/>
          <a:p>
            <a:pPr algn="ctr"/>
            <a:r>
              <a:rPr lang="ru-RU" sz="5400" dirty="0" smtClean="0">
                <a:latin typeface="Georgia" pitchFamily="18" charset="0"/>
              </a:rPr>
              <a:t>Спасибо за</a:t>
            </a:r>
            <a:br>
              <a:rPr lang="ru-RU" sz="5400" dirty="0" smtClean="0">
                <a:latin typeface="Georgia" pitchFamily="18" charset="0"/>
              </a:rPr>
            </a:br>
            <a:r>
              <a:rPr lang="ru-RU" sz="5400" dirty="0" smtClean="0">
                <a:latin typeface="Georgia" pitchFamily="18" charset="0"/>
              </a:rPr>
              <a:t> внимание!</a:t>
            </a:r>
            <a:endParaRPr lang="en-US" sz="5400" dirty="0">
              <a:latin typeface="Georgia" pitchFamily="18" charset="0"/>
            </a:endParaRPr>
          </a:p>
        </p:txBody>
      </p:sp>
      <p:pic>
        <p:nvPicPr>
          <p:cNvPr id="5" name="Рисунок 4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28726" y="5000636"/>
            <a:ext cx="4333848" cy="1857364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133"/>
          <a:stretch>
            <a:fillRect/>
          </a:stretch>
        </p:blipFill>
        <p:spPr>
          <a:xfrm>
            <a:off x="5569320" y="1142984"/>
            <a:ext cx="3574680" cy="236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285720" y="4572008"/>
            <a:ext cx="2857520" cy="1901889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357158" y="5000636"/>
            <a:ext cx="2660669" cy="13668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1313" indent="-341313" algn="ctr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ПРОГРАММА</a:t>
            </a:r>
          </a:p>
          <a:p>
            <a:pPr marL="341313" indent="-341313" algn="ctr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«Основы </a:t>
            </a:r>
            <a:r>
              <a:rPr lang="ru-RU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учебно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-</a:t>
            </a:r>
          </a:p>
          <a:p>
            <a:pPr marL="341313" indent="-341313" algn="ctr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исследовательской </a:t>
            </a:r>
          </a:p>
          <a:p>
            <a:pPr marL="341313" indent="-341313" algn="ctr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и проектной </a:t>
            </a:r>
          </a:p>
          <a:p>
            <a:pPr marL="341313" indent="-341313" algn="ctr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деятельности»</a:t>
            </a: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white">
          <a:xfrm>
            <a:off x="857224" y="4500570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3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214282" y="2214554"/>
            <a:ext cx="2921724" cy="2139639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white">
          <a:xfrm>
            <a:off x="857224" y="2214554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1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gray">
          <a:xfrm>
            <a:off x="6000760" y="4572008"/>
            <a:ext cx="2838480" cy="2009797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>
            <a:off x="6072198" y="4929198"/>
            <a:ext cx="2713068" cy="15097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1313" indent="-341313" algn="ctr" eaLnBrk="1" hangingPunct="1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ПРОГРАММА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«Основы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смыслового 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чтения и работа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 с текстом»</a:t>
            </a:r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white">
          <a:xfrm>
            <a:off x="6643702" y="4429132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4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6072198" y="2214554"/>
            <a:ext cx="2857520" cy="2071702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143636" y="2714620"/>
            <a:ext cx="2643205" cy="1428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180000" indent="-341313" algn="ctr" eaLnBrk="1" hangingPunct="1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ПРОГРАММА</a:t>
            </a:r>
          </a:p>
          <a:p>
            <a:pPr marL="180000" indent="-341313" algn="ctr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«Формирование </a:t>
            </a:r>
          </a:p>
          <a:p>
            <a:pPr marL="180000" indent="-341313" algn="ctr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ИКТ-</a:t>
            </a:r>
          </a:p>
          <a:p>
            <a:pPr marL="180000" indent="-341313" algn="ctr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компетентности </a:t>
            </a:r>
          </a:p>
          <a:p>
            <a:pPr marL="180000" indent="-341313" algn="ctr" eaLnBrk="1" hangingPunct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обучающихся»</a:t>
            </a:r>
            <a:endParaRPr lang="en-US" sz="1600" dirty="0" smtClean="0">
              <a:latin typeface="Georgia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white">
          <a:xfrm>
            <a:off x="6715140" y="2214554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2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071802" y="2643182"/>
            <a:ext cx="3186125" cy="3048016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24" name="Рисунок 23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6024764"/>
            <a:ext cx="1944216" cy="833236"/>
          </a:xfrm>
          <a:prstGeom prst="rect">
            <a:avLst/>
          </a:prstGeo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gray">
          <a:xfrm>
            <a:off x="3500430" y="3429000"/>
            <a:ext cx="235745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4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 междисциплинарные программы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(</a:t>
            </a: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Планируемые результаты основной образовательной программы</a:t>
            </a:r>
            <a:r>
              <a:rPr lang="ru-RU" sz="1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n-US" sz="1400" b="1" dirty="0">
              <a:cs typeface="Arial" charset="0"/>
            </a:endParaRPr>
          </a:p>
        </p:txBody>
      </p:sp>
      <p:pic>
        <p:nvPicPr>
          <p:cNvPr id="25" name="Рисунок 24" descr="вид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3714744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71472" y="357166"/>
            <a:ext cx="765812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МАОУ</a:t>
            </a:r>
            <a:r>
              <a:rPr kumimoji="0" lang="ru-RU" sz="3200" b="1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«СОШ № 54»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24" y="1428737"/>
            <a:ext cx="771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ФГОС основного общего  образования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 основная образовательная программа</a:t>
            </a:r>
            <a:endParaRPr lang="ru-RU" dirty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gray">
          <a:xfrm>
            <a:off x="285720" y="2714620"/>
            <a:ext cx="2714644" cy="1428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1313" indent="-341313" algn="ctr" eaLnBrk="1" hangingPunct="1">
              <a:spcBef>
                <a:spcPts val="4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ПРОГРАММА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«Формирование 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Универсальных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Учебных</a:t>
            </a:r>
          </a:p>
          <a:p>
            <a:pPr marL="341313" indent="-341313" algn="ctr" eaLnBrk="1" hangingPunct="1">
              <a:spcBef>
                <a:spcPts val="45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действий»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18" grpId="0"/>
      <p:bldP spid="13320" grpId="0" animBg="1"/>
      <p:bldP spid="13322" grpId="0"/>
      <p:bldP spid="13324" grpId="0" animBg="1"/>
      <p:bldP spid="13325" grpId="0" animBg="1"/>
      <p:bldP spid="13326" grpId="0"/>
      <p:bldP spid="13328" grpId="0" animBg="1"/>
      <p:bldP spid="13329" grpId="0" animBg="1"/>
      <p:bldP spid="13330" grpId="0"/>
      <p:bldP spid="13316" grpId="0"/>
      <p:bldP spid="26" grpId="0"/>
      <p:bldP spid="28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>Влияние музыки на ребенка</a:t>
            </a:r>
          </a:p>
        </p:txBody>
      </p:sp>
      <p:pic>
        <p:nvPicPr>
          <p:cNvPr id="5" name="Рисунок 4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0"/>
            <a:ext cx="2666962" cy="114298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57158" y="1643050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3143240" y="2285992"/>
            <a:ext cx="5806410" cy="111765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3143240" y="3643314"/>
            <a:ext cx="5744940" cy="108143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gray">
          <a:xfrm>
            <a:off x="3143240" y="4929198"/>
            <a:ext cx="5693439" cy="109523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229600" cy="1143008"/>
          </a:xfrm>
        </p:spPr>
        <p:txBody>
          <a:bodyPr/>
          <a:lstStyle/>
          <a:p>
            <a:r>
              <a:rPr lang="ru-RU" sz="2000" dirty="0">
                <a:latin typeface="Georgia" pitchFamily="18" charset="0"/>
              </a:rPr>
              <a:t>Цель</a:t>
            </a:r>
            <a:r>
              <a:rPr lang="ru-RU" sz="2000" dirty="0" smtClean="0">
                <a:latin typeface="Georgia" pitchFamily="18" charset="0"/>
              </a:rPr>
              <a:t> - обобщить знания учащихся о симфоническом оркестре и их музыкальные впечатления 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от знакомства с его звучанием</a:t>
            </a:r>
            <a:endParaRPr lang="en-US" sz="2000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gray">
          <a:xfrm>
            <a:off x="3857620" y="2285992"/>
            <a:ext cx="492922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Georgia" pitchFamily="18" charset="0"/>
              </a:rPr>
              <a:t>закреплять музыкальные термины и понятия; </a:t>
            </a:r>
          </a:p>
          <a:p>
            <a:pPr lvl="0"/>
            <a:r>
              <a:rPr lang="ru-RU" dirty="0" smtClean="0">
                <a:latin typeface="Georgia" pitchFamily="18" charset="0"/>
              </a:rPr>
              <a:t>формировать музыкально-слуховые представления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gray">
          <a:xfrm>
            <a:off x="3941763" y="3714752"/>
            <a:ext cx="441645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развивать музыкальный слух, чувство ритма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3929058" y="5143512"/>
            <a:ext cx="493088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Georgia" pitchFamily="18" charset="0"/>
              </a:rPr>
              <a:t>воспитывать  музыкальную культуру,</a:t>
            </a:r>
          </a:p>
          <a:p>
            <a:pPr lvl="0" algn="just"/>
            <a:r>
              <a:rPr lang="ru-RU" sz="2000" dirty="0" smtClean="0">
                <a:latin typeface="Georgia" pitchFamily="18" charset="0"/>
              </a:rPr>
              <a:t> формировать музыкальный вкус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gray">
          <a:xfrm>
            <a:off x="3286116" y="2643182"/>
            <a:ext cx="505047" cy="413946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gray">
          <a:xfrm>
            <a:off x="3286116" y="4000504"/>
            <a:ext cx="505047" cy="413946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gray">
          <a:xfrm>
            <a:off x="3286116" y="5286388"/>
            <a:ext cx="505047" cy="413946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285720" y="4786322"/>
            <a:ext cx="2786082" cy="1365250"/>
            <a:chOff x="471" y="272"/>
            <a:chExt cx="1161" cy="1539"/>
          </a:xfrm>
        </p:grpSpPr>
        <p:sp>
          <p:nvSpPr>
            <p:cNvPr id="20494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285720" y="3500438"/>
            <a:ext cx="2786012" cy="1365250"/>
            <a:chOff x="471" y="272"/>
            <a:chExt cx="1159" cy="1539"/>
          </a:xfrm>
        </p:grpSpPr>
        <p:sp>
          <p:nvSpPr>
            <p:cNvPr id="2049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ltGray">
            <a:xfrm>
              <a:off x="471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i="1" u="sng" dirty="0" smtClean="0">
                  <a:solidFill>
                    <a:schemeClr val="tx1"/>
                  </a:solidFill>
                  <a:latin typeface="Georgia" pitchFamily="18" charset="0"/>
                </a:rPr>
                <a:t>Развивающие</a:t>
              </a:r>
              <a:endParaRPr lang="ru-RU" dirty="0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285720" y="2143116"/>
            <a:ext cx="2790820" cy="1365250"/>
            <a:chOff x="471" y="272"/>
            <a:chExt cx="1161" cy="1539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500034" y="2786058"/>
            <a:ext cx="26432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b="1" i="1" u="sng" dirty="0" smtClean="0">
                <a:latin typeface="Georgia" pitchFamily="18" charset="0"/>
              </a:rPr>
              <a:t>Образовательные</a:t>
            </a:r>
            <a:endParaRPr lang="ru-RU" b="1" i="1" u="sng" dirty="0">
              <a:latin typeface="Georgia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725460" y="4033846"/>
            <a:ext cx="2128838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 </a:t>
            </a:r>
            <a:endParaRPr lang="ru-RU" sz="2000" b="1" i="1" u="sng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black">
          <a:xfrm>
            <a:off x="428596" y="5357826"/>
            <a:ext cx="24924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b="1" i="1" u="sng" dirty="0" smtClean="0">
                <a:latin typeface="Georgia" pitchFamily="18" charset="0"/>
              </a:rPr>
              <a:t>Воспитательные</a:t>
            </a:r>
          </a:p>
        </p:txBody>
      </p:sp>
      <p:pic>
        <p:nvPicPr>
          <p:cNvPr id="25" name="Рисунок 24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0"/>
            <a:ext cx="2666962" cy="1142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itchFamily="18" charset="0"/>
              </a:rPr>
              <a:t>Планируемые результаты</a:t>
            </a:r>
          </a:p>
        </p:txBody>
      </p:sp>
      <p:pic>
        <p:nvPicPr>
          <p:cNvPr id="5" name="Рисунок 4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0"/>
            <a:ext cx="2666962" cy="1142984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214282" y="1643050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3"/>
          <p:cNvSpPr>
            <a:spLocks noChangeArrowheads="1"/>
          </p:cNvSpPr>
          <p:nvPr/>
        </p:nvSpPr>
        <p:spPr bwMode="gray">
          <a:xfrm>
            <a:off x="2760663" y="2124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gray">
          <a:xfrm>
            <a:off x="3228250" y="278638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gray">
          <a:xfrm>
            <a:off x="2428860" y="1357298"/>
            <a:ext cx="46434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Georgia" pitchFamily="18" charset="0"/>
              </a:rPr>
              <a:t>стабильное психические развитие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gray">
          <a:xfrm>
            <a:off x="428596" y="5214950"/>
            <a:ext cx="2173287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 eaLnBrk="0" hangingPunct="0"/>
            <a:r>
              <a:rPr lang="ru-RU" b="1" dirty="0" smtClean="0">
                <a:latin typeface="Georgia" pitchFamily="18" charset="0"/>
              </a:rPr>
              <a:t>развитие образного и логического мышления</a:t>
            </a:r>
          </a:p>
          <a:p>
            <a:pPr algn="ctr" eaLnBrk="0" hangingPunct="0"/>
            <a:endParaRPr lang="en-US" b="1" dirty="0" smtClean="0">
              <a:latin typeface="Georgia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6500826" y="4919008"/>
            <a:ext cx="23526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dirty="0" smtClean="0">
                <a:latin typeface="Georgia" pitchFamily="18" charset="0"/>
              </a:rPr>
              <a:t>овладением навыками конструктивного общения со сверстниками</a:t>
            </a:r>
          </a:p>
          <a:p>
            <a:pPr algn="ctr" eaLnBrk="0" hangingPunct="0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71913" y="1649413"/>
            <a:ext cx="1466850" cy="1447800"/>
            <a:chOff x="708" y="2203"/>
            <a:chExt cx="751" cy="741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3" name="Picture 1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8444" name="Rectangle 12"/>
          <p:cNvSpPr>
            <a:spLocks noChangeArrowheads="1"/>
          </p:cNvSpPr>
          <p:nvPr/>
        </p:nvSpPr>
        <p:spPr bwMode="gray">
          <a:xfrm>
            <a:off x="3900488" y="2082800"/>
            <a:ext cx="1450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43174" y="4357694"/>
            <a:ext cx="1466850" cy="1447800"/>
            <a:chOff x="708" y="2203"/>
            <a:chExt cx="751" cy="741"/>
          </a:xfrm>
        </p:grpSpPr>
        <p:sp>
          <p:nvSpPr>
            <p:cNvPr id="18446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7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18448" name="Rectangle 16"/>
          <p:cNvSpPr>
            <a:spLocks noChangeArrowheads="1"/>
          </p:cNvSpPr>
          <p:nvPr/>
        </p:nvSpPr>
        <p:spPr bwMode="gray">
          <a:xfrm>
            <a:off x="2587625" y="4481513"/>
            <a:ext cx="1450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00628" y="4357694"/>
            <a:ext cx="1466850" cy="1447800"/>
            <a:chOff x="708" y="2203"/>
            <a:chExt cx="751" cy="741"/>
          </a:xfrm>
        </p:grpSpPr>
        <p:sp>
          <p:nvSpPr>
            <p:cNvPr id="18450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1" name="Picture 19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4" name="Oval 14"/>
          <p:cNvSpPr>
            <a:spLocks noChangeArrowheads="1"/>
          </p:cNvSpPr>
          <p:nvPr/>
        </p:nvSpPr>
        <p:spPr bwMode="gray">
          <a:xfrm>
            <a:off x="2428860" y="2643182"/>
            <a:ext cx="1398488" cy="1385277"/>
          </a:xfrm>
          <a:prstGeom prst="ellipse">
            <a:avLst/>
          </a:prstGeom>
          <a:solidFill>
            <a:srgbClr val="FFC000"/>
          </a:solidFill>
          <a:ln w="38100" algn="ctr">
            <a:solidFill>
              <a:srgbClr val="FFC000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5429256" y="2357430"/>
            <a:ext cx="1466850" cy="1447800"/>
            <a:chOff x="708" y="2203"/>
            <a:chExt cx="751" cy="741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214282" y="2357431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Georgia" pitchFamily="18" charset="0"/>
              </a:rPr>
              <a:t>познавательная рефлексия: способность осознавать причины учебных неудач и успехов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5140" y="2285992"/>
            <a:ext cx="242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развитие познавательных возможностей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0" name="Рисунок 29" descr="музыкальное-развитие-дете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0"/>
            <a:ext cx="3333716" cy="1428736"/>
          </a:xfrm>
          <a:prstGeom prst="rect">
            <a:avLst/>
          </a:prstGeom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gray">
          <a:xfrm>
            <a:off x="3143240" y="3286124"/>
            <a:ext cx="3084517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Психолого-педагогические характеристики возраста</a:t>
            </a:r>
          </a:p>
          <a:p>
            <a:pPr lvl="0" algn="ctr"/>
            <a:endParaRPr lang="ru-RU" dirty="0" smtClean="0"/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35716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Возрастные особенности</a:t>
            </a:r>
            <a:endParaRPr lang="ru-RU" sz="3600" b="1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Особенности восприятия и переработки информации </a:t>
            </a:r>
            <a:endParaRPr lang="en-US" dirty="0"/>
          </a:p>
        </p:txBody>
      </p:sp>
      <p:sp>
        <p:nvSpPr>
          <p:cNvPr id="15363" name="Freeform 3"/>
          <p:cNvSpPr>
            <a:spLocks/>
          </p:cNvSpPr>
          <p:nvPr/>
        </p:nvSpPr>
        <p:spPr bwMode="ltGray">
          <a:xfrm>
            <a:off x="2538413" y="3148013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ltGray">
          <a:xfrm>
            <a:off x="4457700" y="3082925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ltGray">
          <a:xfrm flipH="1">
            <a:off x="4857750" y="3148013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729" y="1928802"/>
            <a:ext cx="2109810" cy="1343036"/>
            <a:chOff x="4320" y="1152"/>
            <a:chExt cx="414" cy="402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1285852" y="2071678"/>
            <a:ext cx="240757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30 %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аудиалы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86182" y="2000240"/>
            <a:ext cx="2044710" cy="1336674"/>
            <a:chOff x="4320" y="1152"/>
            <a:chExt cx="414" cy="402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15074" y="2000240"/>
            <a:ext cx="2071702" cy="1322388"/>
            <a:chOff x="4320" y="1152"/>
            <a:chExt cx="414" cy="402"/>
          </a:xfrm>
        </p:grpSpPr>
        <p:sp>
          <p:nvSpPr>
            <p:cNvPr id="153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gray">
          <a:xfrm>
            <a:off x="3786182" y="2071678"/>
            <a:ext cx="200511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32 %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визуалы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gray">
          <a:xfrm>
            <a:off x="6000760" y="2071678"/>
            <a:ext cx="256531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3 8% 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кинестетики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85813" y="4429125"/>
            <a:ext cx="7073901" cy="1936750"/>
            <a:chOff x="495" y="2762"/>
            <a:chExt cx="4456" cy="1220"/>
          </a:xfrm>
        </p:grpSpPr>
        <p:sp>
          <p:nvSpPr>
            <p:cNvPr id="15379" name="AutoShape 19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1755" y="3212"/>
              <a:ext cx="296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D7181F"/>
                </a:buClr>
                <a:buFont typeface="Wingdings" pitchFamily="2" charset="2"/>
                <a:buNone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обучающиеся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381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" y="2762"/>
              <a:ext cx="1220" cy="1220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gray">
            <a:xfrm>
              <a:off x="720" y="3032"/>
              <a:ext cx="812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D7181F"/>
                </a:buClr>
              </a:pPr>
              <a:r>
                <a:rPr lang="ru-RU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4а 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 descr="1_15_133032570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84" y="3071810"/>
            <a:ext cx="2786050" cy="1626087"/>
          </a:xfrm>
          <a:prstGeom prst="rect">
            <a:avLst/>
          </a:prstGeom>
        </p:spPr>
      </p:pic>
      <p:pic>
        <p:nvPicPr>
          <p:cNvPr id="26" name="Рисунок 25" descr="музыкальное-развитие-детей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653" y="-22302"/>
            <a:ext cx="2833650" cy="1214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81000"/>
            <a:ext cx="8401080" cy="746125"/>
          </a:xfrm>
        </p:spPr>
        <p:txBody>
          <a:bodyPr/>
          <a:lstStyle/>
          <a:p>
            <a:r>
              <a:rPr lang="ru-RU" sz="4000" kern="1200" dirty="0" smtClean="0">
                <a:latin typeface="Georgia" pitchFamily="18" charset="0"/>
              </a:rPr>
              <a:t>План урока-проекта</a:t>
            </a:r>
            <a:endParaRPr lang="en-US" sz="4000" kern="1200" dirty="0">
              <a:latin typeface="Georgia" pitchFamily="18" charset="0"/>
            </a:endParaRPr>
          </a:p>
        </p:txBody>
      </p:sp>
      <p:pic>
        <p:nvPicPr>
          <p:cNvPr id="14" name="Рисунок 13" descr="музыкальное-развитие-детей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0"/>
            <a:ext cx="3333716" cy="1428736"/>
          </a:xfrm>
          <a:prstGeom prst="rect">
            <a:avLst/>
          </a:prstGeom>
        </p:spPr>
      </p:pic>
      <p:pic>
        <p:nvPicPr>
          <p:cNvPr id="8" name="Picture 1" descr="F:\фото\DSC0001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802"/>
          <a:stretch>
            <a:fillRect/>
          </a:stretch>
        </p:blipFill>
        <p:spPr bwMode="auto">
          <a:xfrm>
            <a:off x="428596" y="1643049"/>
            <a:ext cx="8286808" cy="497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596" y="1500174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учебно-познавательных мотивов</a:t>
            </a: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Дейтсвие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Планирование  и организация деятельности</a:t>
            </a: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Осуществление деятельности по достижению поставленной цели</a:t>
            </a:r>
          </a:p>
          <a:p>
            <a:pPr marL="342900" indent="-342900" algn="just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Рефлексивно оценочные действия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_ani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597TGp_Child_light_ani</Template>
  <TotalTime>796</TotalTime>
  <Words>656</Words>
  <Application>Microsoft Office PowerPoint</Application>
  <PresentationFormat>Экран (4:3)</PresentationFormat>
  <Paragraphs>205</Paragraphs>
  <Slides>26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597TGp_Child_light_ani</vt:lpstr>
      <vt:lpstr>Кабетова Софья Евгеньевна</vt:lpstr>
      <vt:lpstr>Тема: «Царит гармонии оркестр»</vt:lpstr>
      <vt:lpstr>Слайд 3</vt:lpstr>
      <vt:lpstr>Влияние музыки на ребенка</vt:lpstr>
      <vt:lpstr>Цель - обобщить знания учащихся о симфоническом оркестре и их музыкальные впечатления  от знакомства с его звучанием</vt:lpstr>
      <vt:lpstr>Планируемые результаты</vt:lpstr>
      <vt:lpstr>Слайд 7</vt:lpstr>
      <vt:lpstr>Особенности восприятия и переработки информации </vt:lpstr>
      <vt:lpstr>План урока-проекта</vt:lpstr>
      <vt:lpstr>I этап.   Создание учебно-познавательных мотивов</vt:lpstr>
      <vt:lpstr>Оценивание на этапе целеполагания</vt:lpstr>
      <vt:lpstr>III этап. Планирование и организация деятельности</vt:lpstr>
      <vt:lpstr>Работа в группах</vt:lpstr>
      <vt:lpstr>IV этап. Осуществление деятельности  по достижению поставленной цели</vt:lpstr>
      <vt:lpstr>Смысловое чтение</vt:lpstr>
      <vt:lpstr>Различные виды  деятельности</vt:lpstr>
      <vt:lpstr>Лишний музыкальный инструмент</vt:lpstr>
      <vt:lpstr>Этап самостоятельной работы</vt:lpstr>
      <vt:lpstr>Этап самостоятельной работы</vt:lpstr>
      <vt:lpstr>V этап.  Подведение итогов</vt:lpstr>
      <vt:lpstr>Слайд 21</vt:lpstr>
      <vt:lpstr>Слайд 22</vt:lpstr>
      <vt:lpstr>ЦЕННОСТЬ УРОКА</vt:lpstr>
      <vt:lpstr>Выполнение проекта</vt:lpstr>
      <vt:lpstr>      “Слова иногда нуждаются в музыке, но музыка не нуждается ни в чем.” Э. Григ 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Солнышко</cp:lastModifiedBy>
  <cp:revision>50</cp:revision>
  <dcterms:created xsi:type="dcterms:W3CDTF">2016-02-07T13:36:48Z</dcterms:created>
  <dcterms:modified xsi:type="dcterms:W3CDTF">2016-02-23T19:07:41Z</dcterms:modified>
</cp:coreProperties>
</file>